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95"/>
  </p:notesMasterIdLst>
  <p:handoutMasterIdLst>
    <p:handoutMasterId r:id="rId96"/>
  </p:handoutMasterIdLst>
  <p:sldIdLst>
    <p:sldId id="294" r:id="rId2"/>
    <p:sldId id="300" r:id="rId3"/>
    <p:sldId id="301" r:id="rId4"/>
    <p:sldId id="302" r:id="rId5"/>
    <p:sldId id="303" r:id="rId6"/>
    <p:sldId id="391" r:id="rId7"/>
    <p:sldId id="304" r:id="rId8"/>
    <p:sldId id="305" r:id="rId9"/>
    <p:sldId id="306" r:id="rId10"/>
    <p:sldId id="307" r:id="rId11"/>
    <p:sldId id="308" r:id="rId12"/>
    <p:sldId id="311" r:id="rId13"/>
    <p:sldId id="310" r:id="rId14"/>
    <p:sldId id="313" r:id="rId15"/>
    <p:sldId id="312" r:id="rId16"/>
    <p:sldId id="314" r:id="rId17"/>
    <p:sldId id="315" r:id="rId18"/>
    <p:sldId id="316" r:id="rId19"/>
    <p:sldId id="317" r:id="rId20"/>
    <p:sldId id="318" r:id="rId21"/>
    <p:sldId id="319" r:id="rId22"/>
    <p:sldId id="325" r:id="rId23"/>
    <p:sldId id="320" r:id="rId24"/>
    <p:sldId id="323" r:id="rId25"/>
    <p:sldId id="326" r:id="rId26"/>
    <p:sldId id="322" r:id="rId27"/>
    <p:sldId id="324" r:id="rId28"/>
    <p:sldId id="327" r:id="rId29"/>
    <p:sldId id="329" r:id="rId30"/>
    <p:sldId id="330" r:id="rId31"/>
    <p:sldId id="331" r:id="rId32"/>
    <p:sldId id="332" r:id="rId33"/>
    <p:sldId id="333" r:id="rId34"/>
    <p:sldId id="334" r:id="rId35"/>
    <p:sldId id="335" r:id="rId36"/>
    <p:sldId id="336" r:id="rId37"/>
    <p:sldId id="338" r:id="rId38"/>
    <p:sldId id="337" r:id="rId39"/>
    <p:sldId id="339" r:id="rId40"/>
    <p:sldId id="341" r:id="rId41"/>
    <p:sldId id="340" r:id="rId42"/>
    <p:sldId id="342" r:id="rId43"/>
    <p:sldId id="344" r:id="rId44"/>
    <p:sldId id="345" r:id="rId45"/>
    <p:sldId id="346" r:id="rId46"/>
    <p:sldId id="347" r:id="rId47"/>
    <p:sldId id="343" r:id="rId48"/>
    <p:sldId id="348" r:id="rId49"/>
    <p:sldId id="349" r:id="rId50"/>
    <p:sldId id="350" r:id="rId51"/>
    <p:sldId id="351" r:id="rId52"/>
    <p:sldId id="352" r:id="rId53"/>
    <p:sldId id="354" r:id="rId54"/>
    <p:sldId id="355" r:id="rId55"/>
    <p:sldId id="356" r:id="rId56"/>
    <p:sldId id="353" r:id="rId57"/>
    <p:sldId id="357" r:id="rId58"/>
    <p:sldId id="358" r:id="rId59"/>
    <p:sldId id="359" r:id="rId60"/>
    <p:sldId id="360" r:id="rId61"/>
    <p:sldId id="361" r:id="rId62"/>
    <p:sldId id="362" r:id="rId63"/>
    <p:sldId id="363" r:id="rId64"/>
    <p:sldId id="364" r:id="rId65"/>
    <p:sldId id="365" r:id="rId66"/>
    <p:sldId id="367" r:id="rId67"/>
    <p:sldId id="366" r:id="rId68"/>
    <p:sldId id="368" r:id="rId69"/>
    <p:sldId id="370" r:id="rId70"/>
    <p:sldId id="369" r:id="rId71"/>
    <p:sldId id="371" r:id="rId72"/>
    <p:sldId id="372" r:id="rId73"/>
    <p:sldId id="373" r:id="rId74"/>
    <p:sldId id="374" r:id="rId75"/>
    <p:sldId id="375" r:id="rId76"/>
    <p:sldId id="376" r:id="rId77"/>
    <p:sldId id="377" r:id="rId78"/>
    <p:sldId id="378" r:id="rId79"/>
    <p:sldId id="392" r:id="rId80"/>
    <p:sldId id="393" r:id="rId81"/>
    <p:sldId id="394" r:id="rId82"/>
    <p:sldId id="395" r:id="rId83"/>
    <p:sldId id="396" r:id="rId84"/>
    <p:sldId id="397" r:id="rId85"/>
    <p:sldId id="398" r:id="rId86"/>
    <p:sldId id="399" r:id="rId87"/>
    <p:sldId id="400" r:id="rId88"/>
    <p:sldId id="401" r:id="rId89"/>
    <p:sldId id="402" r:id="rId90"/>
    <p:sldId id="403" r:id="rId91"/>
    <p:sldId id="404" r:id="rId92"/>
    <p:sldId id="405" r:id="rId93"/>
    <p:sldId id="406" r:id="rId9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5pPr>
    <a:lvl6pPr marL="2286000" algn="l" defTabSz="914400" rtl="0" eaLnBrk="1" latinLnBrk="0" hangingPunct="1">
      <a:defRPr sz="2400" kern="1200">
        <a:solidFill>
          <a:schemeClr val="tx1"/>
        </a:solidFill>
        <a:latin typeface="Times" panose="02020603050405020304" pitchFamily="18" charset="0"/>
        <a:ea typeface="+mn-ea"/>
        <a:cs typeface="+mn-cs"/>
      </a:defRPr>
    </a:lvl6pPr>
    <a:lvl7pPr marL="2743200" algn="l" defTabSz="914400" rtl="0" eaLnBrk="1" latinLnBrk="0" hangingPunct="1">
      <a:defRPr sz="2400" kern="1200">
        <a:solidFill>
          <a:schemeClr val="tx1"/>
        </a:solidFill>
        <a:latin typeface="Times" panose="02020603050405020304" pitchFamily="18" charset="0"/>
        <a:ea typeface="+mn-ea"/>
        <a:cs typeface="+mn-cs"/>
      </a:defRPr>
    </a:lvl7pPr>
    <a:lvl8pPr marL="3200400" algn="l" defTabSz="914400" rtl="0" eaLnBrk="1" latinLnBrk="0" hangingPunct="1">
      <a:defRPr sz="2400" kern="1200">
        <a:solidFill>
          <a:schemeClr val="tx1"/>
        </a:solidFill>
        <a:latin typeface="Times" panose="02020603050405020304" pitchFamily="18" charset="0"/>
        <a:ea typeface="+mn-ea"/>
        <a:cs typeface="+mn-cs"/>
      </a:defRPr>
    </a:lvl8pPr>
    <a:lvl9pPr marL="3657600" algn="l" defTabSz="914400" rtl="0" eaLnBrk="1" latinLnBrk="0" hangingPunct="1">
      <a:defRPr sz="2400" kern="1200">
        <a:solidFill>
          <a:schemeClr val="tx1"/>
        </a:solidFill>
        <a:latin typeface="Times"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65" autoAdjust="0"/>
    <p:restoredTop sz="94660"/>
  </p:normalViewPr>
  <p:slideViewPr>
    <p:cSldViewPr>
      <p:cViewPr varScale="1">
        <p:scale>
          <a:sx n="86" d="100"/>
          <a:sy n="86" d="100"/>
        </p:scale>
        <p:origin x="109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image" Target="../media/image10.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image" Target="../media/image12.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A97B7033-CA7D-4209-AEA9-84B9C2025A2C}"/>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ea typeface="宋体" panose="02010600030101010101" pitchFamily="2" charset="-122"/>
              </a:defRPr>
            </a:lvl1pPr>
          </a:lstStyle>
          <a:p>
            <a:endParaRPr lang="zh-CN" altLang="en-US"/>
          </a:p>
        </p:txBody>
      </p:sp>
      <p:sp>
        <p:nvSpPr>
          <p:cNvPr id="61443" name="Rectangle 3">
            <a:extLst>
              <a:ext uri="{FF2B5EF4-FFF2-40B4-BE49-F238E27FC236}">
                <a16:creationId xmlns:a16="http://schemas.microsoft.com/office/drawing/2014/main" id="{57927EBA-3E7F-4CA9-88EE-81C7D4D9D69C}"/>
              </a:ext>
            </a:extLst>
          </p:cNvPr>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宋体" panose="02010600030101010101" pitchFamily="2" charset="-122"/>
              </a:defRPr>
            </a:lvl1pPr>
          </a:lstStyle>
          <a:p>
            <a:endParaRPr lang="zh-CN" altLang="en-US"/>
          </a:p>
        </p:txBody>
      </p:sp>
      <p:sp>
        <p:nvSpPr>
          <p:cNvPr id="61444" name="Rectangle 4">
            <a:extLst>
              <a:ext uri="{FF2B5EF4-FFF2-40B4-BE49-F238E27FC236}">
                <a16:creationId xmlns:a16="http://schemas.microsoft.com/office/drawing/2014/main" id="{777B7CD7-324D-4C69-9613-50FF02E76E38}"/>
              </a:ext>
            </a:extLst>
          </p:cNvPr>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a typeface="宋体" panose="02010600030101010101" pitchFamily="2" charset="-122"/>
              </a:defRPr>
            </a:lvl1pPr>
          </a:lstStyle>
          <a:p>
            <a:endParaRPr lang="zh-CN" altLang="en-US"/>
          </a:p>
        </p:txBody>
      </p:sp>
      <p:sp>
        <p:nvSpPr>
          <p:cNvPr id="61445" name="Rectangle 5">
            <a:extLst>
              <a:ext uri="{FF2B5EF4-FFF2-40B4-BE49-F238E27FC236}">
                <a16:creationId xmlns:a16="http://schemas.microsoft.com/office/drawing/2014/main" id="{FFC243CB-0549-47AC-B072-72311A246905}"/>
              </a:ext>
            </a:extLst>
          </p:cNvPr>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宋体" panose="02010600030101010101" pitchFamily="2" charset="-122"/>
              </a:defRPr>
            </a:lvl1pPr>
          </a:lstStyle>
          <a:p>
            <a:fld id="{6BA7C0CF-90AC-4CB2-864B-8F5AADFA7CDA}" type="slidenum">
              <a:rPr lang="zh-CN" altLang="en-US"/>
              <a:pPr/>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2342AA45-D747-43D3-9867-98C40CDA15F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ea typeface="宋体" panose="02010600030101010101" pitchFamily="2" charset="-122"/>
              </a:defRPr>
            </a:lvl1pPr>
          </a:lstStyle>
          <a:p>
            <a:endParaRPr lang="zh-CN" altLang="en-US"/>
          </a:p>
        </p:txBody>
      </p:sp>
      <p:sp>
        <p:nvSpPr>
          <p:cNvPr id="43011" name="Rectangle 3">
            <a:extLst>
              <a:ext uri="{FF2B5EF4-FFF2-40B4-BE49-F238E27FC236}">
                <a16:creationId xmlns:a16="http://schemas.microsoft.com/office/drawing/2014/main" id="{3708639B-2172-4599-AF18-7143928A74DE}"/>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宋体" panose="02010600030101010101" pitchFamily="2" charset="-122"/>
              </a:defRPr>
            </a:lvl1pPr>
          </a:lstStyle>
          <a:p>
            <a:endParaRPr lang="zh-CN" altLang="en-US"/>
          </a:p>
        </p:txBody>
      </p:sp>
      <p:sp>
        <p:nvSpPr>
          <p:cNvPr id="43012" name="Rectangle 4">
            <a:extLst>
              <a:ext uri="{FF2B5EF4-FFF2-40B4-BE49-F238E27FC236}">
                <a16:creationId xmlns:a16="http://schemas.microsoft.com/office/drawing/2014/main" id="{75C42AC6-E8D2-48B2-91C4-BCE431F470E4}"/>
              </a:ext>
            </a:extLst>
          </p:cNvPr>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3013" name="Rectangle 5">
            <a:extLst>
              <a:ext uri="{FF2B5EF4-FFF2-40B4-BE49-F238E27FC236}">
                <a16:creationId xmlns:a16="http://schemas.microsoft.com/office/drawing/2014/main" id="{358CA7B5-2C47-46AD-B3FB-574C91C3F0C6}"/>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3014" name="Rectangle 6">
            <a:extLst>
              <a:ext uri="{FF2B5EF4-FFF2-40B4-BE49-F238E27FC236}">
                <a16:creationId xmlns:a16="http://schemas.microsoft.com/office/drawing/2014/main" id="{AEC2A96C-9FE3-466F-9FAF-646D2D37B5EE}"/>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a typeface="宋体" panose="02010600030101010101" pitchFamily="2" charset="-122"/>
              </a:defRPr>
            </a:lvl1pPr>
          </a:lstStyle>
          <a:p>
            <a:endParaRPr lang="zh-CN" altLang="en-US"/>
          </a:p>
        </p:txBody>
      </p:sp>
      <p:sp>
        <p:nvSpPr>
          <p:cNvPr id="43015" name="Rectangle 7">
            <a:extLst>
              <a:ext uri="{FF2B5EF4-FFF2-40B4-BE49-F238E27FC236}">
                <a16:creationId xmlns:a16="http://schemas.microsoft.com/office/drawing/2014/main" id="{76DA894D-44D7-401D-ACDE-939BF0AFBD71}"/>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宋体" panose="02010600030101010101" pitchFamily="2" charset="-122"/>
              </a:defRPr>
            </a:lvl1pPr>
          </a:lstStyle>
          <a:p>
            <a:fld id="{8A7FBC07-9194-491C-AE25-E0098F121380}"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5DB141-E1E7-4598-A24E-E7EB72790D0B}"/>
              </a:ext>
            </a:extLst>
          </p:cNvPr>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A308E6D-644E-4020-B7CC-B08337FFC5E0}"/>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30E29A1-5ECB-48F0-A342-6E57AF7F393C}"/>
              </a:ext>
            </a:extLst>
          </p:cNvPr>
          <p:cNvSpPr>
            <a:spLocks noGrp="1"/>
          </p:cNvSpPr>
          <p:nvPr>
            <p:ph type="dt" sz="half" idx="10"/>
          </p:nvPr>
        </p:nvSpPr>
        <p:spPr/>
        <p:txBody>
          <a:bodyPr/>
          <a:lstStyle>
            <a:lvl1pPr>
              <a:defRPr/>
            </a:lvl1pPr>
          </a:lstStyle>
          <a:p>
            <a:fld id="{8E7B2471-AD59-41A8-ACC0-D82949F2C561}" type="datetime1">
              <a:rPr lang="zh-CN" altLang="en-US"/>
              <a:pPr/>
              <a:t>2018/11/27</a:t>
            </a:fld>
            <a:endParaRPr lang="en-US" altLang="en-US"/>
          </a:p>
        </p:txBody>
      </p:sp>
      <p:sp>
        <p:nvSpPr>
          <p:cNvPr id="5" name="页脚占位符 4">
            <a:extLst>
              <a:ext uri="{FF2B5EF4-FFF2-40B4-BE49-F238E27FC236}">
                <a16:creationId xmlns:a16="http://schemas.microsoft.com/office/drawing/2014/main" id="{6477E943-F7E1-4F77-A3E2-349AD71B51B3}"/>
              </a:ext>
            </a:extLst>
          </p:cNvPr>
          <p:cNvSpPr>
            <a:spLocks noGrp="1"/>
          </p:cNvSpPr>
          <p:nvPr>
            <p:ph type="ftr" sz="quarter" idx="11"/>
          </p:nvPr>
        </p:nvSpPr>
        <p:spPr/>
        <p:txBody>
          <a:bodyPr/>
          <a:lstStyle>
            <a:lvl1pPr>
              <a:defRPr/>
            </a:lvl1pPr>
          </a:lstStyle>
          <a:p>
            <a:r>
              <a:rPr lang="zh-CN" altLang="en-US"/>
              <a:t>电子教案 </a:t>
            </a:r>
            <a:r>
              <a:rPr lang="en-US" altLang="zh-CN"/>
              <a:t>Page </a:t>
            </a:r>
            <a:fld id="{4D74FD8B-9313-48A8-8586-379656EC8D15}" type="slidenum">
              <a:rPr lang="en-US" altLang="zh-CN"/>
              <a:pPr/>
              <a:t>‹#›</a:t>
            </a:fld>
            <a:r>
              <a:rPr lang="en-US" altLang="zh-CN"/>
              <a:t> of 97</a:t>
            </a:r>
          </a:p>
        </p:txBody>
      </p:sp>
    </p:spTree>
    <p:extLst>
      <p:ext uri="{BB962C8B-B14F-4D97-AF65-F5344CB8AC3E}">
        <p14:creationId xmlns:p14="http://schemas.microsoft.com/office/powerpoint/2010/main" val="3500281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FC4753-9FB4-4A42-835B-96DA2826257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AB656C3-DB47-4F0C-B319-681F4CFBA79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3E4F2F2-B51D-4ECB-B421-EE564AE1998B}"/>
              </a:ext>
            </a:extLst>
          </p:cNvPr>
          <p:cNvSpPr>
            <a:spLocks noGrp="1"/>
          </p:cNvSpPr>
          <p:nvPr>
            <p:ph type="dt" sz="half" idx="10"/>
          </p:nvPr>
        </p:nvSpPr>
        <p:spPr/>
        <p:txBody>
          <a:bodyPr/>
          <a:lstStyle>
            <a:lvl1pPr>
              <a:defRPr/>
            </a:lvl1pPr>
          </a:lstStyle>
          <a:p>
            <a:fld id="{B36769B1-5B27-464B-B054-F905A137F1E9}" type="datetime1">
              <a:rPr lang="zh-CN" altLang="en-US"/>
              <a:pPr/>
              <a:t>2018/11/27</a:t>
            </a:fld>
            <a:endParaRPr lang="en-US" altLang="en-US"/>
          </a:p>
        </p:txBody>
      </p:sp>
      <p:sp>
        <p:nvSpPr>
          <p:cNvPr id="5" name="页脚占位符 4">
            <a:extLst>
              <a:ext uri="{FF2B5EF4-FFF2-40B4-BE49-F238E27FC236}">
                <a16:creationId xmlns:a16="http://schemas.microsoft.com/office/drawing/2014/main" id="{6DD8586A-9E5B-4C29-8501-B42427A1A451}"/>
              </a:ext>
            </a:extLst>
          </p:cNvPr>
          <p:cNvSpPr>
            <a:spLocks noGrp="1"/>
          </p:cNvSpPr>
          <p:nvPr>
            <p:ph type="ftr" sz="quarter" idx="11"/>
          </p:nvPr>
        </p:nvSpPr>
        <p:spPr/>
        <p:txBody>
          <a:bodyPr/>
          <a:lstStyle>
            <a:lvl1pPr>
              <a:defRPr/>
            </a:lvl1pPr>
          </a:lstStyle>
          <a:p>
            <a:r>
              <a:rPr lang="zh-CN" altLang="en-US"/>
              <a:t>电子教案 </a:t>
            </a:r>
            <a:r>
              <a:rPr lang="en-US" altLang="zh-CN"/>
              <a:t>Page </a:t>
            </a:r>
            <a:fld id="{99A779AB-F43D-41D5-9D45-718D6633FD9E}" type="slidenum">
              <a:rPr lang="en-US" altLang="zh-CN"/>
              <a:pPr/>
              <a:t>‹#›</a:t>
            </a:fld>
            <a:r>
              <a:rPr lang="en-US" altLang="zh-CN"/>
              <a:t> of 97</a:t>
            </a:r>
          </a:p>
        </p:txBody>
      </p:sp>
    </p:spTree>
    <p:extLst>
      <p:ext uri="{BB962C8B-B14F-4D97-AF65-F5344CB8AC3E}">
        <p14:creationId xmlns:p14="http://schemas.microsoft.com/office/powerpoint/2010/main" val="2186885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28D627C-B0D1-4554-BD11-4D3AB84EE144}"/>
              </a:ext>
            </a:extLst>
          </p:cNvPr>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8FFCFBE-0AFB-43C3-BAA4-4D0824D01456}"/>
              </a:ext>
            </a:extLst>
          </p:cNvPr>
          <p:cNvSpPr>
            <a:spLocks noGrp="1"/>
          </p:cNvSpPr>
          <p:nvPr>
            <p:ph type="body" orient="vert" idx="1"/>
          </p:nvPr>
        </p:nvSpPr>
        <p:spPr>
          <a:xfrm>
            <a:off x="685800" y="609600"/>
            <a:ext cx="5676900" cy="54864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4EF1506-0C36-4DF9-944A-A5359B78D5C9}"/>
              </a:ext>
            </a:extLst>
          </p:cNvPr>
          <p:cNvSpPr>
            <a:spLocks noGrp="1"/>
          </p:cNvSpPr>
          <p:nvPr>
            <p:ph type="dt" sz="half" idx="10"/>
          </p:nvPr>
        </p:nvSpPr>
        <p:spPr/>
        <p:txBody>
          <a:bodyPr/>
          <a:lstStyle>
            <a:lvl1pPr>
              <a:defRPr/>
            </a:lvl1pPr>
          </a:lstStyle>
          <a:p>
            <a:fld id="{5F2A362F-6C95-4FCE-8157-2EA5315C779F}" type="datetime1">
              <a:rPr lang="zh-CN" altLang="en-US"/>
              <a:pPr/>
              <a:t>2018/11/27</a:t>
            </a:fld>
            <a:endParaRPr lang="en-US" altLang="en-US"/>
          </a:p>
        </p:txBody>
      </p:sp>
      <p:sp>
        <p:nvSpPr>
          <p:cNvPr id="5" name="页脚占位符 4">
            <a:extLst>
              <a:ext uri="{FF2B5EF4-FFF2-40B4-BE49-F238E27FC236}">
                <a16:creationId xmlns:a16="http://schemas.microsoft.com/office/drawing/2014/main" id="{81ACE189-49F7-45A5-937D-7B34056A6221}"/>
              </a:ext>
            </a:extLst>
          </p:cNvPr>
          <p:cNvSpPr>
            <a:spLocks noGrp="1"/>
          </p:cNvSpPr>
          <p:nvPr>
            <p:ph type="ftr" sz="quarter" idx="11"/>
          </p:nvPr>
        </p:nvSpPr>
        <p:spPr/>
        <p:txBody>
          <a:bodyPr/>
          <a:lstStyle>
            <a:lvl1pPr>
              <a:defRPr/>
            </a:lvl1pPr>
          </a:lstStyle>
          <a:p>
            <a:r>
              <a:rPr lang="zh-CN" altLang="en-US"/>
              <a:t>电子教案 </a:t>
            </a:r>
            <a:r>
              <a:rPr lang="en-US" altLang="zh-CN"/>
              <a:t>Page </a:t>
            </a:r>
            <a:fld id="{77897B0F-80AE-4D8D-92A9-EAC62D969697}" type="slidenum">
              <a:rPr lang="en-US" altLang="zh-CN"/>
              <a:pPr/>
              <a:t>‹#›</a:t>
            </a:fld>
            <a:r>
              <a:rPr lang="en-US" altLang="zh-CN"/>
              <a:t> of 97</a:t>
            </a:r>
          </a:p>
        </p:txBody>
      </p:sp>
    </p:spTree>
    <p:extLst>
      <p:ext uri="{BB962C8B-B14F-4D97-AF65-F5344CB8AC3E}">
        <p14:creationId xmlns:p14="http://schemas.microsoft.com/office/powerpoint/2010/main" val="3307727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E45830-EB44-4234-8040-69F741464D2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EB2AE6D-C1DA-4279-A4B3-5A8BD36C695F}"/>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45F82FD-3CDB-428D-8CBF-A8D4AF119014}"/>
              </a:ext>
            </a:extLst>
          </p:cNvPr>
          <p:cNvSpPr>
            <a:spLocks noGrp="1"/>
          </p:cNvSpPr>
          <p:nvPr>
            <p:ph type="dt" sz="half" idx="10"/>
          </p:nvPr>
        </p:nvSpPr>
        <p:spPr/>
        <p:txBody>
          <a:bodyPr/>
          <a:lstStyle>
            <a:lvl1pPr>
              <a:defRPr/>
            </a:lvl1pPr>
          </a:lstStyle>
          <a:p>
            <a:fld id="{B5A1375A-6E0C-4843-A8BE-276F730EA764}" type="datetime1">
              <a:rPr lang="zh-CN" altLang="en-US"/>
              <a:pPr/>
              <a:t>2018/11/27</a:t>
            </a:fld>
            <a:endParaRPr lang="en-US" altLang="en-US"/>
          </a:p>
        </p:txBody>
      </p:sp>
      <p:sp>
        <p:nvSpPr>
          <p:cNvPr id="5" name="页脚占位符 4">
            <a:extLst>
              <a:ext uri="{FF2B5EF4-FFF2-40B4-BE49-F238E27FC236}">
                <a16:creationId xmlns:a16="http://schemas.microsoft.com/office/drawing/2014/main" id="{62F7FBBF-4A09-4380-AB31-90BACE03C1F1}"/>
              </a:ext>
            </a:extLst>
          </p:cNvPr>
          <p:cNvSpPr>
            <a:spLocks noGrp="1"/>
          </p:cNvSpPr>
          <p:nvPr>
            <p:ph type="ftr" sz="quarter" idx="11"/>
          </p:nvPr>
        </p:nvSpPr>
        <p:spPr/>
        <p:txBody>
          <a:bodyPr/>
          <a:lstStyle>
            <a:lvl1pPr>
              <a:defRPr/>
            </a:lvl1pPr>
          </a:lstStyle>
          <a:p>
            <a:r>
              <a:rPr lang="zh-CN" altLang="en-US"/>
              <a:t>电子教案 </a:t>
            </a:r>
            <a:r>
              <a:rPr lang="en-US" altLang="zh-CN"/>
              <a:t>Page </a:t>
            </a:r>
            <a:fld id="{6B438D4F-E164-4423-BBA7-267EF8991763}" type="slidenum">
              <a:rPr lang="en-US" altLang="zh-CN"/>
              <a:pPr/>
              <a:t>‹#›</a:t>
            </a:fld>
            <a:r>
              <a:rPr lang="en-US" altLang="zh-CN"/>
              <a:t> of 97</a:t>
            </a:r>
          </a:p>
        </p:txBody>
      </p:sp>
    </p:spTree>
    <p:extLst>
      <p:ext uri="{BB962C8B-B14F-4D97-AF65-F5344CB8AC3E}">
        <p14:creationId xmlns:p14="http://schemas.microsoft.com/office/powerpoint/2010/main" val="21254779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87617-6347-42CF-BEC2-0AEB99F26BD5}"/>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51438E6-429F-4BBD-A1D9-6CD827B9CCE6}"/>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2600EBD0-2FD9-44BA-9789-68738B46C525}"/>
              </a:ext>
            </a:extLst>
          </p:cNvPr>
          <p:cNvSpPr>
            <a:spLocks noGrp="1"/>
          </p:cNvSpPr>
          <p:nvPr>
            <p:ph type="dt" sz="half" idx="10"/>
          </p:nvPr>
        </p:nvSpPr>
        <p:spPr/>
        <p:txBody>
          <a:bodyPr/>
          <a:lstStyle>
            <a:lvl1pPr>
              <a:defRPr/>
            </a:lvl1pPr>
          </a:lstStyle>
          <a:p>
            <a:fld id="{EB511499-4E64-4528-93C4-E10926A7E4F5}" type="datetime1">
              <a:rPr lang="zh-CN" altLang="en-US"/>
              <a:pPr/>
              <a:t>2018/11/27</a:t>
            </a:fld>
            <a:endParaRPr lang="en-US" altLang="en-US"/>
          </a:p>
        </p:txBody>
      </p:sp>
      <p:sp>
        <p:nvSpPr>
          <p:cNvPr id="5" name="页脚占位符 4">
            <a:extLst>
              <a:ext uri="{FF2B5EF4-FFF2-40B4-BE49-F238E27FC236}">
                <a16:creationId xmlns:a16="http://schemas.microsoft.com/office/drawing/2014/main" id="{AF8797B8-49E4-4FE1-9FD1-823B85E8CD4C}"/>
              </a:ext>
            </a:extLst>
          </p:cNvPr>
          <p:cNvSpPr>
            <a:spLocks noGrp="1"/>
          </p:cNvSpPr>
          <p:nvPr>
            <p:ph type="ftr" sz="quarter" idx="11"/>
          </p:nvPr>
        </p:nvSpPr>
        <p:spPr/>
        <p:txBody>
          <a:bodyPr/>
          <a:lstStyle>
            <a:lvl1pPr>
              <a:defRPr/>
            </a:lvl1pPr>
          </a:lstStyle>
          <a:p>
            <a:r>
              <a:rPr lang="zh-CN" altLang="en-US"/>
              <a:t>电子教案 </a:t>
            </a:r>
            <a:r>
              <a:rPr lang="en-US" altLang="zh-CN"/>
              <a:t>Page </a:t>
            </a:r>
            <a:fld id="{14636139-E8B4-40C8-A4EE-ACFEA4DB15C8}" type="slidenum">
              <a:rPr lang="en-US" altLang="zh-CN"/>
              <a:pPr/>
              <a:t>‹#›</a:t>
            </a:fld>
            <a:r>
              <a:rPr lang="en-US" altLang="zh-CN"/>
              <a:t> of 97</a:t>
            </a:r>
          </a:p>
        </p:txBody>
      </p:sp>
    </p:spTree>
    <p:extLst>
      <p:ext uri="{BB962C8B-B14F-4D97-AF65-F5344CB8AC3E}">
        <p14:creationId xmlns:p14="http://schemas.microsoft.com/office/powerpoint/2010/main" val="41846972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5AFC5-E276-41A6-A616-E1E30AF6B04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D6D074E-A564-45A9-AB92-4832CEB5027E}"/>
              </a:ext>
            </a:extLst>
          </p:cNvPr>
          <p:cNvSpPr>
            <a:spLocks noGrp="1"/>
          </p:cNvSpPr>
          <p:nvPr>
            <p:ph sz="half" idx="1"/>
          </p:nvPr>
        </p:nvSpPr>
        <p:spPr>
          <a:xfrm>
            <a:off x="6858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6676847-BA3A-4981-8CDD-74DD8E0FF603}"/>
              </a:ext>
            </a:extLst>
          </p:cNvPr>
          <p:cNvSpPr>
            <a:spLocks noGrp="1"/>
          </p:cNvSpPr>
          <p:nvPr>
            <p:ph sz="half" idx="2"/>
          </p:nvPr>
        </p:nvSpPr>
        <p:spPr>
          <a:xfrm>
            <a:off x="4648200" y="1981200"/>
            <a:ext cx="3810000" cy="41148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8BDFCD1E-A07B-4C57-AB78-D907A51A842D}"/>
              </a:ext>
            </a:extLst>
          </p:cNvPr>
          <p:cNvSpPr>
            <a:spLocks noGrp="1"/>
          </p:cNvSpPr>
          <p:nvPr>
            <p:ph type="dt" sz="half" idx="10"/>
          </p:nvPr>
        </p:nvSpPr>
        <p:spPr/>
        <p:txBody>
          <a:bodyPr/>
          <a:lstStyle>
            <a:lvl1pPr>
              <a:defRPr/>
            </a:lvl1pPr>
          </a:lstStyle>
          <a:p>
            <a:fld id="{C1884A11-9C95-47A4-9DB7-4B8C34665CB9}" type="datetime1">
              <a:rPr lang="zh-CN" altLang="en-US"/>
              <a:pPr/>
              <a:t>2018/11/27</a:t>
            </a:fld>
            <a:endParaRPr lang="en-US" altLang="en-US"/>
          </a:p>
        </p:txBody>
      </p:sp>
      <p:sp>
        <p:nvSpPr>
          <p:cNvPr id="6" name="页脚占位符 5">
            <a:extLst>
              <a:ext uri="{FF2B5EF4-FFF2-40B4-BE49-F238E27FC236}">
                <a16:creationId xmlns:a16="http://schemas.microsoft.com/office/drawing/2014/main" id="{7C894469-3427-46B5-A68E-90E5B6B626BC}"/>
              </a:ext>
            </a:extLst>
          </p:cNvPr>
          <p:cNvSpPr>
            <a:spLocks noGrp="1"/>
          </p:cNvSpPr>
          <p:nvPr>
            <p:ph type="ftr" sz="quarter" idx="11"/>
          </p:nvPr>
        </p:nvSpPr>
        <p:spPr/>
        <p:txBody>
          <a:bodyPr/>
          <a:lstStyle>
            <a:lvl1pPr>
              <a:defRPr/>
            </a:lvl1pPr>
          </a:lstStyle>
          <a:p>
            <a:r>
              <a:rPr lang="zh-CN" altLang="en-US"/>
              <a:t>电子教案 </a:t>
            </a:r>
            <a:r>
              <a:rPr lang="en-US" altLang="zh-CN"/>
              <a:t>Page </a:t>
            </a:r>
            <a:fld id="{37BB3373-D6A2-4C3C-9DF3-ACCF4F50280A}" type="slidenum">
              <a:rPr lang="en-US" altLang="zh-CN"/>
              <a:pPr/>
              <a:t>‹#›</a:t>
            </a:fld>
            <a:r>
              <a:rPr lang="en-US" altLang="zh-CN"/>
              <a:t> of 97</a:t>
            </a:r>
          </a:p>
        </p:txBody>
      </p:sp>
    </p:spTree>
    <p:extLst>
      <p:ext uri="{BB962C8B-B14F-4D97-AF65-F5344CB8AC3E}">
        <p14:creationId xmlns:p14="http://schemas.microsoft.com/office/powerpoint/2010/main" val="90032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0D2C47-F312-4FE6-A132-037FA126F3A6}"/>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35E9E73-0F76-489C-9E91-8EAFABF3BAFB}"/>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284AFEC2-33E8-46FD-B43B-96BAA0F20074}"/>
              </a:ext>
            </a:extLst>
          </p:cNvPr>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361D6496-7774-4530-93CC-80A24E1EB302}"/>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768AD9CF-2569-4F67-9ED2-272052C28F5E}"/>
              </a:ext>
            </a:extLst>
          </p:cNvPr>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E6897BAE-8221-4029-96DE-AEA5D4829BC9}"/>
              </a:ext>
            </a:extLst>
          </p:cNvPr>
          <p:cNvSpPr>
            <a:spLocks noGrp="1"/>
          </p:cNvSpPr>
          <p:nvPr>
            <p:ph type="dt" sz="half" idx="10"/>
          </p:nvPr>
        </p:nvSpPr>
        <p:spPr/>
        <p:txBody>
          <a:bodyPr/>
          <a:lstStyle>
            <a:lvl1pPr>
              <a:defRPr/>
            </a:lvl1pPr>
          </a:lstStyle>
          <a:p>
            <a:fld id="{51FDE429-F840-4CD1-B00D-D149B0DF007A}" type="datetime1">
              <a:rPr lang="zh-CN" altLang="en-US"/>
              <a:pPr/>
              <a:t>2018/11/27</a:t>
            </a:fld>
            <a:endParaRPr lang="en-US" altLang="en-US"/>
          </a:p>
        </p:txBody>
      </p:sp>
      <p:sp>
        <p:nvSpPr>
          <p:cNvPr id="8" name="页脚占位符 7">
            <a:extLst>
              <a:ext uri="{FF2B5EF4-FFF2-40B4-BE49-F238E27FC236}">
                <a16:creationId xmlns:a16="http://schemas.microsoft.com/office/drawing/2014/main" id="{C9A9EC80-F976-4526-9C61-F68182A135EB}"/>
              </a:ext>
            </a:extLst>
          </p:cNvPr>
          <p:cNvSpPr>
            <a:spLocks noGrp="1"/>
          </p:cNvSpPr>
          <p:nvPr>
            <p:ph type="ftr" sz="quarter" idx="11"/>
          </p:nvPr>
        </p:nvSpPr>
        <p:spPr/>
        <p:txBody>
          <a:bodyPr/>
          <a:lstStyle>
            <a:lvl1pPr>
              <a:defRPr/>
            </a:lvl1pPr>
          </a:lstStyle>
          <a:p>
            <a:r>
              <a:rPr lang="zh-CN" altLang="en-US"/>
              <a:t>电子教案 </a:t>
            </a:r>
            <a:r>
              <a:rPr lang="en-US" altLang="zh-CN"/>
              <a:t>Page </a:t>
            </a:r>
            <a:fld id="{31F4C706-0D35-499B-AC78-8A57943C4330}" type="slidenum">
              <a:rPr lang="en-US" altLang="zh-CN"/>
              <a:pPr/>
              <a:t>‹#›</a:t>
            </a:fld>
            <a:r>
              <a:rPr lang="en-US" altLang="zh-CN"/>
              <a:t> of 97</a:t>
            </a:r>
          </a:p>
        </p:txBody>
      </p:sp>
    </p:spTree>
    <p:extLst>
      <p:ext uri="{BB962C8B-B14F-4D97-AF65-F5344CB8AC3E}">
        <p14:creationId xmlns:p14="http://schemas.microsoft.com/office/powerpoint/2010/main" val="3310265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640751-8508-4CE9-BE5F-DF4D03195F7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68B6444-8665-4CE9-8670-B9FA5730BFE7}"/>
              </a:ext>
            </a:extLst>
          </p:cNvPr>
          <p:cNvSpPr>
            <a:spLocks noGrp="1"/>
          </p:cNvSpPr>
          <p:nvPr>
            <p:ph type="dt" sz="half" idx="10"/>
          </p:nvPr>
        </p:nvSpPr>
        <p:spPr/>
        <p:txBody>
          <a:bodyPr/>
          <a:lstStyle>
            <a:lvl1pPr>
              <a:defRPr/>
            </a:lvl1pPr>
          </a:lstStyle>
          <a:p>
            <a:fld id="{588A1CF7-7252-47F4-8C35-11BD0D5BE870}" type="datetime1">
              <a:rPr lang="zh-CN" altLang="en-US"/>
              <a:pPr/>
              <a:t>2018/11/27</a:t>
            </a:fld>
            <a:endParaRPr lang="en-US" altLang="en-US"/>
          </a:p>
        </p:txBody>
      </p:sp>
      <p:sp>
        <p:nvSpPr>
          <p:cNvPr id="4" name="页脚占位符 3">
            <a:extLst>
              <a:ext uri="{FF2B5EF4-FFF2-40B4-BE49-F238E27FC236}">
                <a16:creationId xmlns:a16="http://schemas.microsoft.com/office/drawing/2014/main" id="{54FE9C9A-A193-451E-854A-7590D237539F}"/>
              </a:ext>
            </a:extLst>
          </p:cNvPr>
          <p:cNvSpPr>
            <a:spLocks noGrp="1"/>
          </p:cNvSpPr>
          <p:nvPr>
            <p:ph type="ftr" sz="quarter" idx="11"/>
          </p:nvPr>
        </p:nvSpPr>
        <p:spPr/>
        <p:txBody>
          <a:bodyPr/>
          <a:lstStyle>
            <a:lvl1pPr>
              <a:defRPr/>
            </a:lvl1pPr>
          </a:lstStyle>
          <a:p>
            <a:r>
              <a:rPr lang="zh-CN" altLang="en-US"/>
              <a:t>电子教案 </a:t>
            </a:r>
            <a:r>
              <a:rPr lang="en-US" altLang="zh-CN"/>
              <a:t>Page </a:t>
            </a:r>
            <a:fld id="{29B92CAB-E68C-4CA9-A3A5-5079BD71AA6B}" type="slidenum">
              <a:rPr lang="en-US" altLang="zh-CN"/>
              <a:pPr/>
              <a:t>‹#›</a:t>
            </a:fld>
            <a:r>
              <a:rPr lang="en-US" altLang="zh-CN"/>
              <a:t> of 97</a:t>
            </a:r>
          </a:p>
        </p:txBody>
      </p:sp>
    </p:spTree>
    <p:extLst>
      <p:ext uri="{BB962C8B-B14F-4D97-AF65-F5344CB8AC3E}">
        <p14:creationId xmlns:p14="http://schemas.microsoft.com/office/powerpoint/2010/main" val="3888890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A8F4F3A-3DD3-492D-90B4-E886BA3DEAE9}"/>
              </a:ext>
            </a:extLst>
          </p:cNvPr>
          <p:cNvSpPr>
            <a:spLocks noGrp="1"/>
          </p:cNvSpPr>
          <p:nvPr>
            <p:ph type="dt" sz="half" idx="10"/>
          </p:nvPr>
        </p:nvSpPr>
        <p:spPr/>
        <p:txBody>
          <a:bodyPr/>
          <a:lstStyle>
            <a:lvl1pPr>
              <a:defRPr/>
            </a:lvl1pPr>
          </a:lstStyle>
          <a:p>
            <a:fld id="{53223F48-EEBF-4361-8377-DE86722A6831}" type="datetime1">
              <a:rPr lang="zh-CN" altLang="en-US"/>
              <a:pPr/>
              <a:t>2018/11/27</a:t>
            </a:fld>
            <a:endParaRPr lang="en-US" altLang="en-US"/>
          </a:p>
        </p:txBody>
      </p:sp>
      <p:sp>
        <p:nvSpPr>
          <p:cNvPr id="3" name="页脚占位符 2">
            <a:extLst>
              <a:ext uri="{FF2B5EF4-FFF2-40B4-BE49-F238E27FC236}">
                <a16:creationId xmlns:a16="http://schemas.microsoft.com/office/drawing/2014/main" id="{AC995EDB-1D6F-4CC7-AA00-06228ED487A2}"/>
              </a:ext>
            </a:extLst>
          </p:cNvPr>
          <p:cNvSpPr>
            <a:spLocks noGrp="1"/>
          </p:cNvSpPr>
          <p:nvPr>
            <p:ph type="ftr" sz="quarter" idx="11"/>
          </p:nvPr>
        </p:nvSpPr>
        <p:spPr/>
        <p:txBody>
          <a:bodyPr/>
          <a:lstStyle>
            <a:lvl1pPr>
              <a:defRPr/>
            </a:lvl1pPr>
          </a:lstStyle>
          <a:p>
            <a:r>
              <a:rPr lang="zh-CN" altLang="en-US"/>
              <a:t>电子教案 </a:t>
            </a:r>
            <a:r>
              <a:rPr lang="en-US" altLang="zh-CN"/>
              <a:t>Page </a:t>
            </a:r>
            <a:fld id="{A0D041F3-6A94-4357-9972-46B3A240DE34}" type="slidenum">
              <a:rPr lang="en-US" altLang="zh-CN"/>
              <a:pPr/>
              <a:t>‹#›</a:t>
            </a:fld>
            <a:r>
              <a:rPr lang="en-US" altLang="zh-CN"/>
              <a:t> of 97</a:t>
            </a:r>
          </a:p>
        </p:txBody>
      </p:sp>
    </p:spTree>
    <p:extLst>
      <p:ext uri="{BB962C8B-B14F-4D97-AF65-F5344CB8AC3E}">
        <p14:creationId xmlns:p14="http://schemas.microsoft.com/office/powerpoint/2010/main" val="231821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DC28C-34EF-4A43-8528-8FE553ECA90E}"/>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38B0D2D-8B49-4968-AEB2-1085E35A52E4}"/>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B52758F-018F-4512-9210-4C67D415D81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37FE040-00DD-45F2-9858-D09703B9A907}"/>
              </a:ext>
            </a:extLst>
          </p:cNvPr>
          <p:cNvSpPr>
            <a:spLocks noGrp="1"/>
          </p:cNvSpPr>
          <p:nvPr>
            <p:ph type="dt" sz="half" idx="10"/>
          </p:nvPr>
        </p:nvSpPr>
        <p:spPr/>
        <p:txBody>
          <a:bodyPr/>
          <a:lstStyle>
            <a:lvl1pPr>
              <a:defRPr/>
            </a:lvl1pPr>
          </a:lstStyle>
          <a:p>
            <a:fld id="{E7D5453D-C220-4458-986A-3E5429C58FAC}" type="datetime1">
              <a:rPr lang="zh-CN" altLang="en-US"/>
              <a:pPr/>
              <a:t>2018/11/27</a:t>
            </a:fld>
            <a:endParaRPr lang="en-US" altLang="en-US"/>
          </a:p>
        </p:txBody>
      </p:sp>
      <p:sp>
        <p:nvSpPr>
          <p:cNvPr id="6" name="页脚占位符 5">
            <a:extLst>
              <a:ext uri="{FF2B5EF4-FFF2-40B4-BE49-F238E27FC236}">
                <a16:creationId xmlns:a16="http://schemas.microsoft.com/office/drawing/2014/main" id="{42FF4D8F-33D7-479C-8380-A03BB5AA43D9}"/>
              </a:ext>
            </a:extLst>
          </p:cNvPr>
          <p:cNvSpPr>
            <a:spLocks noGrp="1"/>
          </p:cNvSpPr>
          <p:nvPr>
            <p:ph type="ftr" sz="quarter" idx="11"/>
          </p:nvPr>
        </p:nvSpPr>
        <p:spPr/>
        <p:txBody>
          <a:bodyPr/>
          <a:lstStyle>
            <a:lvl1pPr>
              <a:defRPr/>
            </a:lvl1pPr>
          </a:lstStyle>
          <a:p>
            <a:r>
              <a:rPr lang="zh-CN" altLang="en-US"/>
              <a:t>电子教案 </a:t>
            </a:r>
            <a:r>
              <a:rPr lang="en-US" altLang="zh-CN"/>
              <a:t>Page </a:t>
            </a:r>
            <a:fld id="{2C3BB936-12D3-4749-A669-570FFEA67EE6}" type="slidenum">
              <a:rPr lang="en-US" altLang="zh-CN"/>
              <a:pPr/>
              <a:t>‹#›</a:t>
            </a:fld>
            <a:r>
              <a:rPr lang="en-US" altLang="zh-CN"/>
              <a:t> of 97</a:t>
            </a:r>
          </a:p>
        </p:txBody>
      </p:sp>
    </p:spTree>
    <p:extLst>
      <p:ext uri="{BB962C8B-B14F-4D97-AF65-F5344CB8AC3E}">
        <p14:creationId xmlns:p14="http://schemas.microsoft.com/office/powerpoint/2010/main" val="3162602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00D5D-1075-4BFF-B743-79F1A6978143}"/>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F55B5A-DED4-49E3-BEBE-3FB90388A178}"/>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50597F5-0657-4972-A119-C3C79178FD54}"/>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50682DA-A585-46F7-B717-FCCCCC984C2B}"/>
              </a:ext>
            </a:extLst>
          </p:cNvPr>
          <p:cNvSpPr>
            <a:spLocks noGrp="1"/>
          </p:cNvSpPr>
          <p:nvPr>
            <p:ph type="dt" sz="half" idx="10"/>
          </p:nvPr>
        </p:nvSpPr>
        <p:spPr/>
        <p:txBody>
          <a:bodyPr/>
          <a:lstStyle>
            <a:lvl1pPr>
              <a:defRPr/>
            </a:lvl1pPr>
          </a:lstStyle>
          <a:p>
            <a:fld id="{0DE497F1-D6C1-4F13-AC06-5FF9D1C4A353}" type="datetime1">
              <a:rPr lang="zh-CN" altLang="en-US"/>
              <a:pPr/>
              <a:t>2018/11/27</a:t>
            </a:fld>
            <a:endParaRPr lang="en-US" altLang="en-US"/>
          </a:p>
        </p:txBody>
      </p:sp>
      <p:sp>
        <p:nvSpPr>
          <p:cNvPr id="6" name="页脚占位符 5">
            <a:extLst>
              <a:ext uri="{FF2B5EF4-FFF2-40B4-BE49-F238E27FC236}">
                <a16:creationId xmlns:a16="http://schemas.microsoft.com/office/drawing/2014/main" id="{E8458338-2514-4B4F-B27D-D41F7FB1413A}"/>
              </a:ext>
            </a:extLst>
          </p:cNvPr>
          <p:cNvSpPr>
            <a:spLocks noGrp="1"/>
          </p:cNvSpPr>
          <p:nvPr>
            <p:ph type="ftr" sz="quarter" idx="11"/>
          </p:nvPr>
        </p:nvSpPr>
        <p:spPr/>
        <p:txBody>
          <a:bodyPr/>
          <a:lstStyle>
            <a:lvl1pPr>
              <a:defRPr/>
            </a:lvl1pPr>
          </a:lstStyle>
          <a:p>
            <a:r>
              <a:rPr lang="zh-CN" altLang="en-US"/>
              <a:t>电子教案 </a:t>
            </a:r>
            <a:r>
              <a:rPr lang="en-US" altLang="zh-CN"/>
              <a:t>Page </a:t>
            </a:r>
            <a:fld id="{A4DAEC17-AFE9-454D-BD21-89BA7C3183E2}" type="slidenum">
              <a:rPr lang="en-US" altLang="zh-CN"/>
              <a:pPr/>
              <a:t>‹#›</a:t>
            </a:fld>
            <a:r>
              <a:rPr lang="en-US" altLang="zh-CN"/>
              <a:t> of 97</a:t>
            </a:r>
          </a:p>
        </p:txBody>
      </p:sp>
    </p:spTree>
    <p:extLst>
      <p:ext uri="{BB962C8B-B14F-4D97-AF65-F5344CB8AC3E}">
        <p14:creationId xmlns:p14="http://schemas.microsoft.com/office/powerpoint/2010/main" val="1765262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859E8E9-8902-4AAE-8AA2-8BBEB0657433}"/>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A4507E35-1538-4173-875F-93E429FDD45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D2F21D5F-1F33-4FCD-8334-A09116D6DC4F}"/>
              </a:ext>
            </a:extLst>
          </p:cNvPr>
          <p:cNvSpPr>
            <a:spLocks noGrp="1" noChangeArrowheads="1"/>
          </p:cNvSpPr>
          <p:nvPr>
            <p:ph type="dt" sz="half" idx="2"/>
          </p:nvPr>
        </p:nvSpPr>
        <p:spPr bwMode="auto">
          <a:xfrm>
            <a:off x="457200" y="64008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仿宋_GB2312" pitchFamily="49" charset="-122"/>
                <a:ea typeface="仿宋_GB2312" pitchFamily="49" charset="-122"/>
              </a:defRPr>
            </a:lvl1pPr>
          </a:lstStyle>
          <a:p>
            <a:fld id="{3E31727A-6A8A-44EE-A288-1CE7DF43073E}" type="datetime1">
              <a:rPr lang="zh-CN" altLang="en-US"/>
              <a:pPr/>
              <a:t>2018/11/27</a:t>
            </a:fld>
            <a:endParaRPr lang="en-US" altLang="en-US"/>
          </a:p>
        </p:txBody>
      </p:sp>
      <p:sp>
        <p:nvSpPr>
          <p:cNvPr id="1029" name="Rectangle 5">
            <a:extLst>
              <a:ext uri="{FF2B5EF4-FFF2-40B4-BE49-F238E27FC236}">
                <a16:creationId xmlns:a16="http://schemas.microsoft.com/office/drawing/2014/main" id="{E8B70C35-84D2-486D-BC00-664E193FD6DB}"/>
              </a:ext>
            </a:extLst>
          </p:cNvPr>
          <p:cNvSpPr>
            <a:spLocks noGrp="1" noChangeArrowheads="1"/>
          </p:cNvSpPr>
          <p:nvPr>
            <p:ph type="ftr" sz="quarter" idx="3"/>
          </p:nvPr>
        </p:nvSpPr>
        <p:spPr bwMode="auto">
          <a:xfrm>
            <a:off x="3124200" y="64008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楷体_GB2312" pitchFamily="49" charset="-122"/>
                <a:ea typeface="楷体_GB2312" pitchFamily="49" charset="-122"/>
              </a:defRPr>
            </a:lvl1pPr>
          </a:lstStyle>
          <a:p>
            <a:r>
              <a:rPr lang="zh-CN" altLang="en-US"/>
              <a:t>电子教案 </a:t>
            </a:r>
            <a:r>
              <a:rPr lang="en-US" altLang="zh-CN"/>
              <a:t>Page </a:t>
            </a:r>
            <a:fld id="{57FB1F62-2555-4B03-8C65-A1296FFB216B}" type="slidenum">
              <a:rPr lang="en-US" altLang="zh-CN"/>
              <a:pPr/>
              <a:t>‹#›</a:t>
            </a:fld>
            <a:r>
              <a:rPr lang="en-US" altLang="zh-CN"/>
              <a:t> of 97</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panose="02020603050405020304" pitchFamily="18" charset="0"/>
        </a:defRPr>
      </a:lvl2pPr>
      <a:lvl3pPr algn="ctr" rtl="0" eaLnBrk="0" fontAlgn="base" hangingPunct="0">
        <a:spcBef>
          <a:spcPct val="0"/>
        </a:spcBef>
        <a:spcAft>
          <a:spcPct val="0"/>
        </a:spcAft>
        <a:defRPr sz="4400">
          <a:solidFill>
            <a:schemeClr val="tx2"/>
          </a:solidFill>
          <a:latin typeface="Times" panose="02020603050405020304" pitchFamily="18" charset="0"/>
        </a:defRPr>
      </a:lvl3pPr>
      <a:lvl4pPr algn="ctr" rtl="0" eaLnBrk="0" fontAlgn="base" hangingPunct="0">
        <a:spcBef>
          <a:spcPct val="0"/>
        </a:spcBef>
        <a:spcAft>
          <a:spcPct val="0"/>
        </a:spcAft>
        <a:defRPr sz="4400">
          <a:solidFill>
            <a:schemeClr val="tx2"/>
          </a:solidFill>
          <a:latin typeface="Times" panose="02020603050405020304" pitchFamily="18" charset="0"/>
        </a:defRPr>
      </a:lvl4pPr>
      <a:lvl5pPr algn="ctr" rtl="0" eaLnBrk="0" fontAlgn="base" hangingPunct="0">
        <a:spcBef>
          <a:spcPct val="0"/>
        </a:spcBef>
        <a:spcAft>
          <a:spcPct val="0"/>
        </a:spcAft>
        <a:defRPr sz="4400">
          <a:solidFill>
            <a:schemeClr val="tx2"/>
          </a:solidFill>
          <a:latin typeface="Times" panose="02020603050405020304" pitchFamily="18" charset="0"/>
        </a:defRPr>
      </a:lvl5pPr>
      <a:lvl6pPr marL="457200" algn="ctr" rtl="0" eaLnBrk="0" fontAlgn="base" hangingPunct="0">
        <a:spcBef>
          <a:spcPct val="0"/>
        </a:spcBef>
        <a:spcAft>
          <a:spcPct val="0"/>
        </a:spcAft>
        <a:defRPr sz="4400">
          <a:solidFill>
            <a:schemeClr val="tx2"/>
          </a:solidFill>
          <a:latin typeface="Times" panose="02020603050405020304" pitchFamily="18" charset="0"/>
        </a:defRPr>
      </a:lvl6pPr>
      <a:lvl7pPr marL="914400" algn="ctr" rtl="0" eaLnBrk="0" fontAlgn="base" hangingPunct="0">
        <a:spcBef>
          <a:spcPct val="0"/>
        </a:spcBef>
        <a:spcAft>
          <a:spcPct val="0"/>
        </a:spcAft>
        <a:defRPr sz="4400">
          <a:solidFill>
            <a:schemeClr val="tx2"/>
          </a:solidFill>
          <a:latin typeface="Times" panose="02020603050405020304" pitchFamily="18" charset="0"/>
        </a:defRPr>
      </a:lvl7pPr>
      <a:lvl8pPr marL="1371600" algn="ctr" rtl="0" eaLnBrk="0" fontAlgn="base" hangingPunct="0">
        <a:spcBef>
          <a:spcPct val="0"/>
        </a:spcBef>
        <a:spcAft>
          <a:spcPct val="0"/>
        </a:spcAft>
        <a:defRPr sz="4400">
          <a:solidFill>
            <a:schemeClr val="tx2"/>
          </a:solidFill>
          <a:latin typeface="Times" panose="02020603050405020304" pitchFamily="18" charset="0"/>
        </a:defRPr>
      </a:lvl8pPr>
      <a:lvl9pPr marL="1828800" algn="ctr" rtl="0" eaLnBrk="0" fontAlgn="base" hangingPunct="0">
        <a:spcBef>
          <a:spcPct val="0"/>
        </a:spcBef>
        <a:spcAft>
          <a:spcPct val="0"/>
        </a:spcAft>
        <a:defRPr sz="4400">
          <a:solidFill>
            <a:schemeClr val="tx2"/>
          </a:solidFill>
          <a:latin typeface="Times" panose="02020603050405020304" pitchFamily="18"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oleObject" Target="../embeddings/oleObject3.bin"/><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xml"/><Relationship Id="rId1" Type="http://schemas.openxmlformats.org/officeDocument/2006/relationships/vmlDrawing" Target="../drawings/vmlDrawing6.vml"/><Relationship Id="rId4" Type="http://schemas.openxmlformats.org/officeDocument/2006/relationships/image" Target="../media/image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7.vml"/><Relationship Id="rId4" Type="http://schemas.openxmlformats.org/officeDocument/2006/relationships/image" Target="../media/image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image" Target="../media/image11.png"/><Relationship Id="rId5" Type="http://schemas.openxmlformats.org/officeDocument/2006/relationships/oleObject" Target="../embeddings/oleObject10.bin"/><Relationship Id="rId4" Type="http://schemas.openxmlformats.org/officeDocument/2006/relationships/image" Target="../media/image10.png"/></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13.png"/><Relationship Id="rId5" Type="http://schemas.openxmlformats.org/officeDocument/2006/relationships/oleObject" Target="../embeddings/oleObject12.bin"/><Relationship Id="rId4" Type="http://schemas.openxmlformats.org/officeDocument/2006/relationships/image" Target="../media/image1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a:extLst>
              <a:ext uri="{FF2B5EF4-FFF2-40B4-BE49-F238E27FC236}">
                <a16:creationId xmlns:a16="http://schemas.microsoft.com/office/drawing/2014/main" id="{68C9A152-6B49-405D-9BA7-29F29ABEE72C}"/>
              </a:ext>
            </a:extLst>
          </p:cNvPr>
          <p:cNvSpPr>
            <a:spLocks noGrp="1"/>
          </p:cNvSpPr>
          <p:nvPr>
            <p:ph type="dt" sz="half" idx="10"/>
          </p:nvPr>
        </p:nvSpPr>
        <p:spPr/>
        <p:txBody>
          <a:bodyPr/>
          <a:lstStyle/>
          <a:p>
            <a:fld id="{F7DEE093-235B-4F28-82A5-15EE965557AE}" type="datetime1">
              <a:rPr lang="zh-CN" altLang="en-US"/>
              <a:pPr/>
              <a:t>2018/11/27</a:t>
            </a:fld>
            <a:endParaRPr lang="en-US" altLang="en-US"/>
          </a:p>
        </p:txBody>
      </p:sp>
      <p:sp>
        <p:nvSpPr>
          <p:cNvPr id="9" name="页脚占位符 4">
            <a:extLst>
              <a:ext uri="{FF2B5EF4-FFF2-40B4-BE49-F238E27FC236}">
                <a16:creationId xmlns:a16="http://schemas.microsoft.com/office/drawing/2014/main" id="{370F3DEF-4E1A-4A0A-8FD8-F2BAF0109C12}"/>
              </a:ext>
            </a:extLst>
          </p:cNvPr>
          <p:cNvSpPr>
            <a:spLocks noGrp="1"/>
          </p:cNvSpPr>
          <p:nvPr>
            <p:ph type="ftr" sz="quarter" idx="11"/>
          </p:nvPr>
        </p:nvSpPr>
        <p:spPr/>
        <p:txBody>
          <a:bodyPr/>
          <a:lstStyle/>
          <a:p>
            <a:r>
              <a:rPr lang="zh-CN" altLang="en-US"/>
              <a:t>电子教案 </a:t>
            </a:r>
            <a:r>
              <a:rPr lang="en-US" altLang="zh-CN"/>
              <a:t>Page </a:t>
            </a:r>
            <a:fld id="{D7E22B7E-9EE8-469B-8630-E6EBDE7C899E}" type="slidenum">
              <a:rPr lang="en-US" altLang="zh-CN"/>
              <a:pPr/>
              <a:t>1</a:t>
            </a:fld>
            <a:r>
              <a:rPr lang="en-US" altLang="zh-CN"/>
              <a:t> of 97</a:t>
            </a:r>
          </a:p>
        </p:txBody>
      </p:sp>
      <p:sp>
        <p:nvSpPr>
          <p:cNvPr id="50178" name="Rectangle 2">
            <a:extLst>
              <a:ext uri="{FF2B5EF4-FFF2-40B4-BE49-F238E27FC236}">
                <a16:creationId xmlns:a16="http://schemas.microsoft.com/office/drawing/2014/main" id="{2E9860C3-617B-4D66-AA34-81DBC2C6BE5E}"/>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79" name="Text Box 3">
            <a:extLst>
              <a:ext uri="{FF2B5EF4-FFF2-40B4-BE49-F238E27FC236}">
                <a16:creationId xmlns:a16="http://schemas.microsoft.com/office/drawing/2014/main" id="{BABB1636-9231-4878-B8E1-7B458FF49A5D}"/>
              </a:ext>
            </a:extLst>
          </p:cNvPr>
          <p:cNvSpPr txBox="1">
            <a:spLocks noChangeArrowheads="1"/>
          </p:cNvSpPr>
          <p:nvPr/>
        </p:nvSpPr>
        <p:spPr bwMode="auto">
          <a:xfrm>
            <a:off x="1295400" y="0"/>
            <a:ext cx="640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第一部分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综述(1)</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50180" name="Rectangle 4">
            <a:extLst>
              <a:ext uri="{FF2B5EF4-FFF2-40B4-BE49-F238E27FC236}">
                <a16:creationId xmlns:a16="http://schemas.microsoft.com/office/drawing/2014/main" id="{65C2B166-3886-48B8-ADE1-A864D4E890EC}"/>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0181" name="Rectangle 5">
            <a:extLst>
              <a:ext uri="{FF2B5EF4-FFF2-40B4-BE49-F238E27FC236}">
                <a16:creationId xmlns:a16="http://schemas.microsoft.com/office/drawing/2014/main" id="{214D5C3F-3CFA-44CB-9D89-FC2F3DDFB6F7}"/>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0182" name="Rectangle 6">
            <a:extLst>
              <a:ext uri="{FF2B5EF4-FFF2-40B4-BE49-F238E27FC236}">
                <a16:creationId xmlns:a16="http://schemas.microsoft.com/office/drawing/2014/main" id="{A41510D6-43E4-49BA-9CDB-93D22E8BE246}"/>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183" name="Text Box 7">
            <a:extLst>
              <a:ext uri="{FF2B5EF4-FFF2-40B4-BE49-F238E27FC236}">
                <a16:creationId xmlns:a16="http://schemas.microsoft.com/office/drawing/2014/main" id="{41D5F76B-514A-47E3-9CCE-480FB5501E5A}"/>
              </a:ext>
            </a:extLst>
          </p:cNvPr>
          <p:cNvSpPr txBox="1">
            <a:spLocks noChangeArrowheads="1"/>
          </p:cNvSpPr>
          <p:nvPr/>
        </p:nvSpPr>
        <p:spPr bwMode="auto">
          <a:xfrm>
            <a:off x="762000" y="914400"/>
            <a:ext cx="8153400" cy="703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a:latin typeface="Times New Roman" panose="02020603050405020304" pitchFamily="18" charset="0"/>
              </a:rPr>
              <a:t> </a:t>
            </a:r>
            <a:r>
              <a:rPr lang="zh-CN" altLang="en-US" b="1">
                <a:latin typeface="Times New Roman" panose="02020603050405020304" pitchFamily="18" charset="0"/>
                <a:ea typeface="宋体" panose="02010600030101010101" pitchFamily="2" charset="-122"/>
              </a:rPr>
              <a:t>什么是</a:t>
            </a:r>
            <a:r>
              <a:rPr lang="en-US" altLang="zh-CN" b="1">
                <a:latin typeface="Times New Roman" panose="02020603050405020304" pitchFamily="18" charset="0"/>
                <a:ea typeface="宋体" panose="02010600030101010101" pitchFamily="2" charset="-122"/>
              </a:rPr>
              <a:t>VHDL</a:t>
            </a:r>
            <a:r>
              <a:rPr lang="zh-CN" altLang="en-US" b="1">
                <a:latin typeface="Times New Roman" panose="02020603050405020304" pitchFamily="18" charset="0"/>
                <a:ea typeface="宋体" panose="02010600030101010101" pitchFamily="2" charset="-122"/>
              </a:rPr>
              <a:t>语言？</a:t>
            </a:r>
          </a:p>
          <a:p>
            <a:pPr>
              <a:spcBef>
                <a:spcPct val="40000"/>
              </a:spcBef>
            </a:pPr>
            <a:r>
              <a:rPr lang="zh-CN" altLang="en-US" sz="1600">
                <a:solidFill>
                  <a:srgbClr val="A50021"/>
                </a:solidFill>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HDL</a:t>
            </a:r>
            <a:r>
              <a:rPr lang="zh-CN" altLang="en-US" sz="1600" b="1">
                <a:latin typeface="Times New Roman" panose="02020603050405020304" pitchFamily="18" charset="0"/>
                <a:ea typeface="仿宋_GB2312" pitchFamily="49" charset="-122"/>
              </a:rPr>
              <a:t>语言是一种支持用形式化方法来描述数字逻辑电路和系统的语言</a:t>
            </a:r>
          </a:p>
          <a:p>
            <a:pPr>
              <a:spcBef>
                <a:spcPct val="50000"/>
              </a:spcBef>
            </a:pPr>
            <a:r>
              <a:rPr lang="zh-CN" altLang="en-US" sz="1600">
                <a:latin typeface="Times New Roman" panose="02020603050405020304" pitchFamily="18" charset="0"/>
                <a:ea typeface="仿宋_GB2312" pitchFamily="49" charset="-122"/>
              </a:rPr>
              <a:t>                </a:t>
            </a:r>
            <a:r>
              <a:rPr lang="zh-CN" altLang="en-US" sz="1600">
                <a:solidFill>
                  <a:srgbClr val="A50021"/>
                </a:solidFill>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语言源于美国国防部发起的</a:t>
            </a:r>
            <a:r>
              <a:rPr lang="en-US" altLang="zh-CN" sz="1600" b="1">
                <a:latin typeface="Times New Roman" panose="02020603050405020304" pitchFamily="18" charset="0"/>
                <a:ea typeface="仿宋_GB2312" pitchFamily="49" charset="-122"/>
              </a:rPr>
              <a:t>VHSIC(Very High Speed Integrated  </a:t>
            </a:r>
          </a:p>
          <a:p>
            <a:pPr>
              <a:spcBef>
                <a:spcPct val="15000"/>
              </a:spcBef>
            </a:pPr>
            <a:r>
              <a:rPr lang="en-US" altLang="zh-CN" sz="1600" b="1">
                <a:latin typeface="Times New Roman" panose="02020603050405020304" pitchFamily="18" charset="0"/>
                <a:ea typeface="仿宋_GB2312" pitchFamily="49" charset="-122"/>
              </a:rPr>
              <a:t>                     Circuits)</a:t>
            </a:r>
            <a:r>
              <a:rPr lang="zh-CN" altLang="en-US" sz="1600" b="1">
                <a:latin typeface="Times New Roman" panose="02020603050405020304" pitchFamily="18" charset="0"/>
                <a:ea typeface="仿宋_GB2312" pitchFamily="49" charset="-122"/>
              </a:rPr>
              <a:t>计划</a:t>
            </a:r>
          </a:p>
          <a:p>
            <a:pPr>
              <a:spcBef>
                <a:spcPct val="50000"/>
              </a:spcBef>
            </a:pPr>
            <a:r>
              <a:rPr lang="zh-CN" altLang="en-US" sz="1600" b="1">
                <a:latin typeface="Times New Roman" panose="02020603050405020304" pitchFamily="18" charset="0"/>
                <a:ea typeface="仿宋_GB2312" pitchFamily="49" charset="-122"/>
              </a:rPr>
              <a:t>                </a:t>
            </a:r>
            <a:r>
              <a:rPr lang="zh-CN" altLang="en-US" sz="1600">
                <a:solidFill>
                  <a:srgbClr val="A50021"/>
                </a:solidFill>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 1987年12月</a:t>
            </a:r>
            <a:r>
              <a:rPr lang="en-US" altLang="zh-CN" sz="1600" b="1">
                <a:latin typeface="Times New Roman" panose="02020603050405020304" pitchFamily="18" charset="0"/>
                <a:ea typeface="仿宋_GB2312" pitchFamily="49" charset="-122"/>
              </a:rPr>
              <a:t>IEEE</a:t>
            </a:r>
            <a:r>
              <a:rPr lang="zh-CN" altLang="en-US" sz="1600" b="1">
                <a:latin typeface="Times New Roman" panose="02020603050405020304" pitchFamily="18" charset="0"/>
                <a:ea typeface="仿宋_GB2312" pitchFamily="49" charset="-122"/>
              </a:rPr>
              <a:t>批准</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为标准</a:t>
            </a:r>
            <a:r>
              <a:rPr lang="en-US" altLang="zh-CN" sz="1600" b="1">
                <a:latin typeface="Times New Roman" panose="02020603050405020304" pitchFamily="18" charset="0"/>
                <a:ea typeface="仿宋_GB2312" pitchFamily="49" charset="-122"/>
              </a:rPr>
              <a:t>HDL</a:t>
            </a:r>
            <a:r>
              <a:rPr lang="zh-CN" altLang="en-US" sz="1600" b="1">
                <a:latin typeface="Times New Roman" panose="02020603050405020304" pitchFamily="18" charset="0"/>
                <a:ea typeface="仿宋_GB2312" pitchFamily="49" charset="-122"/>
              </a:rPr>
              <a:t>语言(</a:t>
            </a:r>
            <a:r>
              <a:rPr lang="en-US" altLang="zh-CN" sz="1600" b="1">
                <a:latin typeface="Times New Roman" panose="02020603050405020304" pitchFamily="18" charset="0"/>
                <a:ea typeface="仿宋_GB2312" pitchFamily="49" charset="-122"/>
              </a:rPr>
              <a:t>IEEE-1076),  </a:t>
            </a:r>
            <a:r>
              <a:rPr lang="zh-CN" altLang="en-US" sz="1600" b="1">
                <a:latin typeface="Times New Roman" panose="02020603050405020304" pitchFamily="18" charset="0"/>
                <a:ea typeface="仿宋_GB2312" pitchFamily="49" charset="-122"/>
              </a:rPr>
              <a:t>称为</a:t>
            </a:r>
            <a:r>
              <a:rPr lang="en-US" altLang="zh-CN" sz="1600" b="1">
                <a:latin typeface="Times New Roman" panose="02020603050405020304" pitchFamily="18" charset="0"/>
                <a:ea typeface="仿宋_GB2312" pitchFamily="49" charset="-122"/>
              </a:rPr>
              <a:t>VHDL’87</a:t>
            </a:r>
          </a:p>
          <a:p>
            <a:pPr>
              <a:spcBef>
                <a:spcPct val="50000"/>
              </a:spcBef>
            </a:pPr>
            <a:r>
              <a:rPr lang="zh-CN" altLang="en-US" sz="1600">
                <a:solidFill>
                  <a:srgbClr val="A50021"/>
                </a:solidFill>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 1993年修订为</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93 ，2001年修订为</a:t>
            </a:r>
            <a:r>
              <a:rPr lang="en-US" altLang="zh-CN" sz="1600" b="1">
                <a:latin typeface="Times New Roman" panose="02020603050405020304" pitchFamily="18" charset="0"/>
                <a:ea typeface="仿宋_GB2312" pitchFamily="49" charset="-122"/>
              </a:rPr>
              <a:t>VHDL 2001</a:t>
            </a:r>
          </a:p>
          <a:p>
            <a:pPr>
              <a:spcBef>
                <a:spcPct val="50000"/>
              </a:spcBef>
            </a:pPr>
            <a:r>
              <a:rPr lang="zh-CN" altLang="en-US" sz="1600">
                <a:solidFill>
                  <a:srgbClr val="A50021"/>
                </a:solidFill>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IEEE-1076.1 VHDL-AMS, IEEE-1076.2 Mathematical Packages, IEEE-1076.3 </a:t>
            </a:r>
          </a:p>
          <a:p>
            <a:pPr>
              <a:spcBef>
                <a:spcPct val="15000"/>
              </a:spcBef>
            </a:pPr>
            <a:r>
              <a:rPr lang="en-US" altLang="zh-CN" sz="1600" b="1">
                <a:latin typeface="Times New Roman" panose="02020603050405020304" pitchFamily="18" charset="0"/>
                <a:ea typeface="仿宋_GB2312" pitchFamily="49" charset="-122"/>
              </a:rPr>
              <a:t>                     Synthesis Packages, IEEE-1076.4 VITAL, IEEE Standard 1164 Multi-value </a:t>
            </a:r>
          </a:p>
          <a:p>
            <a:pPr>
              <a:spcBef>
                <a:spcPct val="15000"/>
              </a:spcBef>
            </a:pPr>
            <a:r>
              <a:rPr lang="en-US" altLang="zh-CN" sz="1600" b="1">
                <a:latin typeface="Times New Roman" panose="02020603050405020304" pitchFamily="18" charset="0"/>
                <a:ea typeface="仿宋_GB2312" pitchFamily="49" charset="-122"/>
              </a:rPr>
              <a:t>                     Logic System</a:t>
            </a:r>
            <a:endParaRPr lang="zh-CN" altLang="en-US" sz="1600" b="1">
              <a:latin typeface="Times New Roman" panose="02020603050405020304" pitchFamily="18" charset="0"/>
              <a:ea typeface="仿宋_GB2312" pitchFamily="49" charset="-122"/>
            </a:endParaRPr>
          </a:p>
          <a:p>
            <a:pPr>
              <a:spcBef>
                <a:spcPct val="50000"/>
              </a:spcBef>
              <a:buFontTx/>
              <a:buChar char="•"/>
            </a:pPr>
            <a:r>
              <a:rPr lang="en-US" altLang="en-US">
                <a:latin typeface="Times New Roman" panose="02020603050405020304" pitchFamily="18" charset="0"/>
              </a:rPr>
              <a:t> </a:t>
            </a:r>
            <a:r>
              <a:rPr lang="en-US" altLang="zh-CN" b="1">
                <a:latin typeface="Times New Roman" panose="02020603050405020304" pitchFamily="18" charset="0"/>
                <a:ea typeface="宋体" panose="02010600030101010101" pitchFamily="2" charset="-122"/>
              </a:rPr>
              <a:t>VHDL</a:t>
            </a:r>
            <a:r>
              <a:rPr lang="zh-CN" altLang="en-US" b="1">
                <a:latin typeface="Times New Roman" panose="02020603050405020304" pitchFamily="18" charset="0"/>
                <a:ea typeface="宋体" panose="02010600030101010101" pitchFamily="2" charset="-122"/>
              </a:rPr>
              <a:t>语言的优点？</a:t>
            </a:r>
          </a:p>
          <a:p>
            <a:pPr>
              <a:spcBef>
                <a:spcPct val="40000"/>
              </a:spcBef>
            </a:pPr>
            <a:r>
              <a:rPr lang="zh-CN" altLang="en-US" sz="1600">
                <a:latin typeface="Times New Roman" panose="02020603050405020304" pitchFamily="18" charset="0"/>
                <a:ea typeface="仿宋_GB2312" pitchFamily="49" charset="-122"/>
              </a:rPr>
              <a:t>                </a:t>
            </a:r>
            <a:r>
              <a:rPr lang="zh-CN" altLang="en-US" sz="1600">
                <a:solidFill>
                  <a:srgbClr val="A50021"/>
                </a:solidFill>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人机可读性好</a:t>
            </a:r>
          </a:p>
          <a:p>
            <a:pPr>
              <a:spcBef>
                <a:spcPct val="40000"/>
              </a:spcBef>
            </a:pPr>
            <a:r>
              <a:rPr lang="zh-CN" altLang="en-US" sz="1600" b="1">
                <a:latin typeface="Times New Roman" panose="02020603050405020304" pitchFamily="18" charset="0"/>
                <a:ea typeface="仿宋_GB2312" pitchFamily="49" charset="-122"/>
              </a:rPr>
              <a:t>                </a:t>
            </a:r>
            <a:r>
              <a:rPr lang="zh-CN" altLang="en-US" sz="1600">
                <a:solidFill>
                  <a:srgbClr val="A50021"/>
                </a:solidFill>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比图形和布尔方程更简洁</a:t>
            </a:r>
          </a:p>
          <a:p>
            <a:pPr>
              <a:spcBef>
                <a:spcPct val="40000"/>
              </a:spcBef>
            </a:pPr>
            <a:r>
              <a:rPr lang="zh-CN" altLang="en-US" sz="1600" b="1">
                <a:latin typeface="Times New Roman" panose="02020603050405020304" pitchFamily="18" charset="0"/>
                <a:ea typeface="仿宋_GB2312" pitchFamily="49" charset="-122"/>
              </a:rPr>
              <a:t>                </a:t>
            </a:r>
            <a:r>
              <a:rPr lang="zh-CN" altLang="en-US" sz="1600">
                <a:solidFill>
                  <a:srgbClr val="A50021"/>
                </a:solidFill>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方便设计重用</a:t>
            </a:r>
          </a:p>
          <a:p>
            <a:pPr>
              <a:spcBef>
                <a:spcPct val="40000"/>
              </a:spcBef>
            </a:pPr>
            <a:r>
              <a:rPr lang="zh-CN" altLang="en-US" sz="1600" b="1">
                <a:latin typeface="Times New Roman" panose="02020603050405020304" pitchFamily="18" charset="0"/>
                <a:ea typeface="仿宋_GB2312" pitchFamily="49" charset="-122"/>
              </a:rPr>
              <a:t>                </a:t>
            </a:r>
            <a:r>
              <a:rPr lang="zh-CN" altLang="en-US" sz="1600">
                <a:solidFill>
                  <a:srgbClr val="A50021"/>
                </a:solidFill>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容易实现设计仿真与验证</a:t>
            </a:r>
          </a:p>
          <a:p>
            <a:pPr>
              <a:spcBef>
                <a:spcPct val="40000"/>
              </a:spcBef>
            </a:pPr>
            <a:r>
              <a:rPr lang="zh-CN" altLang="en-US" sz="1600">
                <a:solidFill>
                  <a:srgbClr val="A50021"/>
                </a:solidFill>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便于映射为</a:t>
            </a:r>
            <a:r>
              <a:rPr lang="en-US" altLang="zh-CN" sz="1600" b="1">
                <a:latin typeface="Times New Roman" panose="02020603050405020304" pitchFamily="18" charset="0"/>
                <a:ea typeface="仿宋_GB2312" pitchFamily="49" charset="-122"/>
              </a:rPr>
              <a:t>IC</a:t>
            </a:r>
            <a:r>
              <a:rPr lang="zh-CN" altLang="en-US" sz="1600" b="1">
                <a:latin typeface="Times New Roman" panose="02020603050405020304" pitchFamily="18" charset="0"/>
                <a:ea typeface="仿宋_GB2312" pitchFamily="49" charset="-122"/>
              </a:rPr>
              <a:t>芯片的制造工艺</a:t>
            </a:r>
          </a:p>
          <a:p>
            <a:pPr>
              <a:spcBef>
                <a:spcPct val="40000"/>
              </a:spcBef>
            </a:pPr>
            <a:r>
              <a:rPr lang="zh-CN" altLang="en-US" sz="1600">
                <a:solidFill>
                  <a:srgbClr val="A50021"/>
                </a:solidFill>
                <a:latin typeface="Times New Roman" panose="02020603050405020304" pitchFamily="18" charset="0"/>
                <a:ea typeface="仿宋_GB2312" pitchFamily="49" charset="-122"/>
              </a:rPr>
              <a:t>                </a:t>
            </a:r>
            <a:endParaRPr lang="zh-CN" altLang="en-US" sz="2000" b="1">
              <a:latin typeface="Times New Roman" panose="02020603050405020304" pitchFamily="18" charset="0"/>
              <a:ea typeface="仿宋_GB2312" pitchFamily="49" charset="-122"/>
            </a:endParaRPr>
          </a:p>
          <a:p>
            <a:pPr>
              <a:spcBef>
                <a:spcPct val="40000"/>
              </a:spcBef>
            </a:pPr>
            <a:endParaRPr lang="zh-CN" altLang="en-US" sz="2000" b="1">
              <a:latin typeface="Times New Roman" panose="02020603050405020304" pitchFamily="18" charset="0"/>
              <a:ea typeface="仿宋_GB2312" pitchFamily="49" charset="-122"/>
            </a:endParaRPr>
          </a:p>
          <a:p>
            <a:pPr>
              <a:spcBef>
                <a:spcPct val="40000"/>
              </a:spcBef>
            </a:pPr>
            <a:endParaRPr lang="zh-CN" altLang="en-US" sz="1600">
              <a:latin typeface="Times New Roman" panose="02020603050405020304" pitchFamily="18" charset="0"/>
              <a:ea typeface="仿宋_GB2312" pitchFamily="49" charset="-122"/>
            </a:endParaRPr>
          </a:p>
          <a:p>
            <a:pPr>
              <a:spcBef>
                <a:spcPct val="50000"/>
              </a:spcBef>
              <a:buFontTx/>
              <a:buChar char="•"/>
            </a:pPr>
            <a:endParaRPr lang="zh-CN" altLang="en-US" b="1">
              <a:latin typeface="Times New Roman" panose="02020603050405020304" pitchFamily="18"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7FB89526-0245-47DB-B3FA-487E1CF4D947}"/>
              </a:ext>
            </a:extLst>
          </p:cNvPr>
          <p:cNvSpPr>
            <a:spLocks noGrp="1"/>
          </p:cNvSpPr>
          <p:nvPr>
            <p:ph type="dt" sz="half" idx="10"/>
          </p:nvPr>
        </p:nvSpPr>
        <p:spPr/>
        <p:txBody>
          <a:bodyPr/>
          <a:lstStyle/>
          <a:p>
            <a:fld id="{BD872ACA-ADDD-44F3-9535-F8077FAFB138}" type="datetime1">
              <a:rPr lang="zh-CN" altLang="en-US"/>
              <a:pPr/>
              <a:t>2018/11/27</a:t>
            </a:fld>
            <a:endParaRPr lang="en-US" altLang="en-US"/>
          </a:p>
        </p:txBody>
      </p:sp>
      <p:sp>
        <p:nvSpPr>
          <p:cNvPr id="12" name="页脚占位符 4">
            <a:extLst>
              <a:ext uri="{FF2B5EF4-FFF2-40B4-BE49-F238E27FC236}">
                <a16:creationId xmlns:a16="http://schemas.microsoft.com/office/drawing/2014/main" id="{CE8D9511-3E69-443D-A64B-E147441F26DA}"/>
              </a:ext>
            </a:extLst>
          </p:cNvPr>
          <p:cNvSpPr>
            <a:spLocks noGrp="1"/>
          </p:cNvSpPr>
          <p:nvPr>
            <p:ph type="ftr" sz="quarter" idx="11"/>
          </p:nvPr>
        </p:nvSpPr>
        <p:spPr/>
        <p:txBody>
          <a:bodyPr/>
          <a:lstStyle/>
          <a:p>
            <a:r>
              <a:rPr lang="zh-CN" altLang="en-US"/>
              <a:t>电子教案 </a:t>
            </a:r>
            <a:r>
              <a:rPr lang="en-US" altLang="zh-CN"/>
              <a:t>Page </a:t>
            </a:r>
            <a:fld id="{B2215D49-57E2-4AAA-9470-52F225E536F9}" type="slidenum">
              <a:rPr lang="en-US" altLang="zh-CN"/>
              <a:pPr/>
              <a:t>10</a:t>
            </a:fld>
            <a:r>
              <a:rPr lang="en-US" altLang="zh-CN"/>
              <a:t> of 97</a:t>
            </a:r>
          </a:p>
        </p:txBody>
      </p:sp>
      <p:sp>
        <p:nvSpPr>
          <p:cNvPr id="65538" name="Rectangle 2">
            <a:extLst>
              <a:ext uri="{FF2B5EF4-FFF2-40B4-BE49-F238E27FC236}">
                <a16:creationId xmlns:a16="http://schemas.microsoft.com/office/drawing/2014/main" id="{CD772490-71D0-40E6-BA2C-2CC6AB7C65BC}"/>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39" name="Text Box 3">
            <a:extLst>
              <a:ext uri="{FF2B5EF4-FFF2-40B4-BE49-F238E27FC236}">
                <a16:creationId xmlns:a16="http://schemas.microsoft.com/office/drawing/2014/main" id="{120D258A-2693-4DC3-9852-C1B82BCEAD90}"/>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第二部分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语言的学习基础</a:t>
            </a:r>
            <a:r>
              <a:rPr lang="zh-CN" altLang="en-US" sz="1600" b="1">
                <a:latin typeface="Times New Roman" panose="02020603050405020304" pitchFamily="18" charset="0"/>
                <a:ea typeface="仿宋_GB2312" pitchFamily="49" charset="-122"/>
              </a:rPr>
              <a:t> </a:t>
            </a:r>
            <a:r>
              <a:rPr lang="zh-CN" altLang="en-US" sz="3200" b="1">
                <a:solidFill>
                  <a:schemeClr val="tx2"/>
                </a:solidFill>
                <a:latin typeface="Times New Roman" panose="02020603050405020304" pitchFamily="18" charset="0"/>
                <a:ea typeface="宋体" panose="02010600030101010101" pitchFamily="2" charset="-122"/>
              </a:rPr>
              <a:t>(4)</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65540" name="Rectangle 4">
            <a:extLst>
              <a:ext uri="{FF2B5EF4-FFF2-40B4-BE49-F238E27FC236}">
                <a16:creationId xmlns:a16="http://schemas.microsoft.com/office/drawing/2014/main" id="{C4A8E843-A3B9-422C-9BF8-6F533386AEFD}"/>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5541" name="Rectangle 5">
            <a:extLst>
              <a:ext uri="{FF2B5EF4-FFF2-40B4-BE49-F238E27FC236}">
                <a16:creationId xmlns:a16="http://schemas.microsoft.com/office/drawing/2014/main" id="{6F446ECF-5ED0-4574-B710-4C527B9A28F0}"/>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5542" name="Rectangle 6">
            <a:extLst>
              <a:ext uri="{FF2B5EF4-FFF2-40B4-BE49-F238E27FC236}">
                <a16:creationId xmlns:a16="http://schemas.microsoft.com/office/drawing/2014/main" id="{4CD67B20-9C08-406B-9CC3-28D62FEF95FF}"/>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543" name="Text Box 7">
            <a:extLst>
              <a:ext uri="{FF2B5EF4-FFF2-40B4-BE49-F238E27FC236}">
                <a16:creationId xmlns:a16="http://schemas.microsoft.com/office/drawing/2014/main" id="{D07ADD5A-82E1-4A62-B4AB-E04B513599A4}"/>
              </a:ext>
            </a:extLst>
          </p:cNvPr>
          <p:cNvSpPr txBox="1">
            <a:spLocks noChangeArrowheads="1"/>
          </p:cNvSpPr>
          <p:nvPr/>
        </p:nvSpPr>
        <p:spPr bwMode="auto">
          <a:xfrm>
            <a:off x="762000" y="9144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书写规定与基本句法单元</a:t>
            </a:r>
          </a:p>
        </p:txBody>
      </p:sp>
      <p:sp>
        <p:nvSpPr>
          <p:cNvPr id="65544" name="Rectangle 8">
            <a:extLst>
              <a:ext uri="{FF2B5EF4-FFF2-40B4-BE49-F238E27FC236}">
                <a16:creationId xmlns:a16="http://schemas.microsoft.com/office/drawing/2014/main" id="{E2D90CA4-4574-4177-80CE-CA716B67F84F}"/>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5545" name="Rectangle 9">
            <a:extLst>
              <a:ext uri="{FF2B5EF4-FFF2-40B4-BE49-F238E27FC236}">
                <a16:creationId xmlns:a16="http://schemas.microsoft.com/office/drawing/2014/main" id="{3D017DEE-6304-4A51-8625-16D64372899F}"/>
              </a:ext>
            </a:extLst>
          </p:cNvPr>
          <p:cNvSpPr>
            <a:spLocks noChangeArrowheads="1"/>
          </p:cNvSpPr>
          <p:nvPr/>
        </p:nvSpPr>
        <p:spPr bwMode="auto">
          <a:xfrm>
            <a:off x="1447800" y="1447800"/>
            <a:ext cx="441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字符、串、位串</a:t>
            </a:r>
            <a:endParaRPr lang="en-US" altLang="zh-CN" sz="2000" b="1">
              <a:latin typeface="Times New Roman" panose="02020603050405020304" pitchFamily="18" charset="0"/>
              <a:ea typeface="仿宋_GB2312" pitchFamily="49" charset="-122"/>
            </a:endParaRPr>
          </a:p>
        </p:txBody>
      </p:sp>
      <p:sp>
        <p:nvSpPr>
          <p:cNvPr id="65546" name="Rectangle 10">
            <a:extLst>
              <a:ext uri="{FF2B5EF4-FFF2-40B4-BE49-F238E27FC236}">
                <a16:creationId xmlns:a16="http://schemas.microsoft.com/office/drawing/2014/main" id="{3F51901F-80D4-4761-B17F-D280A5A63327}"/>
              </a:ext>
            </a:extLst>
          </p:cNvPr>
          <p:cNvSpPr>
            <a:spLocks noChangeArrowheads="1"/>
          </p:cNvSpPr>
          <p:nvPr/>
        </p:nvSpPr>
        <p:spPr bwMode="auto">
          <a:xfrm>
            <a:off x="1524000" y="1828800"/>
            <a:ext cx="7239000" cy="4204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sz="2400">
                <a:solidFill>
                  <a:schemeClr val="tx1"/>
                </a:solidFill>
                <a:latin typeface="Times" panose="02020603050405020304" pitchFamily="18" charset="0"/>
              </a:defRPr>
            </a:lvl1pPr>
            <a:lvl2pPr>
              <a:defRPr sz="2400">
                <a:solidFill>
                  <a:schemeClr val="tx1"/>
                </a:solidFill>
                <a:latin typeface="Times" panose="02020603050405020304" pitchFamily="18" charset="0"/>
              </a:defRPr>
            </a:lvl2pPr>
            <a:lvl3pPr>
              <a:defRPr sz="2400">
                <a:solidFill>
                  <a:schemeClr val="tx1"/>
                </a:solidFill>
                <a:latin typeface="Times" panose="02020603050405020304" pitchFamily="18" charset="0"/>
              </a:defRPr>
            </a:lvl3pPr>
            <a:lvl4pPr>
              <a:defRPr sz="2400">
                <a:solidFill>
                  <a:schemeClr val="tx1"/>
                </a:solidFill>
                <a:latin typeface="Times" panose="02020603050405020304" pitchFamily="18" charset="0"/>
              </a:defRPr>
            </a:lvl4pPr>
            <a:lvl5pPr>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gn="just">
              <a:spcAft>
                <a:spcPct val="20000"/>
              </a:spcAft>
            </a:pPr>
            <a:r>
              <a:rPr lang="zh-CN" altLang="en-US" sz="1600" b="1" dirty="0">
                <a:latin typeface="Times New Roman" panose="02020603050405020304" pitchFamily="18" charset="0"/>
                <a:ea typeface="黑体" panose="02010609060101010101" pitchFamily="49" charset="-122"/>
              </a:rPr>
              <a:t>字符： </a:t>
            </a:r>
            <a:r>
              <a:rPr lang="zh-CN" altLang="en-US" sz="1600" b="1" dirty="0">
                <a:latin typeface="Times New Roman" panose="02020603050405020304" pitchFamily="18" charset="0"/>
                <a:ea typeface="仿宋_GB2312" pitchFamily="49" charset="-122"/>
              </a:rPr>
              <a:t>用单引号括起来，例如，</a:t>
            </a:r>
            <a:r>
              <a:rPr lang="en-US" altLang="zh-CN" sz="1600" b="1" dirty="0">
                <a:latin typeface="Ubuntu Mono" panose="020B0509030602030204" pitchFamily="49" charset="0"/>
                <a:ea typeface="仿宋_GB2312" pitchFamily="49" charset="-122"/>
              </a:rPr>
              <a:t>’A’、 ’a’、’%’</a:t>
            </a:r>
          </a:p>
          <a:p>
            <a:pPr algn="just">
              <a:spcBef>
                <a:spcPct val="40000"/>
              </a:spcBef>
            </a:pPr>
            <a:r>
              <a:rPr lang="zh-CN" altLang="en-US" sz="1600" b="1" dirty="0">
                <a:latin typeface="Times New Roman" panose="02020603050405020304" pitchFamily="18" charset="0"/>
                <a:ea typeface="黑体" panose="02010609060101010101" pitchFamily="49" charset="-122"/>
              </a:rPr>
              <a:t>串：</a:t>
            </a:r>
            <a:r>
              <a:rPr lang="zh-CN" altLang="en-US" sz="1600" b="1" dirty="0">
                <a:latin typeface="Times New Roman" panose="02020603050405020304" pitchFamily="18" charset="0"/>
                <a:ea typeface="仿宋_GB2312" pitchFamily="49" charset="-122"/>
              </a:rPr>
              <a:t>用双引号括起来</a:t>
            </a:r>
            <a:r>
              <a:rPr lang="zh-CN" altLang="en-US" sz="1500" b="1" dirty="0">
                <a:latin typeface="Times New Roman" panose="02020603050405020304" pitchFamily="18" charset="0"/>
                <a:ea typeface="仿宋_GB2312" pitchFamily="49" charset="-122"/>
              </a:rPr>
              <a:t>。</a:t>
            </a:r>
            <a:r>
              <a:rPr lang="zh-CN" altLang="en-US" sz="1600" b="1" dirty="0">
                <a:latin typeface="Times New Roman" panose="02020603050405020304" pitchFamily="18" charset="0"/>
                <a:ea typeface="仿宋_GB2312" pitchFamily="49" charset="-122"/>
              </a:rPr>
              <a:t>串内包含双引号字符时，用双写双引号来表示。串长      </a:t>
            </a:r>
          </a:p>
          <a:p>
            <a:pPr algn="just">
              <a:spcBef>
                <a:spcPct val="40000"/>
              </a:spcBef>
            </a:pPr>
            <a:r>
              <a:rPr lang="zh-CN" altLang="en-US" sz="1600" b="1" dirty="0">
                <a:latin typeface="Times New Roman" panose="02020603050405020304" pitchFamily="18" charset="0"/>
                <a:ea typeface="仿宋_GB2312" pitchFamily="49" charset="-122"/>
              </a:rPr>
              <a:t>        度超过一行, 用运算符“&amp;”把两个子串连接起来, 例如， </a:t>
            </a:r>
          </a:p>
          <a:p>
            <a:pPr algn="just">
              <a:spcBef>
                <a:spcPct val="40000"/>
              </a:spcBef>
            </a:pPr>
            <a:r>
              <a:rPr lang="zh-CN" altLang="en-US" sz="1600" b="1" dirty="0">
                <a:latin typeface="Times New Roman" panose="02020603050405020304" pitchFamily="18" charset="0"/>
                <a:ea typeface="仿宋_GB2312" pitchFamily="49" charset="-122"/>
              </a:rPr>
              <a:t>                     </a:t>
            </a:r>
            <a:r>
              <a:rPr lang="en-US" altLang="zh-CN" sz="1600" b="1" dirty="0">
                <a:latin typeface="Times New Roman" panose="02020603050405020304" pitchFamily="18" charset="0"/>
                <a:ea typeface="仿宋_GB2312" pitchFamily="49" charset="-122"/>
              </a:rPr>
              <a:t>”A string”</a:t>
            </a:r>
          </a:p>
          <a:p>
            <a:pPr algn="just">
              <a:spcBef>
                <a:spcPct val="40000"/>
              </a:spcBef>
            </a:pPr>
            <a:r>
              <a:rPr lang="en-US" altLang="zh-CN" sz="1600" b="1" dirty="0">
                <a:latin typeface="Times New Roman" panose="02020603050405020304" pitchFamily="18" charset="0"/>
                <a:ea typeface="仿宋_GB2312" pitchFamily="49" charset="-122"/>
              </a:rPr>
              <a:t>                     ”This string contains an″″embedded string″″in it”       </a:t>
            </a:r>
          </a:p>
          <a:p>
            <a:pPr algn="just">
              <a:spcBef>
                <a:spcPct val="40000"/>
              </a:spcBef>
            </a:pPr>
            <a:r>
              <a:rPr lang="en-US" altLang="zh-CN" sz="1600" b="1" dirty="0">
                <a:latin typeface="Times New Roman" panose="02020603050405020304" pitchFamily="18" charset="0"/>
                <a:ea typeface="仿宋_GB2312" pitchFamily="49" charset="-122"/>
              </a:rPr>
              <a:t>                     “00001111zzzz”&amp;“XX”                                                </a:t>
            </a:r>
            <a:r>
              <a:rPr lang="zh-CN" altLang="en-US" sz="1600" b="1" dirty="0">
                <a:latin typeface="Times New Roman" panose="02020603050405020304" pitchFamily="18" charset="0"/>
                <a:ea typeface="仿宋_GB2312" pitchFamily="49" charset="-122"/>
              </a:rPr>
              <a:t>        </a:t>
            </a:r>
            <a:endParaRPr lang="zh-CN" altLang="en-US" sz="1600" b="1" dirty="0">
              <a:latin typeface="Times New Roman" panose="02020603050405020304" pitchFamily="18" charset="0"/>
              <a:ea typeface="黑体" panose="02010609060101010101" pitchFamily="49" charset="-122"/>
            </a:endParaRPr>
          </a:p>
          <a:p>
            <a:pPr algn="just">
              <a:spcAft>
                <a:spcPct val="20000"/>
              </a:spcAft>
            </a:pPr>
            <a:r>
              <a:rPr lang="zh-CN" altLang="en-US" sz="1600" b="1" dirty="0">
                <a:latin typeface="Times New Roman" panose="02020603050405020304" pitchFamily="18" charset="0"/>
                <a:ea typeface="黑体" panose="02010609060101010101" pitchFamily="49" charset="-122"/>
              </a:rPr>
              <a:t>位串：</a:t>
            </a:r>
            <a:r>
              <a:rPr lang="zh-CN" altLang="en-US" sz="1600" b="1" dirty="0">
                <a:latin typeface="Times New Roman" panose="02020603050405020304" pitchFamily="18" charset="0"/>
                <a:ea typeface="仿宋_GB2312" pitchFamily="49" charset="-122"/>
              </a:rPr>
              <a:t>仅由0和1字符组成的串, 用双引号括起来，前缀符号</a:t>
            </a:r>
          </a:p>
          <a:p>
            <a:pPr algn="just">
              <a:spcAft>
                <a:spcPct val="20000"/>
              </a:spcAft>
            </a:pPr>
            <a:r>
              <a:rPr lang="zh-CN" altLang="en-US" sz="1600" b="1" dirty="0">
                <a:latin typeface="黑体" panose="02010609060101010101" pitchFamily="49" charset="-122"/>
                <a:ea typeface="黑体" panose="02010609060101010101" pitchFamily="49" charset="-122"/>
                <a:sym typeface="Symbol" panose="05050102010706020507" pitchFamily="18" charset="2"/>
              </a:rPr>
              <a:t>      </a:t>
            </a:r>
            <a:r>
              <a:rPr lang="zh-CN" altLang="en-US" sz="1600" b="1" dirty="0">
                <a:latin typeface="Times New Roman" panose="02020603050405020304" pitchFamily="18" charset="0"/>
                <a:ea typeface="黑体" panose="02010609060101010101" pitchFamily="49" charset="-122"/>
              </a:rPr>
              <a:t>　</a:t>
            </a:r>
            <a:r>
              <a:rPr lang="en-US" altLang="zh-CN" sz="1600" b="1" dirty="0">
                <a:latin typeface="Times New Roman" panose="02020603050405020304" pitchFamily="18" charset="0"/>
                <a:ea typeface="黑体" panose="02010609060101010101" pitchFamily="49" charset="-122"/>
              </a:rPr>
              <a:t>B  </a:t>
            </a:r>
            <a:r>
              <a:rPr lang="zh-CN" altLang="en-US" sz="1600" b="1" dirty="0">
                <a:latin typeface="Times New Roman" panose="02020603050405020304" pitchFamily="18" charset="0"/>
                <a:ea typeface="仿宋_GB2312" pitchFamily="49" charset="-122"/>
              </a:rPr>
              <a:t>代表二进制</a:t>
            </a:r>
            <a:endParaRPr lang="zh-CN" altLang="en-US" sz="1600" b="1" dirty="0">
              <a:latin typeface="Times New Roman" panose="02020603050405020304" pitchFamily="18" charset="0"/>
              <a:ea typeface="黑体" panose="02010609060101010101" pitchFamily="49" charset="-122"/>
            </a:endParaRPr>
          </a:p>
          <a:p>
            <a:pPr algn="just">
              <a:spcAft>
                <a:spcPct val="20000"/>
              </a:spcAft>
            </a:pPr>
            <a:r>
              <a:rPr lang="zh-CN" altLang="en-US" sz="1600" b="1" dirty="0">
                <a:latin typeface="黑体" panose="02010609060101010101" pitchFamily="49" charset="-122"/>
                <a:ea typeface="黑体" panose="02010609060101010101" pitchFamily="49" charset="-122"/>
                <a:sym typeface="Symbol" panose="05050102010706020507" pitchFamily="18" charset="2"/>
              </a:rPr>
              <a:t>      </a:t>
            </a:r>
            <a:r>
              <a:rPr lang="zh-CN" altLang="en-US" sz="1600" b="1" dirty="0">
                <a:latin typeface="Times New Roman" panose="02020603050405020304" pitchFamily="18" charset="0"/>
                <a:ea typeface="黑体" panose="02010609060101010101" pitchFamily="49" charset="-122"/>
              </a:rPr>
              <a:t>　</a:t>
            </a:r>
            <a:r>
              <a:rPr lang="en-US" altLang="zh-CN" sz="1600" b="1" dirty="0">
                <a:latin typeface="Times New Roman" panose="02020603050405020304" pitchFamily="18" charset="0"/>
                <a:ea typeface="黑体" panose="02010609060101010101" pitchFamily="49" charset="-122"/>
              </a:rPr>
              <a:t>O  </a:t>
            </a:r>
            <a:r>
              <a:rPr lang="zh-CN" altLang="en-US" sz="1600" b="1" dirty="0">
                <a:latin typeface="Times New Roman" panose="02020603050405020304" pitchFamily="18" charset="0"/>
                <a:ea typeface="仿宋_GB2312" pitchFamily="49" charset="-122"/>
              </a:rPr>
              <a:t>代表八进制</a:t>
            </a:r>
            <a:endParaRPr lang="zh-CN" altLang="en-US" sz="1600" b="1" dirty="0">
              <a:latin typeface="Times New Roman" panose="02020603050405020304" pitchFamily="18" charset="0"/>
              <a:ea typeface="宋体" panose="02010600030101010101" pitchFamily="2" charset="-122"/>
            </a:endParaRPr>
          </a:p>
          <a:p>
            <a:pPr algn="just">
              <a:spcAft>
                <a:spcPct val="20000"/>
              </a:spcAft>
            </a:pPr>
            <a:r>
              <a:rPr lang="zh-CN" altLang="en-US" sz="1600" b="1" dirty="0">
                <a:latin typeface="黑体" panose="02010609060101010101" pitchFamily="49" charset="-122"/>
                <a:ea typeface="黑体" panose="02010609060101010101" pitchFamily="49" charset="-122"/>
                <a:sym typeface="Symbol" panose="05050102010706020507" pitchFamily="18" charset="2"/>
              </a:rPr>
              <a:t>      </a:t>
            </a:r>
            <a:r>
              <a:rPr lang="zh-CN" altLang="en-US" sz="1600" b="1" dirty="0">
                <a:latin typeface="Times New Roman" panose="02020603050405020304" pitchFamily="18" charset="0"/>
                <a:ea typeface="黑体" panose="02010609060101010101" pitchFamily="49" charset="-122"/>
              </a:rPr>
              <a:t>　</a:t>
            </a:r>
            <a:r>
              <a:rPr lang="en-US" altLang="zh-CN" sz="1600" b="1" dirty="0">
                <a:latin typeface="Times New Roman" panose="02020603050405020304" pitchFamily="18" charset="0"/>
                <a:ea typeface="仿宋_GB2312" pitchFamily="49" charset="-122"/>
              </a:rPr>
              <a:t>X  </a:t>
            </a:r>
            <a:r>
              <a:rPr lang="zh-CN" altLang="en-US" sz="1600" b="1" dirty="0">
                <a:latin typeface="Times New Roman" panose="02020603050405020304" pitchFamily="18" charset="0"/>
                <a:ea typeface="仿宋_GB2312" pitchFamily="49" charset="-122"/>
              </a:rPr>
              <a:t>代表十六进制</a:t>
            </a:r>
          </a:p>
          <a:p>
            <a:pPr algn="just">
              <a:spcAft>
                <a:spcPct val="20000"/>
              </a:spcAft>
            </a:pPr>
            <a:r>
              <a:rPr lang="zh-CN" altLang="en-US" sz="1600" b="1" dirty="0">
                <a:latin typeface="Times New Roman" panose="02020603050405020304" pitchFamily="18" charset="0"/>
                <a:ea typeface="仿宋_GB2312" pitchFamily="49" charset="-122"/>
              </a:rPr>
              <a:t>            例如,  </a:t>
            </a:r>
            <a:r>
              <a:rPr lang="en-US" altLang="zh-CN" sz="1600" b="1" dirty="0">
                <a:latin typeface="Times New Roman" panose="02020603050405020304" pitchFamily="18" charset="0"/>
                <a:ea typeface="宋体" panose="02010600030101010101" pitchFamily="2" charset="-122"/>
              </a:rPr>
              <a:t>B“10”        B“1111_0010_0001”                 </a:t>
            </a:r>
            <a:r>
              <a:rPr lang="en-US" altLang="zh-CN" sz="1600" b="1" dirty="0">
                <a:latin typeface="宋体" panose="02010600030101010101" pitchFamily="2" charset="-122"/>
                <a:ea typeface="宋体" panose="02010600030101010101" pitchFamily="2" charset="-122"/>
              </a:rPr>
              <a:t>   --</a:t>
            </a:r>
            <a:r>
              <a:rPr lang="zh-CN" altLang="en-US" sz="1600" b="1" dirty="0">
                <a:latin typeface="宋体" panose="02010600030101010101" pitchFamily="2" charset="-122"/>
                <a:ea typeface="宋体" panose="02010600030101010101" pitchFamily="2" charset="-122"/>
              </a:rPr>
              <a:t>二进制位串</a:t>
            </a:r>
            <a:endParaRPr lang="zh-CN" altLang="en-US" sz="1600" b="1" dirty="0">
              <a:latin typeface="Times New Roman" panose="02020603050405020304" pitchFamily="18" charset="0"/>
              <a:ea typeface="宋体" panose="02010600030101010101" pitchFamily="2" charset="-122"/>
            </a:endParaRPr>
          </a:p>
          <a:p>
            <a:pPr algn="just">
              <a:spcAft>
                <a:spcPct val="20000"/>
              </a:spcAft>
            </a:pPr>
            <a:r>
              <a:rPr lang="en-US" altLang="zh-CN" sz="1600" b="1" dirty="0">
                <a:latin typeface="Times New Roman" panose="02020603050405020304" pitchFamily="18" charset="0"/>
                <a:ea typeface="宋体" panose="02010600030101010101" pitchFamily="2" charset="-122"/>
              </a:rPr>
              <a:t>                       O“</a:t>
            </a:r>
            <a:r>
              <a:rPr lang="en-US" altLang="zh-CN" sz="1600" b="1" dirty="0">
                <a:latin typeface="宋体" panose="02010600030101010101" pitchFamily="2" charset="-122"/>
                <a:ea typeface="宋体" panose="02010600030101010101" pitchFamily="2" charset="-122"/>
              </a:rPr>
              <a:t>072</a:t>
            </a:r>
            <a:r>
              <a:rPr lang="en-US" altLang="zh-CN" sz="1600" b="1" dirty="0">
                <a:latin typeface="Times New Roman" panose="02020603050405020304" pitchFamily="18" charset="0"/>
                <a:ea typeface="宋体" panose="02010600030101010101" pitchFamily="2" charset="-122"/>
              </a:rPr>
              <a:t>”</a:t>
            </a:r>
            <a:r>
              <a:rPr lang="en-US" altLang="zh-CN" sz="1600" b="1" dirty="0">
                <a:latin typeface="宋体" panose="02010600030101010101" pitchFamily="2" charset="-122"/>
                <a:ea typeface="宋体" panose="02010600030101010101" pitchFamily="2" charset="-122"/>
              </a:rPr>
              <a:t>   </a:t>
            </a:r>
            <a:r>
              <a:rPr lang="en-US" altLang="zh-CN" sz="1600" b="1" dirty="0">
                <a:latin typeface="Times New Roman" panose="02020603050405020304" pitchFamily="18" charset="0"/>
                <a:ea typeface="宋体" panose="02010600030101010101" pitchFamily="2" charset="-122"/>
              </a:rPr>
              <a:t>O“</a:t>
            </a:r>
            <a:r>
              <a:rPr lang="en-US" altLang="zh-CN" sz="1600" b="1" dirty="0">
                <a:latin typeface="宋体" panose="02010600030101010101" pitchFamily="2" charset="-122"/>
                <a:ea typeface="宋体" panose="02010600030101010101" pitchFamily="2" charset="-122"/>
              </a:rPr>
              <a:t>13</a:t>
            </a:r>
            <a:r>
              <a:rPr lang="en-US" altLang="zh-CN" sz="1600" b="1" dirty="0">
                <a:latin typeface="Times New Roman" panose="02020603050405020304" pitchFamily="18" charset="0"/>
                <a:ea typeface="宋体" panose="02010600030101010101" pitchFamily="2" charset="-122"/>
              </a:rPr>
              <a:t>”</a:t>
            </a:r>
            <a:r>
              <a:rPr lang="en-US" altLang="zh-CN" sz="1600" b="1" dirty="0">
                <a:latin typeface="宋体" panose="02010600030101010101" pitchFamily="2" charset="-122"/>
                <a:ea typeface="宋体" panose="02010600030101010101" pitchFamily="2" charset="-122"/>
              </a:rPr>
              <a:t>   </a:t>
            </a:r>
            <a:r>
              <a:rPr lang="en-US" altLang="zh-CN" sz="2000" b="1" dirty="0">
                <a:solidFill>
                  <a:srgbClr val="A50021"/>
                </a:solidFill>
                <a:latin typeface="Times New Roman" panose="02020603050405020304" pitchFamily="18" charset="0"/>
                <a:ea typeface="宋体" panose="02010600030101010101" pitchFamily="2" charset="-122"/>
              </a:rPr>
              <a:t>o</a:t>
            </a:r>
            <a:r>
              <a:rPr lang="en-US" altLang="zh-CN" sz="1800" b="1" dirty="0">
                <a:solidFill>
                  <a:srgbClr val="A50021"/>
                </a:solidFill>
                <a:latin typeface="Times New Roman" panose="02020603050405020304" pitchFamily="18" charset="0"/>
                <a:ea typeface="宋体" panose="02010600030101010101" pitchFamily="2" charset="-122"/>
              </a:rPr>
              <a:t>“</a:t>
            </a:r>
            <a:r>
              <a:rPr lang="en-US" altLang="zh-CN" sz="1800" b="1" dirty="0">
                <a:solidFill>
                  <a:srgbClr val="A50021"/>
                </a:solidFill>
                <a:latin typeface="宋体" panose="02010600030101010101" pitchFamily="2" charset="-122"/>
                <a:ea typeface="宋体" panose="02010600030101010101" pitchFamily="2" charset="-122"/>
              </a:rPr>
              <a:t>372</a:t>
            </a:r>
            <a:r>
              <a:rPr lang="en-US" altLang="zh-CN" sz="1800" b="1" dirty="0">
                <a:solidFill>
                  <a:srgbClr val="A50021"/>
                </a:solidFill>
                <a:latin typeface="Times New Roman" panose="02020603050405020304" pitchFamily="18" charset="0"/>
                <a:ea typeface="宋体" panose="02010600030101010101" pitchFamily="2" charset="-122"/>
              </a:rPr>
              <a:t>”</a:t>
            </a:r>
            <a:r>
              <a:rPr lang="en-US" altLang="zh-CN" sz="1600" b="1" dirty="0">
                <a:latin typeface="宋体" panose="02010600030101010101" pitchFamily="2" charset="-122"/>
                <a:ea typeface="宋体" panose="02010600030101010101" pitchFamily="2" charset="-122"/>
              </a:rPr>
              <a:t>             --</a:t>
            </a:r>
            <a:r>
              <a:rPr lang="zh-CN" altLang="en-US" sz="1600" b="1" dirty="0">
                <a:latin typeface="宋体" panose="02010600030101010101" pitchFamily="2" charset="-122"/>
                <a:ea typeface="宋体" panose="02010600030101010101" pitchFamily="2" charset="-122"/>
              </a:rPr>
              <a:t>八进制位串</a:t>
            </a:r>
            <a:endParaRPr lang="zh-CN" altLang="en-US" sz="1600" b="1" dirty="0">
              <a:latin typeface="Times New Roman" panose="02020603050405020304" pitchFamily="18" charset="0"/>
              <a:ea typeface="宋体" panose="02010600030101010101" pitchFamily="2" charset="-122"/>
            </a:endParaRPr>
          </a:p>
          <a:p>
            <a:pPr algn="just">
              <a:spcAft>
                <a:spcPct val="20000"/>
              </a:spcAft>
            </a:pPr>
            <a:r>
              <a:rPr lang="en-US" altLang="zh-CN" sz="1600" b="1" dirty="0">
                <a:latin typeface="Times New Roman" panose="02020603050405020304" pitchFamily="18" charset="0"/>
                <a:ea typeface="宋体" panose="02010600030101010101" pitchFamily="2" charset="-122"/>
              </a:rPr>
              <a:t>                       </a:t>
            </a:r>
            <a:r>
              <a:rPr lang="en-US" altLang="zh-CN" sz="1600" b="1" dirty="0">
                <a:solidFill>
                  <a:srgbClr val="A50021"/>
                </a:solidFill>
                <a:latin typeface="Times New Roman" panose="02020603050405020304" pitchFamily="18" charset="0"/>
                <a:ea typeface="宋体" panose="02010600030101010101" pitchFamily="2" charset="-122"/>
              </a:rPr>
              <a:t>X“FA”</a:t>
            </a:r>
            <a:r>
              <a:rPr lang="en-US" altLang="zh-CN" sz="1600" b="1" dirty="0">
                <a:latin typeface="Times New Roman" panose="02020603050405020304" pitchFamily="18" charset="0"/>
                <a:ea typeface="宋体" panose="02010600030101010101" pitchFamily="2" charset="-122"/>
              </a:rPr>
              <a:t>       X“0d”       x“FFE0”</a:t>
            </a:r>
            <a:r>
              <a:rPr lang="en-US" altLang="zh-CN" sz="1600" b="1" dirty="0">
                <a:latin typeface="宋体" panose="02010600030101010101" pitchFamily="2" charset="-122"/>
                <a:ea typeface="宋体" panose="02010600030101010101" pitchFamily="2" charset="-122"/>
              </a:rPr>
              <a:t>            --</a:t>
            </a:r>
            <a:r>
              <a:rPr lang="zh-CN" altLang="en-US" sz="1600" b="1" dirty="0">
                <a:latin typeface="宋体" panose="02010600030101010101" pitchFamily="2" charset="-122"/>
                <a:ea typeface="宋体" panose="02010600030101010101" pitchFamily="2" charset="-122"/>
              </a:rPr>
              <a:t>十六进制位串</a:t>
            </a:r>
            <a:endParaRPr lang="zh-CN" altLang="en-US" sz="1600" b="1" dirty="0">
              <a:latin typeface="Times New Roman" panose="02020603050405020304" pitchFamily="18" charset="0"/>
              <a:ea typeface="宋体" panose="0201060003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F497547A-2C5C-481D-8ABB-C645EFE1BBF0}"/>
              </a:ext>
            </a:extLst>
          </p:cNvPr>
          <p:cNvSpPr>
            <a:spLocks noGrp="1"/>
          </p:cNvSpPr>
          <p:nvPr>
            <p:ph type="dt" sz="half" idx="10"/>
          </p:nvPr>
        </p:nvSpPr>
        <p:spPr/>
        <p:txBody>
          <a:bodyPr/>
          <a:lstStyle/>
          <a:p>
            <a:fld id="{4953A848-65AE-4016-B62C-03792A79C889}" type="datetime1">
              <a:rPr lang="zh-CN" altLang="en-US"/>
              <a:pPr/>
              <a:t>2018/11/27</a:t>
            </a:fld>
            <a:endParaRPr lang="en-US" altLang="en-US"/>
          </a:p>
        </p:txBody>
      </p:sp>
      <p:sp>
        <p:nvSpPr>
          <p:cNvPr id="12" name="页脚占位符 4">
            <a:extLst>
              <a:ext uri="{FF2B5EF4-FFF2-40B4-BE49-F238E27FC236}">
                <a16:creationId xmlns:a16="http://schemas.microsoft.com/office/drawing/2014/main" id="{86F9DC14-B606-4B6C-9785-223DF5E1E8C7}"/>
              </a:ext>
            </a:extLst>
          </p:cNvPr>
          <p:cNvSpPr>
            <a:spLocks noGrp="1"/>
          </p:cNvSpPr>
          <p:nvPr>
            <p:ph type="ftr" sz="quarter" idx="11"/>
          </p:nvPr>
        </p:nvSpPr>
        <p:spPr/>
        <p:txBody>
          <a:bodyPr/>
          <a:lstStyle/>
          <a:p>
            <a:r>
              <a:rPr lang="zh-CN" altLang="en-US"/>
              <a:t>电子教案 </a:t>
            </a:r>
            <a:r>
              <a:rPr lang="en-US" altLang="zh-CN"/>
              <a:t>Page </a:t>
            </a:r>
            <a:fld id="{B3DFA2F1-9FA0-4F13-A283-199D0CFA48FD}" type="slidenum">
              <a:rPr lang="en-US" altLang="zh-CN"/>
              <a:pPr/>
              <a:t>11</a:t>
            </a:fld>
            <a:r>
              <a:rPr lang="en-US" altLang="zh-CN"/>
              <a:t> of 97</a:t>
            </a:r>
          </a:p>
        </p:txBody>
      </p:sp>
      <p:sp>
        <p:nvSpPr>
          <p:cNvPr id="66562" name="Rectangle 1026">
            <a:extLst>
              <a:ext uri="{FF2B5EF4-FFF2-40B4-BE49-F238E27FC236}">
                <a16:creationId xmlns:a16="http://schemas.microsoft.com/office/drawing/2014/main" id="{4C0EA61C-611C-4920-8F85-190668DBEB15}"/>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3" name="Text Box 1027">
            <a:extLst>
              <a:ext uri="{FF2B5EF4-FFF2-40B4-BE49-F238E27FC236}">
                <a16:creationId xmlns:a16="http://schemas.microsoft.com/office/drawing/2014/main" id="{E95190AC-EE38-406B-BC75-1AE013D4B7E6}"/>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第二部分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语言的学习基础</a:t>
            </a:r>
            <a:r>
              <a:rPr lang="zh-CN" altLang="en-US" sz="1600" b="1">
                <a:latin typeface="Times New Roman" panose="02020603050405020304" pitchFamily="18" charset="0"/>
                <a:ea typeface="仿宋_GB2312" pitchFamily="49" charset="-122"/>
              </a:rPr>
              <a:t> </a:t>
            </a:r>
            <a:r>
              <a:rPr lang="zh-CN" altLang="en-US" sz="3200" b="1">
                <a:solidFill>
                  <a:schemeClr val="tx2"/>
                </a:solidFill>
                <a:latin typeface="Times New Roman" panose="02020603050405020304" pitchFamily="18" charset="0"/>
                <a:ea typeface="宋体" panose="02010600030101010101" pitchFamily="2" charset="-122"/>
              </a:rPr>
              <a:t>(5)</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66564" name="Rectangle 1028">
            <a:extLst>
              <a:ext uri="{FF2B5EF4-FFF2-40B4-BE49-F238E27FC236}">
                <a16:creationId xmlns:a16="http://schemas.microsoft.com/office/drawing/2014/main" id="{EF6D413E-4099-4217-AC5A-04D3EF765C6B}"/>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6565" name="Rectangle 1029">
            <a:extLst>
              <a:ext uri="{FF2B5EF4-FFF2-40B4-BE49-F238E27FC236}">
                <a16:creationId xmlns:a16="http://schemas.microsoft.com/office/drawing/2014/main" id="{A3014E52-72CD-4DC8-8D80-FC121E1DD013}"/>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6566" name="Rectangle 1030">
            <a:extLst>
              <a:ext uri="{FF2B5EF4-FFF2-40B4-BE49-F238E27FC236}">
                <a16:creationId xmlns:a16="http://schemas.microsoft.com/office/drawing/2014/main" id="{67BB3591-B217-4923-AE60-AB3D7D1A248F}"/>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67" name="Text Box 1031">
            <a:extLst>
              <a:ext uri="{FF2B5EF4-FFF2-40B4-BE49-F238E27FC236}">
                <a16:creationId xmlns:a16="http://schemas.microsoft.com/office/drawing/2014/main" id="{F369DF10-2B96-496B-9124-9B685D77A687}"/>
              </a:ext>
            </a:extLst>
          </p:cNvPr>
          <p:cNvSpPr txBox="1">
            <a:spLocks noChangeArrowheads="1"/>
          </p:cNvSpPr>
          <p:nvPr/>
        </p:nvSpPr>
        <p:spPr bwMode="auto">
          <a:xfrm>
            <a:off x="762000" y="9144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目标与分类</a:t>
            </a:r>
          </a:p>
        </p:txBody>
      </p:sp>
      <p:sp>
        <p:nvSpPr>
          <p:cNvPr id="66568" name="Rectangle 1032">
            <a:extLst>
              <a:ext uri="{FF2B5EF4-FFF2-40B4-BE49-F238E27FC236}">
                <a16:creationId xmlns:a16="http://schemas.microsoft.com/office/drawing/2014/main" id="{FCD5344A-AEE0-4EDE-A85D-7766870B0FAF}"/>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6569" name="Rectangle 1033">
            <a:extLst>
              <a:ext uri="{FF2B5EF4-FFF2-40B4-BE49-F238E27FC236}">
                <a16:creationId xmlns:a16="http://schemas.microsoft.com/office/drawing/2014/main" id="{2C8D600B-F9F2-476D-BBD3-C26A2494C14F}"/>
              </a:ext>
            </a:extLst>
          </p:cNvPr>
          <p:cNvSpPr>
            <a:spLocks noChangeArrowheads="1"/>
          </p:cNvSpPr>
          <p:nvPr/>
        </p:nvSpPr>
        <p:spPr bwMode="auto">
          <a:xfrm>
            <a:off x="1447800" y="1371600"/>
            <a:ext cx="441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a:t>
            </a:r>
            <a:r>
              <a:rPr lang="zh-CN" altLang="en-US" sz="2000" b="1">
                <a:latin typeface="Times New Roman" panose="02020603050405020304" pitchFamily="18" charset="0"/>
                <a:ea typeface="仿宋_GB2312" pitchFamily="49" charset="-122"/>
              </a:rPr>
              <a:t>信号、变量、常量和文件</a:t>
            </a:r>
            <a:endParaRPr lang="en-US" altLang="zh-CN" sz="2000" b="1">
              <a:latin typeface="Times New Roman" panose="02020603050405020304" pitchFamily="18" charset="0"/>
              <a:ea typeface="仿宋_GB2312" pitchFamily="49" charset="-122"/>
            </a:endParaRPr>
          </a:p>
        </p:txBody>
      </p:sp>
      <p:sp>
        <p:nvSpPr>
          <p:cNvPr id="66570" name="Rectangle 1034">
            <a:extLst>
              <a:ext uri="{FF2B5EF4-FFF2-40B4-BE49-F238E27FC236}">
                <a16:creationId xmlns:a16="http://schemas.microsoft.com/office/drawing/2014/main" id="{761F0198-CC7D-452D-A43D-6DBCAB911186}"/>
              </a:ext>
            </a:extLst>
          </p:cNvPr>
          <p:cNvSpPr>
            <a:spLocks noChangeArrowheads="1"/>
          </p:cNvSpPr>
          <p:nvPr/>
        </p:nvSpPr>
        <p:spPr bwMode="auto">
          <a:xfrm>
            <a:off x="1600200" y="1828800"/>
            <a:ext cx="7239000" cy="369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sz="2400">
                <a:solidFill>
                  <a:schemeClr val="tx1"/>
                </a:solidFill>
                <a:latin typeface="Times" panose="02020603050405020304" pitchFamily="18" charset="0"/>
              </a:defRPr>
            </a:lvl1pPr>
            <a:lvl2pPr>
              <a:defRPr sz="2400">
                <a:solidFill>
                  <a:schemeClr val="tx1"/>
                </a:solidFill>
                <a:latin typeface="Times" panose="02020603050405020304" pitchFamily="18" charset="0"/>
              </a:defRPr>
            </a:lvl2pPr>
            <a:lvl3pPr>
              <a:defRPr sz="2400">
                <a:solidFill>
                  <a:schemeClr val="tx1"/>
                </a:solidFill>
                <a:latin typeface="Times" panose="02020603050405020304" pitchFamily="18" charset="0"/>
              </a:defRPr>
            </a:lvl3pPr>
            <a:lvl4pPr>
              <a:defRPr sz="2400">
                <a:solidFill>
                  <a:schemeClr val="tx1"/>
                </a:solidFill>
                <a:latin typeface="Times" panose="02020603050405020304" pitchFamily="18" charset="0"/>
              </a:defRPr>
            </a:lvl4pPr>
            <a:lvl5pPr>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gn="just">
              <a:spcBef>
                <a:spcPct val="40000"/>
              </a:spcBef>
            </a:pPr>
            <a:r>
              <a:rPr lang="zh-CN" altLang="en-US" sz="20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从硬件的角度看，信号代表着实际电路中的某一连接线，而常量代表着实际电路中的电源或地。变量和文件没有与硬件直接的对应关系，通常它们只作为暂存和交换信息的载体使用</a:t>
            </a:r>
          </a:p>
          <a:p>
            <a:pPr algn="just">
              <a:lnSpc>
                <a:spcPct val="120000"/>
              </a:lnSpc>
              <a:spcBef>
                <a:spcPct val="40000"/>
              </a:spcBef>
            </a:pP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宋体" panose="02010600030101010101" pitchFamily="2" charset="-122"/>
                <a:ea typeface="宋体" panose="02010600030101010101" pitchFamily="2" charset="-122"/>
              </a:rPr>
              <a:t> </a:t>
            </a:r>
            <a:r>
              <a:rPr lang="zh-CN" altLang="en-US" sz="1800" b="1">
                <a:latin typeface="Times New Roman" panose="02020603050405020304" pitchFamily="18" charset="0"/>
                <a:ea typeface="仿宋_GB2312" pitchFamily="49" charset="-122"/>
              </a:rPr>
              <a:t>信号</a:t>
            </a:r>
          </a:p>
          <a:p>
            <a:pPr algn="just">
              <a:lnSpc>
                <a:spcPct val="110000"/>
              </a:lnSpc>
              <a:spcBef>
                <a:spcPct val="60000"/>
              </a:spcBef>
            </a:pPr>
            <a:r>
              <a:rPr lang="zh-CN" altLang="en-US" sz="1800" b="1">
                <a:latin typeface="Times New Roman" panose="02020603050405020304" pitchFamily="18" charset="0"/>
                <a:ea typeface="仿宋_GB2312" pitchFamily="49" charset="-122"/>
              </a:rPr>
              <a:t>   抽象描述电路的导线，起保持改变的数值和连接子元件的作用。信号总是在元件的端口连接元件，元件间交换的信息仅通过信号传送   </a:t>
            </a:r>
          </a:p>
          <a:p>
            <a:pPr algn="just">
              <a:lnSpc>
                <a:spcPct val="110000"/>
              </a:lnSpc>
              <a:spcBef>
                <a:spcPct val="60000"/>
              </a:spcBef>
            </a:pPr>
            <a:r>
              <a:rPr lang="zh-CN" altLang="en-US" sz="1800" b="1">
                <a:latin typeface="Times New Roman" panose="02020603050405020304" pitchFamily="18" charset="0"/>
                <a:ea typeface="仿宋_GB2312" pitchFamily="49" charset="-122"/>
              </a:rPr>
              <a:t>   信号赋值不意味着立即更新其保持的原有内容，因为任何对信号的赋值操作只能作为预定数值存储在信号的驱动器中，仅当模拟时间经过起同步作用的语句或再一次启动了进程时才会发生更新动作。</a:t>
            </a:r>
          </a:p>
          <a:p>
            <a:pPr algn="just">
              <a:lnSpc>
                <a:spcPct val="110000"/>
              </a:lnSpc>
              <a:spcBef>
                <a:spcPct val="60000"/>
              </a:spcBef>
            </a:pPr>
            <a:r>
              <a:rPr lang="zh-CN" altLang="en-US" sz="1800" b="1">
                <a:latin typeface="Times New Roman" panose="02020603050405020304" pitchFamily="18" charset="0"/>
                <a:ea typeface="仿宋_GB2312" pitchFamily="49" charset="-122"/>
              </a:rPr>
              <a:t>   允许利用属性存取过去和当前的数值，可以接受来自变量的赋值</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D8A6776F-D4F6-491C-B3EA-6CD1A37D7923}"/>
              </a:ext>
            </a:extLst>
          </p:cNvPr>
          <p:cNvSpPr>
            <a:spLocks noGrp="1"/>
          </p:cNvSpPr>
          <p:nvPr>
            <p:ph type="dt" sz="half" idx="10"/>
          </p:nvPr>
        </p:nvSpPr>
        <p:spPr/>
        <p:txBody>
          <a:bodyPr/>
          <a:lstStyle/>
          <a:p>
            <a:fld id="{6F24DD22-3536-4E85-A805-9D77D9BA844A}" type="datetime1">
              <a:rPr lang="zh-CN" altLang="en-US"/>
              <a:pPr/>
              <a:t>2018/11/27</a:t>
            </a:fld>
            <a:endParaRPr lang="en-US" altLang="en-US"/>
          </a:p>
        </p:txBody>
      </p:sp>
      <p:sp>
        <p:nvSpPr>
          <p:cNvPr id="12" name="页脚占位符 4">
            <a:extLst>
              <a:ext uri="{FF2B5EF4-FFF2-40B4-BE49-F238E27FC236}">
                <a16:creationId xmlns:a16="http://schemas.microsoft.com/office/drawing/2014/main" id="{E517B15B-533E-4418-AD98-8C80A99CC4A2}"/>
              </a:ext>
            </a:extLst>
          </p:cNvPr>
          <p:cNvSpPr>
            <a:spLocks noGrp="1"/>
          </p:cNvSpPr>
          <p:nvPr>
            <p:ph type="ftr" sz="quarter" idx="11"/>
          </p:nvPr>
        </p:nvSpPr>
        <p:spPr/>
        <p:txBody>
          <a:bodyPr/>
          <a:lstStyle/>
          <a:p>
            <a:r>
              <a:rPr lang="zh-CN" altLang="en-US"/>
              <a:t>电子教案 </a:t>
            </a:r>
            <a:r>
              <a:rPr lang="en-US" altLang="zh-CN"/>
              <a:t>Page </a:t>
            </a:r>
            <a:fld id="{C201329A-FE83-402A-8BAC-FFDE2A82911B}" type="slidenum">
              <a:rPr lang="en-US" altLang="zh-CN"/>
              <a:pPr/>
              <a:t>12</a:t>
            </a:fld>
            <a:r>
              <a:rPr lang="en-US" altLang="zh-CN"/>
              <a:t> of 97</a:t>
            </a:r>
          </a:p>
        </p:txBody>
      </p:sp>
      <p:sp>
        <p:nvSpPr>
          <p:cNvPr id="70658" name="Rectangle 2">
            <a:extLst>
              <a:ext uri="{FF2B5EF4-FFF2-40B4-BE49-F238E27FC236}">
                <a16:creationId xmlns:a16="http://schemas.microsoft.com/office/drawing/2014/main" id="{32CD954A-F35C-419D-99BC-924C8D42CB27}"/>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59" name="Text Box 3">
            <a:extLst>
              <a:ext uri="{FF2B5EF4-FFF2-40B4-BE49-F238E27FC236}">
                <a16:creationId xmlns:a16="http://schemas.microsoft.com/office/drawing/2014/main" id="{81C0F404-9136-43E1-B96E-99844EDB81A6}"/>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第二部分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语言的学习基础</a:t>
            </a:r>
            <a:r>
              <a:rPr lang="zh-CN" altLang="en-US" sz="1600" b="1">
                <a:latin typeface="Times New Roman" panose="02020603050405020304" pitchFamily="18" charset="0"/>
                <a:ea typeface="仿宋_GB2312" pitchFamily="49" charset="-122"/>
              </a:rPr>
              <a:t> </a:t>
            </a:r>
            <a:r>
              <a:rPr lang="zh-CN" altLang="en-US" sz="3200" b="1">
                <a:solidFill>
                  <a:schemeClr val="tx2"/>
                </a:solidFill>
                <a:latin typeface="Times New Roman" panose="02020603050405020304" pitchFamily="18" charset="0"/>
                <a:ea typeface="宋体" panose="02010600030101010101" pitchFamily="2" charset="-122"/>
              </a:rPr>
              <a:t>(6)</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70660" name="Rectangle 4">
            <a:extLst>
              <a:ext uri="{FF2B5EF4-FFF2-40B4-BE49-F238E27FC236}">
                <a16:creationId xmlns:a16="http://schemas.microsoft.com/office/drawing/2014/main" id="{ECE6DF86-ED14-4B53-A201-0DDC4C1B0460}"/>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0661" name="Rectangle 5">
            <a:extLst>
              <a:ext uri="{FF2B5EF4-FFF2-40B4-BE49-F238E27FC236}">
                <a16:creationId xmlns:a16="http://schemas.microsoft.com/office/drawing/2014/main" id="{7F2F428D-E8FC-4614-B5C7-621E67658DE2}"/>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0662" name="Rectangle 6">
            <a:extLst>
              <a:ext uri="{FF2B5EF4-FFF2-40B4-BE49-F238E27FC236}">
                <a16:creationId xmlns:a16="http://schemas.microsoft.com/office/drawing/2014/main" id="{8CAB38C5-E51B-4755-B656-19BD7576E62F}"/>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663" name="Text Box 7">
            <a:extLst>
              <a:ext uri="{FF2B5EF4-FFF2-40B4-BE49-F238E27FC236}">
                <a16:creationId xmlns:a16="http://schemas.microsoft.com/office/drawing/2014/main" id="{565AC567-0CCA-4251-84F7-045F2456DBD4}"/>
              </a:ext>
            </a:extLst>
          </p:cNvPr>
          <p:cNvSpPr txBox="1">
            <a:spLocks noChangeArrowheads="1"/>
          </p:cNvSpPr>
          <p:nvPr/>
        </p:nvSpPr>
        <p:spPr bwMode="auto">
          <a:xfrm>
            <a:off x="762000" y="9144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目标与分类</a:t>
            </a:r>
          </a:p>
        </p:txBody>
      </p:sp>
      <p:sp>
        <p:nvSpPr>
          <p:cNvPr id="70664" name="Rectangle 8">
            <a:extLst>
              <a:ext uri="{FF2B5EF4-FFF2-40B4-BE49-F238E27FC236}">
                <a16:creationId xmlns:a16="http://schemas.microsoft.com/office/drawing/2014/main" id="{C4770662-9609-47D5-AC80-45C6D855134D}"/>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0665" name="Rectangle 9">
            <a:extLst>
              <a:ext uri="{FF2B5EF4-FFF2-40B4-BE49-F238E27FC236}">
                <a16:creationId xmlns:a16="http://schemas.microsoft.com/office/drawing/2014/main" id="{894A9B09-12EC-40DA-BE8A-428324B4FF05}"/>
              </a:ext>
            </a:extLst>
          </p:cNvPr>
          <p:cNvSpPr>
            <a:spLocks noChangeArrowheads="1"/>
          </p:cNvSpPr>
          <p:nvPr/>
        </p:nvSpPr>
        <p:spPr bwMode="auto">
          <a:xfrm>
            <a:off x="1447800" y="1447800"/>
            <a:ext cx="441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a:t>
            </a:r>
            <a:r>
              <a:rPr lang="zh-CN" altLang="en-US" sz="2000" b="1">
                <a:latin typeface="Times New Roman" panose="02020603050405020304" pitchFamily="18" charset="0"/>
                <a:ea typeface="仿宋_GB2312" pitchFamily="49" charset="-122"/>
              </a:rPr>
              <a:t>信号、变量、常量和文件</a:t>
            </a:r>
            <a:endParaRPr lang="en-US" altLang="zh-CN" sz="2000" b="1">
              <a:latin typeface="Times New Roman" panose="02020603050405020304" pitchFamily="18" charset="0"/>
              <a:ea typeface="仿宋_GB2312" pitchFamily="49" charset="-122"/>
            </a:endParaRPr>
          </a:p>
        </p:txBody>
      </p:sp>
      <p:sp>
        <p:nvSpPr>
          <p:cNvPr id="70666" name="Rectangle 10">
            <a:extLst>
              <a:ext uri="{FF2B5EF4-FFF2-40B4-BE49-F238E27FC236}">
                <a16:creationId xmlns:a16="http://schemas.microsoft.com/office/drawing/2014/main" id="{295AB371-36D9-432B-9E56-E9214786E59E}"/>
              </a:ext>
            </a:extLst>
          </p:cNvPr>
          <p:cNvSpPr>
            <a:spLocks noChangeArrowheads="1"/>
          </p:cNvSpPr>
          <p:nvPr/>
        </p:nvSpPr>
        <p:spPr bwMode="auto">
          <a:xfrm>
            <a:off x="1676400" y="1905000"/>
            <a:ext cx="7239000" cy="3824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sz="2400">
                <a:solidFill>
                  <a:schemeClr val="tx1"/>
                </a:solidFill>
                <a:latin typeface="Times" panose="02020603050405020304" pitchFamily="18" charset="0"/>
              </a:defRPr>
            </a:lvl1pPr>
            <a:lvl2pPr>
              <a:defRPr sz="2400">
                <a:solidFill>
                  <a:schemeClr val="tx1"/>
                </a:solidFill>
                <a:latin typeface="Times" panose="02020603050405020304" pitchFamily="18" charset="0"/>
              </a:defRPr>
            </a:lvl2pPr>
            <a:lvl3pPr>
              <a:defRPr sz="2400">
                <a:solidFill>
                  <a:schemeClr val="tx1"/>
                </a:solidFill>
                <a:latin typeface="Times" panose="02020603050405020304" pitchFamily="18" charset="0"/>
              </a:defRPr>
            </a:lvl3pPr>
            <a:lvl4pPr>
              <a:defRPr sz="2400">
                <a:solidFill>
                  <a:schemeClr val="tx1"/>
                </a:solidFill>
                <a:latin typeface="Times" panose="02020603050405020304" pitchFamily="18" charset="0"/>
              </a:defRPr>
            </a:lvl4pPr>
            <a:lvl5pPr>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gn="just">
              <a:spcBef>
                <a:spcPct val="40000"/>
              </a:spcBef>
            </a:pP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宋体" panose="02010600030101010101" pitchFamily="2" charset="-122"/>
                <a:ea typeface="宋体" panose="02010600030101010101" pitchFamily="2" charset="-122"/>
              </a:rPr>
              <a:t> </a:t>
            </a:r>
            <a:r>
              <a:rPr lang="zh-CN" altLang="en-US" sz="1800" b="1">
                <a:latin typeface="Times New Roman" panose="02020603050405020304" pitchFamily="18" charset="0"/>
                <a:ea typeface="仿宋_GB2312" pitchFamily="49" charset="-122"/>
              </a:rPr>
              <a:t>信号</a:t>
            </a:r>
          </a:p>
          <a:p>
            <a:pPr algn="just">
              <a:spcBef>
                <a:spcPct val="40000"/>
              </a:spcBef>
            </a:pPr>
            <a:r>
              <a:rPr lang="zh-CN" altLang="en-US" sz="1800" b="1">
                <a:latin typeface="Times New Roman" panose="02020603050405020304" pitchFamily="18" charset="0"/>
                <a:ea typeface="仿宋_GB2312" pitchFamily="49" charset="-122"/>
              </a:rPr>
              <a:t>信号说明语句的书写格式为：</a:t>
            </a:r>
          </a:p>
          <a:p>
            <a:pPr algn="just">
              <a:spcBef>
                <a:spcPct val="40000"/>
              </a:spcBef>
            </a:pPr>
            <a:r>
              <a:rPr lang="en-US" altLang="zh-CN" sz="1800" b="1">
                <a:latin typeface="Times New Roman" panose="02020603050405020304" pitchFamily="18" charset="0"/>
                <a:ea typeface="仿宋_GB2312" pitchFamily="49" charset="-122"/>
              </a:rPr>
              <a:t>signal &lt;</a:t>
            </a:r>
            <a:r>
              <a:rPr lang="zh-CN" altLang="en-US" sz="1800" b="1">
                <a:latin typeface="Times New Roman" panose="02020603050405020304" pitchFamily="18" charset="0"/>
                <a:ea typeface="仿宋_GB2312" pitchFamily="49" charset="-122"/>
              </a:rPr>
              <a:t>信号名&gt; {，…}：&lt;类型字&gt; [约束范围] [:= &lt; 表达式&gt;]；</a:t>
            </a:r>
          </a:p>
          <a:p>
            <a:pPr algn="just">
              <a:spcBef>
                <a:spcPct val="40000"/>
              </a:spcBef>
            </a:pPr>
            <a:r>
              <a:rPr lang="zh-CN" altLang="en-US" sz="1800" b="1">
                <a:latin typeface="Times New Roman" panose="02020603050405020304" pitchFamily="18" charset="0"/>
                <a:ea typeface="仿宋_GB2312" pitchFamily="49" charset="-122"/>
              </a:rPr>
              <a:t>例如：</a:t>
            </a:r>
          </a:p>
          <a:p>
            <a:pPr algn="just">
              <a:spcBef>
                <a:spcPct val="40000"/>
              </a:spcBef>
            </a:pPr>
            <a:r>
              <a:rPr lang="en-US" altLang="zh-CN" sz="1800" b="1">
                <a:latin typeface="Times New Roman" panose="02020603050405020304" pitchFamily="18" charset="0"/>
                <a:ea typeface="仿宋_GB2312" pitchFamily="49" charset="-122"/>
              </a:rPr>
              <a:t>       signal temp_sum：std_logic_vector (3 downto 0) := “0011”；</a:t>
            </a:r>
          </a:p>
          <a:p>
            <a:pPr algn="just">
              <a:spcBef>
                <a:spcPct val="40000"/>
              </a:spcBef>
            </a:pPr>
            <a:r>
              <a:rPr lang="en-US" altLang="zh-CN" sz="1800" b="1">
                <a:latin typeface="Times New Roman" panose="02020603050405020304" pitchFamily="18" charset="0"/>
                <a:ea typeface="仿宋_GB2312" pitchFamily="49" charset="-122"/>
              </a:rPr>
              <a:t>       signal a, b：std_logic；</a:t>
            </a:r>
          </a:p>
          <a:p>
            <a:pPr algn="just">
              <a:spcBef>
                <a:spcPct val="40000"/>
              </a:spcBef>
            </a:pPr>
            <a:r>
              <a:rPr lang="zh-CN" altLang="en-US" sz="1800" b="1">
                <a:latin typeface="Times New Roman" panose="02020603050405020304" pitchFamily="18" charset="0"/>
                <a:ea typeface="仿宋_GB2312" pitchFamily="49" charset="-122"/>
              </a:rPr>
              <a:t>信号</a:t>
            </a:r>
            <a:r>
              <a:rPr lang="en-US" altLang="zh-CN" sz="1800" b="1">
                <a:latin typeface="Times New Roman" panose="02020603050405020304" pitchFamily="18" charset="0"/>
                <a:ea typeface="仿宋_GB2312" pitchFamily="49" charset="-122"/>
              </a:rPr>
              <a:t>a</a:t>
            </a:r>
            <a:r>
              <a:rPr lang="zh-CN" altLang="en-US" sz="1800" b="1">
                <a:latin typeface="Times New Roman" panose="02020603050405020304" pitchFamily="18" charset="0"/>
                <a:ea typeface="仿宋_GB2312" pitchFamily="49" charset="-122"/>
              </a:rPr>
              <a:t>和</a:t>
            </a:r>
            <a:r>
              <a:rPr lang="en-US" altLang="zh-CN" sz="1800" b="1">
                <a:latin typeface="Times New Roman" panose="02020603050405020304" pitchFamily="18" charset="0"/>
                <a:ea typeface="仿宋_GB2312" pitchFamily="49" charset="-122"/>
              </a:rPr>
              <a:t>b</a:t>
            </a:r>
            <a:r>
              <a:rPr lang="zh-CN" altLang="en-US" sz="1800" b="1">
                <a:latin typeface="Times New Roman" panose="02020603050405020304" pitchFamily="18" charset="0"/>
                <a:ea typeface="仿宋_GB2312" pitchFamily="49" charset="-122"/>
              </a:rPr>
              <a:t>取系统默认值，即：该类型的最左值或最小值 ‘0’。</a:t>
            </a:r>
          </a:p>
          <a:p>
            <a:pPr algn="just">
              <a:spcBef>
                <a:spcPct val="40000"/>
              </a:spcBef>
            </a:pPr>
            <a:r>
              <a:rPr lang="zh-CN" altLang="en-US" sz="1800" b="1">
                <a:latin typeface="Times New Roman" panose="02020603050405020304" pitchFamily="18" charset="0"/>
                <a:ea typeface="仿宋_GB2312" pitchFamily="49" charset="-122"/>
              </a:rPr>
              <a:t>信号代入符为“&lt;=”，</a:t>
            </a:r>
          </a:p>
          <a:p>
            <a:pPr algn="just">
              <a:spcBef>
                <a:spcPct val="40000"/>
              </a:spcBef>
            </a:pPr>
            <a:r>
              <a:rPr lang="zh-CN" altLang="en-US" sz="1800" b="1">
                <a:latin typeface="Times New Roman" panose="02020603050405020304" pitchFamily="18" charset="0"/>
                <a:ea typeface="仿宋_GB2312" pitchFamily="49" charset="-122"/>
              </a:rPr>
              <a:t>例如：</a:t>
            </a:r>
          </a:p>
          <a:p>
            <a:pPr algn="just">
              <a:spcBef>
                <a:spcPct val="40000"/>
              </a:spcBef>
            </a:pPr>
            <a:r>
              <a:rPr lang="en-US" altLang="zh-CN" sz="1800" b="1">
                <a:latin typeface="Times New Roman" panose="02020603050405020304" pitchFamily="18" charset="0"/>
                <a:ea typeface="仿宋_GB2312" pitchFamily="49" charset="-122"/>
              </a:rPr>
              <a:t>       output &lt;= a xor b after 3 ns；</a:t>
            </a:r>
            <a:endParaRPr lang="zh-CN" altLang="en-US" sz="1800" b="1">
              <a:latin typeface="Times New Roman" panose="02020603050405020304" pitchFamily="18" charset="0"/>
              <a:ea typeface="仿宋_GB2312"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893A11AF-C7A8-48F1-99CC-C8C0DAAF41F9}"/>
              </a:ext>
            </a:extLst>
          </p:cNvPr>
          <p:cNvSpPr>
            <a:spLocks noGrp="1"/>
          </p:cNvSpPr>
          <p:nvPr>
            <p:ph type="dt" sz="half" idx="10"/>
          </p:nvPr>
        </p:nvSpPr>
        <p:spPr/>
        <p:txBody>
          <a:bodyPr/>
          <a:lstStyle/>
          <a:p>
            <a:fld id="{F18973F5-91E9-45C4-B13A-83C222574879}" type="datetime1">
              <a:rPr lang="zh-CN" altLang="en-US"/>
              <a:pPr/>
              <a:t>2018/11/27</a:t>
            </a:fld>
            <a:endParaRPr lang="en-US" altLang="en-US"/>
          </a:p>
        </p:txBody>
      </p:sp>
      <p:sp>
        <p:nvSpPr>
          <p:cNvPr id="12" name="页脚占位符 4">
            <a:extLst>
              <a:ext uri="{FF2B5EF4-FFF2-40B4-BE49-F238E27FC236}">
                <a16:creationId xmlns:a16="http://schemas.microsoft.com/office/drawing/2014/main" id="{B83FD3A4-AC89-4B53-A2C8-98D2D7DD71B1}"/>
              </a:ext>
            </a:extLst>
          </p:cNvPr>
          <p:cNvSpPr>
            <a:spLocks noGrp="1"/>
          </p:cNvSpPr>
          <p:nvPr>
            <p:ph type="ftr" sz="quarter" idx="11"/>
          </p:nvPr>
        </p:nvSpPr>
        <p:spPr/>
        <p:txBody>
          <a:bodyPr/>
          <a:lstStyle/>
          <a:p>
            <a:r>
              <a:rPr lang="zh-CN" altLang="en-US"/>
              <a:t>电子教案 </a:t>
            </a:r>
            <a:r>
              <a:rPr lang="en-US" altLang="zh-CN"/>
              <a:t>Page </a:t>
            </a:r>
            <a:fld id="{9F52C61A-3F90-466E-AB08-6DC696B71943}" type="slidenum">
              <a:rPr lang="en-US" altLang="zh-CN"/>
              <a:pPr/>
              <a:t>13</a:t>
            </a:fld>
            <a:r>
              <a:rPr lang="en-US" altLang="zh-CN"/>
              <a:t> of 97</a:t>
            </a:r>
          </a:p>
        </p:txBody>
      </p:sp>
      <p:sp>
        <p:nvSpPr>
          <p:cNvPr id="69634" name="Rectangle 2">
            <a:extLst>
              <a:ext uri="{FF2B5EF4-FFF2-40B4-BE49-F238E27FC236}">
                <a16:creationId xmlns:a16="http://schemas.microsoft.com/office/drawing/2014/main" id="{A6D20CF7-99DC-453D-8839-E5510630ED73}"/>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5" name="Text Box 3">
            <a:extLst>
              <a:ext uri="{FF2B5EF4-FFF2-40B4-BE49-F238E27FC236}">
                <a16:creationId xmlns:a16="http://schemas.microsoft.com/office/drawing/2014/main" id="{C196BD99-9F09-49D5-AE0A-389EE2D21F72}"/>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第二部分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语言的学习基础</a:t>
            </a:r>
            <a:r>
              <a:rPr lang="zh-CN" altLang="en-US" sz="1600" b="1">
                <a:latin typeface="Times New Roman" panose="02020603050405020304" pitchFamily="18" charset="0"/>
                <a:ea typeface="仿宋_GB2312" pitchFamily="49" charset="-122"/>
              </a:rPr>
              <a:t> </a:t>
            </a:r>
            <a:r>
              <a:rPr lang="zh-CN" altLang="en-US" sz="3200" b="1">
                <a:solidFill>
                  <a:schemeClr val="tx2"/>
                </a:solidFill>
                <a:latin typeface="Times New Roman" panose="02020603050405020304" pitchFamily="18" charset="0"/>
                <a:ea typeface="宋体" panose="02010600030101010101" pitchFamily="2" charset="-122"/>
              </a:rPr>
              <a:t>(7)</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69636" name="Rectangle 4">
            <a:extLst>
              <a:ext uri="{FF2B5EF4-FFF2-40B4-BE49-F238E27FC236}">
                <a16:creationId xmlns:a16="http://schemas.microsoft.com/office/drawing/2014/main" id="{AD59190D-B1FD-4879-B870-BF4E59822845}"/>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9637" name="Rectangle 5">
            <a:extLst>
              <a:ext uri="{FF2B5EF4-FFF2-40B4-BE49-F238E27FC236}">
                <a16:creationId xmlns:a16="http://schemas.microsoft.com/office/drawing/2014/main" id="{C800875B-A1CF-4358-8924-FF4286AE6259}"/>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9638" name="Rectangle 6">
            <a:extLst>
              <a:ext uri="{FF2B5EF4-FFF2-40B4-BE49-F238E27FC236}">
                <a16:creationId xmlns:a16="http://schemas.microsoft.com/office/drawing/2014/main" id="{22399A15-D8DF-47FF-9625-FF58BD68193F}"/>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639" name="Text Box 7">
            <a:extLst>
              <a:ext uri="{FF2B5EF4-FFF2-40B4-BE49-F238E27FC236}">
                <a16:creationId xmlns:a16="http://schemas.microsoft.com/office/drawing/2014/main" id="{09BA7C16-B216-4783-895F-FB0D6BA6C1C3}"/>
              </a:ext>
            </a:extLst>
          </p:cNvPr>
          <p:cNvSpPr txBox="1">
            <a:spLocks noChangeArrowheads="1"/>
          </p:cNvSpPr>
          <p:nvPr/>
        </p:nvSpPr>
        <p:spPr bwMode="auto">
          <a:xfrm>
            <a:off x="762000" y="9144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目标与分类</a:t>
            </a:r>
          </a:p>
        </p:txBody>
      </p:sp>
      <p:sp>
        <p:nvSpPr>
          <p:cNvPr id="69640" name="Rectangle 8">
            <a:extLst>
              <a:ext uri="{FF2B5EF4-FFF2-40B4-BE49-F238E27FC236}">
                <a16:creationId xmlns:a16="http://schemas.microsoft.com/office/drawing/2014/main" id="{32CA1151-9DC4-4391-B201-76ECDD7E04D4}"/>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9641" name="Rectangle 9">
            <a:extLst>
              <a:ext uri="{FF2B5EF4-FFF2-40B4-BE49-F238E27FC236}">
                <a16:creationId xmlns:a16="http://schemas.microsoft.com/office/drawing/2014/main" id="{DEEABAF7-AA18-4EA6-858A-0DDEADE6D7EF}"/>
              </a:ext>
            </a:extLst>
          </p:cNvPr>
          <p:cNvSpPr>
            <a:spLocks noChangeArrowheads="1"/>
          </p:cNvSpPr>
          <p:nvPr/>
        </p:nvSpPr>
        <p:spPr bwMode="auto">
          <a:xfrm>
            <a:off x="1447800" y="1447800"/>
            <a:ext cx="441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a:t>
            </a:r>
            <a:r>
              <a:rPr lang="zh-CN" altLang="en-US" sz="2000" b="1">
                <a:latin typeface="Times New Roman" panose="02020603050405020304" pitchFamily="18" charset="0"/>
                <a:ea typeface="仿宋_GB2312" pitchFamily="49" charset="-122"/>
              </a:rPr>
              <a:t>信号、变量、常量和文件</a:t>
            </a:r>
            <a:endParaRPr lang="en-US" altLang="zh-CN" sz="2000" b="1">
              <a:latin typeface="Times New Roman" panose="02020603050405020304" pitchFamily="18" charset="0"/>
              <a:ea typeface="仿宋_GB2312" pitchFamily="49" charset="-122"/>
            </a:endParaRPr>
          </a:p>
        </p:txBody>
      </p:sp>
      <p:sp>
        <p:nvSpPr>
          <p:cNvPr id="69642" name="Rectangle 10">
            <a:extLst>
              <a:ext uri="{FF2B5EF4-FFF2-40B4-BE49-F238E27FC236}">
                <a16:creationId xmlns:a16="http://schemas.microsoft.com/office/drawing/2014/main" id="{0E14EE2B-B738-499B-B7D8-D991E8F1A81C}"/>
              </a:ext>
            </a:extLst>
          </p:cNvPr>
          <p:cNvSpPr>
            <a:spLocks noChangeArrowheads="1"/>
          </p:cNvSpPr>
          <p:nvPr/>
        </p:nvSpPr>
        <p:spPr bwMode="auto">
          <a:xfrm>
            <a:off x="1752600" y="1828800"/>
            <a:ext cx="7543800" cy="41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sz="2400">
                <a:solidFill>
                  <a:schemeClr val="tx1"/>
                </a:solidFill>
                <a:latin typeface="Times" panose="02020603050405020304" pitchFamily="18" charset="0"/>
              </a:defRPr>
            </a:lvl1pPr>
            <a:lvl2pPr>
              <a:defRPr sz="2400">
                <a:solidFill>
                  <a:schemeClr val="tx1"/>
                </a:solidFill>
                <a:latin typeface="Times" panose="02020603050405020304" pitchFamily="18" charset="0"/>
              </a:defRPr>
            </a:lvl2pPr>
            <a:lvl3pPr>
              <a:defRPr sz="2400">
                <a:solidFill>
                  <a:schemeClr val="tx1"/>
                </a:solidFill>
                <a:latin typeface="Times" panose="02020603050405020304" pitchFamily="18" charset="0"/>
              </a:defRPr>
            </a:lvl3pPr>
            <a:lvl4pPr>
              <a:defRPr sz="2400">
                <a:solidFill>
                  <a:schemeClr val="tx1"/>
                </a:solidFill>
                <a:latin typeface="Times" panose="02020603050405020304" pitchFamily="18" charset="0"/>
              </a:defRPr>
            </a:lvl4pPr>
            <a:lvl5pPr>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gn="just">
              <a:spcBef>
                <a:spcPct val="40000"/>
              </a:spcBef>
            </a:pPr>
            <a:r>
              <a:rPr lang="zh-CN" altLang="en-US" sz="1600" b="1">
                <a:latin typeface="宋体" panose="02010600030101010101" pitchFamily="2" charset="-122"/>
                <a:ea typeface="宋体" panose="02010600030101010101" pitchFamily="2" charset="-122"/>
                <a:sym typeface="Symbol" panose="05050102010706020507" pitchFamily="18" charset="2"/>
              </a:rPr>
              <a:t></a:t>
            </a:r>
            <a:r>
              <a:rPr lang="zh-CN" altLang="en-US" sz="1600" b="1">
                <a:latin typeface="宋体" panose="02010600030101010101" pitchFamily="2" charset="-122"/>
                <a:ea typeface="宋体" panose="02010600030101010101" pitchFamily="2" charset="-122"/>
              </a:rPr>
              <a:t>　变量</a:t>
            </a:r>
            <a:endParaRPr lang="zh-CN" altLang="en-US" sz="1600" b="1">
              <a:latin typeface="Times New Roman" panose="02020603050405020304" pitchFamily="18" charset="0"/>
              <a:ea typeface="宋体" panose="02010600030101010101" pitchFamily="2" charset="-122"/>
            </a:endParaRPr>
          </a:p>
          <a:p>
            <a:pPr algn="just">
              <a:spcBef>
                <a:spcPct val="40000"/>
              </a:spcBef>
            </a:pPr>
            <a:r>
              <a:rPr lang="zh-CN" altLang="en-US" sz="1600" b="1">
                <a:latin typeface="Times New Roman" panose="02020603050405020304" pitchFamily="18" charset="0"/>
                <a:ea typeface="仿宋_GB2312" pitchFamily="49" charset="-122"/>
              </a:rPr>
              <a:t>  </a:t>
            </a:r>
            <a:r>
              <a:rPr lang="zh-CN" altLang="en-US" sz="1600" b="1">
                <a:solidFill>
                  <a:srgbClr val="A50021"/>
                </a:solidFill>
                <a:latin typeface="Times New Roman" panose="02020603050405020304" pitchFamily="18" charset="0"/>
                <a:ea typeface="仿宋_GB2312" pitchFamily="49" charset="-122"/>
              </a:rPr>
              <a:t>用</a:t>
            </a:r>
            <a:r>
              <a:rPr lang="zh-CN" altLang="en-US" sz="1600" b="1">
                <a:latin typeface="Times New Roman" panose="02020603050405020304" pitchFamily="18" charset="0"/>
                <a:ea typeface="仿宋_GB2312" pitchFamily="49" charset="-122"/>
              </a:rPr>
              <a:t>于描述硬件的高层次特性，在综合过程中可能推断为存储器件。</a:t>
            </a:r>
          </a:p>
          <a:p>
            <a:pPr algn="just">
              <a:spcBef>
                <a:spcPct val="40000"/>
              </a:spcBef>
            </a:pPr>
            <a:r>
              <a:rPr lang="zh-CN" altLang="en-US" sz="1600" b="1">
                <a:latin typeface="Times New Roman" panose="02020603050405020304" pitchFamily="18" charset="0"/>
                <a:ea typeface="仿宋_GB2312" pitchFamily="49" charset="-122"/>
              </a:rPr>
              <a:t>  存在两种变量：规则变量和共享变量。</a:t>
            </a:r>
          </a:p>
          <a:p>
            <a:pPr algn="just">
              <a:spcBef>
                <a:spcPct val="40000"/>
              </a:spcBef>
            </a:pPr>
            <a:r>
              <a:rPr lang="zh-CN" altLang="en-US" sz="1600" b="1">
                <a:latin typeface="Times New Roman" panose="02020603050405020304" pitchFamily="18" charset="0"/>
                <a:ea typeface="仿宋_GB2312" pitchFamily="49" charset="-122"/>
              </a:rPr>
              <a:t>  </a:t>
            </a:r>
            <a:r>
              <a:rPr lang="zh-CN" altLang="en-US" sz="1600" b="1">
                <a:solidFill>
                  <a:srgbClr val="A50021"/>
                </a:solidFill>
                <a:latin typeface="Times New Roman" panose="02020603050405020304" pitchFamily="18" charset="0"/>
                <a:ea typeface="仿宋_GB2312" pitchFamily="49" charset="-122"/>
              </a:rPr>
              <a:t>规</a:t>
            </a:r>
            <a:r>
              <a:rPr lang="zh-CN" altLang="en-US" sz="1600" b="1">
                <a:latin typeface="Times New Roman" panose="02020603050405020304" pitchFamily="18" charset="0"/>
                <a:ea typeface="仿宋_GB2312" pitchFamily="49" charset="-122"/>
              </a:rPr>
              <a:t>则变量只能在子程序和进程语句中被说明和使用，是一个局部量。 </a:t>
            </a:r>
          </a:p>
          <a:p>
            <a:pPr algn="just">
              <a:spcBef>
                <a:spcPct val="40000"/>
              </a:spcBef>
            </a:pPr>
            <a:r>
              <a:rPr lang="zh-CN" altLang="en-US" sz="1600" b="1">
                <a:latin typeface="Times New Roman" panose="02020603050405020304" pitchFamily="18" charset="0"/>
                <a:ea typeface="仿宋_GB2312" pitchFamily="49" charset="-122"/>
              </a:rPr>
              <a:t>  共享变量的作用范围是全局的，即：跨越同级和向下的设计层次可见。</a:t>
            </a:r>
          </a:p>
          <a:p>
            <a:pPr algn="just">
              <a:spcBef>
                <a:spcPct val="40000"/>
              </a:spcBef>
            </a:pPr>
            <a:r>
              <a:rPr lang="en-US" altLang="zh-CN" sz="1600" b="1">
                <a:latin typeface="Times New Roman" panose="02020603050405020304" pitchFamily="18" charset="0"/>
                <a:ea typeface="仿宋_GB2312" pitchFamily="49" charset="-122"/>
              </a:rPr>
              <a:t>   VHDL’87</a:t>
            </a:r>
            <a:r>
              <a:rPr lang="zh-CN" altLang="en-US" sz="1600" b="1">
                <a:latin typeface="Times New Roman" panose="02020603050405020304" pitchFamily="18" charset="0"/>
                <a:ea typeface="仿宋_GB2312" pitchFamily="49" charset="-122"/>
              </a:rPr>
              <a:t>标准只支持规则变量，</a:t>
            </a:r>
            <a:r>
              <a:rPr lang="en-US" altLang="zh-CN" sz="1600" b="1">
                <a:latin typeface="Times New Roman" panose="02020603050405020304" pitchFamily="18" charset="0"/>
                <a:ea typeface="仿宋_GB2312" pitchFamily="49" charset="-122"/>
              </a:rPr>
              <a:t>VHDL’93</a:t>
            </a:r>
            <a:r>
              <a:rPr lang="zh-CN" altLang="en-US" sz="1600" b="1">
                <a:latin typeface="Times New Roman" panose="02020603050405020304" pitchFamily="18" charset="0"/>
                <a:ea typeface="仿宋_GB2312" pitchFamily="49" charset="-122"/>
              </a:rPr>
              <a:t>和</a:t>
            </a:r>
            <a:r>
              <a:rPr lang="en-US" altLang="zh-CN" sz="1600" b="1">
                <a:latin typeface="Times New Roman" panose="02020603050405020304" pitchFamily="18" charset="0"/>
                <a:ea typeface="仿宋_GB2312" pitchFamily="49" charset="-122"/>
              </a:rPr>
              <a:t>VHDL’2001</a:t>
            </a:r>
            <a:r>
              <a:rPr lang="zh-CN" altLang="en-US" sz="1600" b="1">
                <a:latin typeface="Times New Roman" panose="02020603050405020304" pitchFamily="18" charset="0"/>
                <a:ea typeface="仿宋_GB2312" pitchFamily="49" charset="-122"/>
              </a:rPr>
              <a:t>标准既支持规则</a:t>
            </a:r>
          </a:p>
          <a:p>
            <a:pPr algn="just">
              <a:spcBef>
                <a:spcPct val="40000"/>
              </a:spcBef>
            </a:pPr>
            <a:r>
              <a:rPr lang="zh-CN" altLang="en-US" sz="1600" b="1">
                <a:latin typeface="Times New Roman" panose="02020603050405020304" pitchFamily="18" charset="0"/>
                <a:ea typeface="仿宋_GB2312" pitchFamily="49" charset="-122"/>
              </a:rPr>
              <a:t>   变量也支持共享变量。</a:t>
            </a:r>
          </a:p>
          <a:p>
            <a:pPr algn="just">
              <a:spcBef>
                <a:spcPct val="40000"/>
              </a:spcBef>
            </a:pPr>
            <a:r>
              <a:rPr lang="zh-CN" altLang="en-US" sz="1600" b="1">
                <a:latin typeface="Times New Roman" panose="02020603050405020304" pitchFamily="18" charset="0"/>
                <a:ea typeface="仿宋_GB2312" pitchFamily="49" charset="-122"/>
              </a:rPr>
              <a:t>   </a:t>
            </a:r>
            <a:r>
              <a:rPr lang="zh-CN" altLang="en-US" sz="1600" b="1">
                <a:solidFill>
                  <a:srgbClr val="A50021"/>
                </a:solidFill>
                <a:latin typeface="Times New Roman" panose="02020603050405020304" pitchFamily="18" charset="0"/>
                <a:ea typeface="仿宋_GB2312" pitchFamily="49" charset="-122"/>
              </a:rPr>
              <a:t>不</a:t>
            </a:r>
            <a:r>
              <a:rPr lang="zh-CN" altLang="en-US" sz="1600" b="1">
                <a:latin typeface="Times New Roman" panose="02020603050405020304" pitchFamily="18" charset="0"/>
                <a:ea typeface="仿宋_GB2312" pitchFamily="49" charset="-122"/>
              </a:rPr>
              <a:t>允许在进程和子程序中说明共享变量。</a:t>
            </a:r>
          </a:p>
          <a:p>
            <a:pPr algn="just">
              <a:spcBef>
                <a:spcPct val="40000"/>
              </a:spcBef>
            </a:pPr>
            <a:r>
              <a:rPr lang="zh-CN" altLang="en-US" sz="1600" b="1">
                <a:latin typeface="Times New Roman" panose="02020603050405020304" pitchFamily="18" charset="0"/>
                <a:ea typeface="仿宋_GB2312" pitchFamily="49" charset="-122"/>
              </a:rPr>
              <a:t>   </a:t>
            </a:r>
            <a:r>
              <a:rPr lang="zh-CN" altLang="en-US" sz="1600" b="1">
                <a:solidFill>
                  <a:srgbClr val="A50021"/>
                </a:solidFill>
                <a:latin typeface="Times New Roman" panose="02020603050405020304" pitchFamily="18" charset="0"/>
                <a:ea typeface="仿宋_GB2312" pitchFamily="49" charset="-122"/>
              </a:rPr>
              <a:t>变</a:t>
            </a:r>
            <a:r>
              <a:rPr lang="zh-CN" altLang="en-US" sz="1600" b="1">
                <a:latin typeface="Times New Roman" panose="02020603050405020304" pitchFamily="18" charset="0"/>
                <a:ea typeface="仿宋_GB2312" pitchFamily="49" charset="-122"/>
              </a:rPr>
              <a:t>量说明语句的书写格式如下：</a:t>
            </a:r>
          </a:p>
          <a:p>
            <a:pPr algn="just">
              <a:spcBef>
                <a:spcPct val="40000"/>
              </a:spcBef>
            </a:pPr>
            <a:r>
              <a:rPr lang="en-US" altLang="zh-CN" sz="1600" b="1">
                <a:latin typeface="Times New Roman" panose="02020603050405020304" pitchFamily="18" charset="0"/>
                <a:ea typeface="仿宋_GB2312" pitchFamily="49" charset="-122"/>
              </a:rPr>
              <a:t>            variable &lt;</a:t>
            </a:r>
            <a:r>
              <a:rPr lang="zh-CN" altLang="en-US" sz="1600" b="1">
                <a:latin typeface="Times New Roman" panose="02020603050405020304" pitchFamily="18" charset="0"/>
                <a:ea typeface="仿宋_GB2312" pitchFamily="49" charset="-122"/>
              </a:rPr>
              <a:t>变量名&gt;{，&lt;</a:t>
            </a:r>
            <a:r>
              <a:rPr lang="zh-CN" altLang="en-US" sz="1600" b="1" baseline="30000">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 &gt;}：&lt;类型字&gt;[约束范围][:=&lt;表达式&gt;]；</a:t>
            </a:r>
          </a:p>
          <a:p>
            <a:pPr algn="just">
              <a:spcBef>
                <a:spcPct val="40000"/>
              </a:spcBef>
            </a:pPr>
            <a:r>
              <a:rPr lang="zh-CN" altLang="en-US" sz="1600" b="1">
                <a:latin typeface="仿宋_GB2312" pitchFamily="49" charset="-122"/>
                <a:ea typeface="仿宋_GB2312" pitchFamily="49" charset="-122"/>
              </a:rPr>
              <a:t>  </a:t>
            </a:r>
            <a:r>
              <a:rPr lang="zh-CN" altLang="en-US" sz="1600" b="1">
                <a:solidFill>
                  <a:srgbClr val="A50021"/>
                </a:solidFill>
                <a:latin typeface="Times New Roman" panose="02020603050405020304" pitchFamily="18" charset="0"/>
                <a:ea typeface="仿宋_GB2312" pitchFamily="49" charset="-122"/>
              </a:rPr>
              <a:t>全</a:t>
            </a:r>
            <a:r>
              <a:rPr lang="zh-CN" altLang="en-US" sz="1600" b="1">
                <a:latin typeface="仿宋_GB2312" pitchFamily="49" charset="-122"/>
                <a:ea typeface="仿宋_GB2312" pitchFamily="49" charset="-122"/>
              </a:rPr>
              <a:t>局变量说明需加入保留字</a:t>
            </a:r>
            <a:r>
              <a:rPr lang="en-US" altLang="zh-CN" sz="1600" b="1">
                <a:latin typeface="Times New Roman" panose="02020603050405020304" pitchFamily="18" charset="0"/>
                <a:ea typeface="仿宋_GB2312" pitchFamily="49" charset="-122"/>
              </a:rPr>
              <a:t>shared</a:t>
            </a:r>
          </a:p>
          <a:p>
            <a:pPr algn="just">
              <a:spcBef>
                <a:spcPct val="40000"/>
              </a:spcBef>
            </a:pPr>
            <a:endParaRPr lang="zh-CN" altLang="en-US" sz="1600" b="1">
              <a:latin typeface="Times New Roman" panose="02020603050405020304" pitchFamily="18" charset="0"/>
              <a:ea typeface="仿宋_GB2312"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616CEBBF-2E46-496D-9A43-DBCFC3C1D0CE}"/>
              </a:ext>
            </a:extLst>
          </p:cNvPr>
          <p:cNvSpPr>
            <a:spLocks noGrp="1"/>
          </p:cNvSpPr>
          <p:nvPr>
            <p:ph type="dt" sz="half" idx="10"/>
          </p:nvPr>
        </p:nvSpPr>
        <p:spPr/>
        <p:txBody>
          <a:bodyPr/>
          <a:lstStyle/>
          <a:p>
            <a:fld id="{23B814AC-B6F8-401D-85A3-FB160D51F9E4}" type="datetime1">
              <a:rPr lang="zh-CN" altLang="en-US"/>
              <a:pPr/>
              <a:t>2018/11/27</a:t>
            </a:fld>
            <a:endParaRPr lang="en-US" altLang="en-US"/>
          </a:p>
        </p:txBody>
      </p:sp>
      <p:sp>
        <p:nvSpPr>
          <p:cNvPr id="12" name="页脚占位符 4">
            <a:extLst>
              <a:ext uri="{FF2B5EF4-FFF2-40B4-BE49-F238E27FC236}">
                <a16:creationId xmlns:a16="http://schemas.microsoft.com/office/drawing/2014/main" id="{37BB9A79-A7F0-418F-9A0B-D3FD51B4F9CF}"/>
              </a:ext>
            </a:extLst>
          </p:cNvPr>
          <p:cNvSpPr>
            <a:spLocks noGrp="1"/>
          </p:cNvSpPr>
          <p:nvPr>
            <p:ph type="ftr" sz="quarter" idx="11"/>
          </p:nvPr>
        </p:nvSpPr>
        <p:spPr/>
        <p:txBody>
          <a:bodyPr/>
          <a:lstStyle/>
          <a:p>
            <a:r>
              <a:rPr lang="zh-CN" altLang="en-US"/>
              <a:t>电子教案 </a:t>
            </a:r>
            <a:r>
              <a:rPr lang="en-US" altLang="zh-CN"/>
              <a:t>Page </a:t>
            </a:r>
            <a:fld id="{3D604A0E-0667-430B-9071-14027EE51302}" type="slidenum">
              <a:rPr lang="en-US" altLang="zh-CN"/>
              <a:pPr/>
              <a:t>14</a:t>
            </a:fld>
            <a:r>
              <a:rPr lang="en-US" altLang="zh-CN"/>
              <a:t> of 97</a:t>
            </a:r>
          </a:p>
        </p:txBody>
      </p:sp>
      <p:sp>
        <p:nvSpPr>
          <p:cNvPr id="72706" name="Rectangle 2">
            <a:extLst>
              <a:ext uri="{FF2B5EF4-FFF2-40B4-BE49-F238E27FC236}">
                <a16:creationId xmlns:a16="http://schemas.microsoft.com/office/drawing/2014/main" id="{6C51C9E1-1AAF-4853-80FC-7D6F8AC69E69}"/>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7" name="Text Box 3">
            <a:extLst>
              <a:ext uri="{FF2B5EF4-FFF2-40B4-BE49-F238E27FC236}">
                <a16:creationId xmlns:a16="http://schemas.microsoft.com/office/drawing/2014/main" id="{7A8D0250-44B4-43CE-AF85-07605FED80D9}"/>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第二部分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语言的学习基础</a:t>
            </a:r>
            <a:r>
              <a:rPr lang="zh-CN" altLang="en-US" sz="1600" b="1">
                <a:latin typeface="Times New Roman" panose="02020603050405020304" pitchFamily="18" charset="0"/>
                <a:ea typeface="仿宋_GB2312" pitchFamily="49" charset="-122"/>
              </a:rPr>
              <a:t> </a:t>
            </a:r>
            <a:r>
              <a:rPr lang="zh-CN" altLang="en-US" sz="3200" b="1">
                <a:solidFill>
                  <a:schemeClr val="tx2"/>
                </a:solidFill>
                <a:latin typeface="Times New Roman" panose="02020603050405020304" pitchFamily="18" charset="0"/>
                <a:ea typeface="宋体" panose="02010600030101010101" pitchFamily="2" charset="-122"/>
              </a:rPr>
              <a:t>(8)</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72708" name="Rectangle 4">
            <a:extLst>
              <a:ext uri="{FF2B5EF4-FFF2-40B4-BE49-F238E27FC236}">
                <a16:creationId xmlns:a16="http://schemas.microsoft.com/office/drawing/2014/main" id="{E31F2072-E2D9-4FB7-87E6-C8D86AB483C9}"/>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ea typeface="宋体" panose="02010600030101010101" pitchFamily="2" charset="-122"/>
              </a:rPr>
              <a:t> </a:t>
            </a:r>
          </a:p>
        </p:txBody>
      </p:sp>
      <p:sp>
        <p:nvSpPr>
          <p:cNvPr id="72709" name="Rectangle 5">
            <a:extLst>
              <a:ext uri="{FF2B5EF4-FFF2-40B4-BE49-F238E27FC236}">
                <a16:creationId xmlns:a16="http://schemas.microsoft.com/office/drawing/2014/main" id="{CCA4B102-FBB8-48E4-BDFE-1E01531FC0A9}"/>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2710" name="Rectangle 6">
            <a:extLst>
              <a:ext uri="{FF2B5EF4-FFF2-40B4-BE49-F238E27FC236}">
                <a16:creationId xmlns:a16="http://schemas.microsoft.com/office/drawing/2014/main" id="{9BB767A9-3900-4A0F-AEC9-3C469C791699}"/>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11" name="Text Box 7">
            <a:extLst>
              <a:ext uri="{FF2B5EF4-FFF2-40B4-BE49-F238E27FC236}">
                <a16:creationId xmlns:a16="http://schemas.microsoft.com/office/drawing/2014/main" id="{E0FE08D8-D06E-488E-82F9-F9DF3146F99E}"/>
              </a:ext>
            </a:extLst>
          </p:cNvPr>
          <p:cNvSpPr txBox="1">
            <a:spLocks noChangeArrowheads="1"/>
          </p:cNvSpPr>
          <p:nvPr/>
        </p:nvSpPr>
        <p:spPr bwMode="auto">
          <a:xfrm>
            <a:off x="762000" y="9144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目标与分类</a:t>
            </a:r>
          </a:p>
        </p:txBody>
      </p:sp>
      <p:sp>
        <p:nvSpPr>
          <p:cNvPr id="72712" name="Rectangle 8">
            <a:extLst>
              <a:ext uri="{FF2B5EF4-FFF2-40B4-BE49-F238E27FC236}">
                <a16:creationId xmlns:a16="http://schemas.microsoft.com/office/drawing/2014/main" id="{9878CD10-B310-42E4-825B-FD955A16B767}"/>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2713" name="Rectangle 9">
            <a:extLst>
              <a:ext uri="{FF2B5EF4-FFF2-40B4-BE49-F238E27FC236}">
                <a16:creationId xmlns:a16="http://schemas.microsoft.com/office/drawing/2014/main" id="{3809DA7E-0BA4-48B1-9D5B-31B01C9B130F}"/>
              </a:ext>
            </a:extLst>
          </p:cNvPr>
          <p:cNvSpPr>
            <a:spLocks noChangeArrowheads="1"/>
          </p:cNvSpPr>
          <p:nvPr/>
        </p:nvSpPr>
        <p:spPr bwMode="auto">
          <a:xfrm>
            <a:off x="1447800" y="1447800"/>
            <a:ext cx="441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a:t>
            </a:r>
            <a:r>
              <a:rPr lang="zh-CN" altLang="en-US" sz="2000" b="1">
                <a:latin typeface="Times New Roman" panose="02020603050405020304" pitchFamily="18" charset="0"/>
                <a:ea typeface="仿宋_GB2312" pitchFamily="49" charset="-122"/>
              </a:rPr>
              <a:t>信号、变量、常量和文件</a:t>
            </a:r>
            <a:endParaRPr lang="en-US" altLang="zh-CN" sz="2000" b="1">
              <a:latin typeface="Times New Roman" panose="02020603050405020304" pitchFamily="18" charset="0"/>
              <a:ea typeface="仿宋_GB2312" pitchFamily="49" charset="-122"/>
            </a:endParaRPr>
          </a:p>
        </p:txBody>
      </p:sp>
      <p:sp>
        <p:nvSpPr>
          <p:cNvPr id="72714" name="Rectangle 10">
            <a:extLst>
              <a:ext uri="{FF2B5EF4-FFF2-40B4-BE49-F238E27FC236}">
                <a16:creationId xmlns:a16="http://schemas.microsoft.com/office/drawing/2014/main" id="{826E7DBE-5079-4A34-B03A-50D531815918}"/>
              </a:ext>
            </a:extLst>
          </p:cNvPr>
          <p:cNvSpPr>
            <a:spLocks noChangeArrowheads="1"/>
          </p:cNvSpPr>
          <p:nvPr/>
        </p:nvSpPr>
        <p:spPr bwMode="auto">
          <a:xfrm>
            <a:off x="1676400" y="1905000"/>
            <a:ext cx="7239000" cy="405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sz="2400">
                <a:solidFill>
                  <a:schemeClr val="tx1"/>
                </a:solidFill>
                <a:latin typeface="Times" panose="02020603050405020304" pitchFamily="18" charset="0"/>
              </a:defRPr>
            </a:lvl1pPr>
            <a:lvl2pPr>
              <a:defRPr sz="2400">
                <a:solidFill>
                  <a:schemeClr val="tx1"/>
                </a:solidFill>
                <a:latin typeface="Times" panose="02020603050405020304" pitchFamily="18" charset="0"/>
              </a:defRPr>
            </a:lvl2pPr>
            <a:lvl3pPr>
              <a:defRPr sz="2400">
                <a:solidFill>
                  <a:schemeClr val="tx1"/>
                </a:solidFill>
                <a:latin typeface="Times" panose="02020603050405020304" pitchFamily="18" charset="0"/>
              </a:defRPr>
            </a:lvl3pPr>
            <a:lvl4pPr>
              <a:defRPr sz="2400">
                <a:solidFill>
                  <a:schemeClr val="tx1"/>
                </a:solidFill>
                <a:latin typeface="Times" panose="02020603050405020304" pitchFamily="18" charset="0"/>
              </a:defRPr>
            </a:lvl4pPr>
            <a:lvl5pPr>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gn="just">
              <a:spcBef>
                <a:spcPct val="40000"/>
              </a:spcBef>
            </a:pPr>
            <a:r>
              <a:rPr lang="zh-CN" altLang="en-US" sz="1600" b="1">
                <a:latin typeface="宋体" panose="02010600030101010101" pitchFamily="2" charset="-122"/>
                <a:ea typeface="宋体" panose="02010600030101010101" pitchFamily="2" charset="-122"/>
                <a:sym typeface="Symbol" panose="05050102010706020507" pitchFamily="18" charset="2"/>
              </a:rPr>
              <a:t></a:t>
            </a:r>
            <a:r>
              <a:rPr lang="zh-CN" altLang="en-US" sz="1600" b="1">
                <a:latin typeface="宋体" panose="02010600030101010101" pitchFamily="2" charset="-122"/>
                <a:ea typeface="宋体" panose="02010600030101010101" pitchFamily="2" charset="-122"/>
              </a:rPr>
              <a:t>　</a:t>
            </a:r>
            <a:r>
              <a:rPr lang="zh-CN" altLang="en-US" sz="1600" b="1">
                <a:latin typeface="楷体_GB2312" pitchFamily="49" charset="-122"/>
                <a:ea typeface="楷体_GB2312" pitchFamily="49" charset="-122"/>
              </a:rPr>
              <a:t>变量</a:t>
            </a:r>
          </a:p>
          <a:p>
            <a:pPr algn="just">
              <a:spcBef>
                <a:spcPct val="40000"/>
              </a:spcBef>
            </a:pPr>
            <a:r>
              <a:rPr lang="zh-CN" altLang="en-US" sz="1600" b="1">
                <a:latin typeface="楷体_GB2312" pitchFamily="49" charset="-122"/>
                <a:ea typeface="楷体_GB2312" pitchFamily="49" charset="-122"/>
              </a:rPr>
              <a:t>变量只在进程首次执行时初始化，并在进程被挂起和重新激活时保持原有数值不变。共享变量除赋值机制与信号不同外，其他类同于信号。</a:t>
            </a:r>
          </a:p>
          <a:p>
            <a:pPr algn="just">
              <a:spcBef>
                <a:spcPct val="40000"/>
              </a:spcBef>
            </a:pPr>
            <a:r>
              <a:rPr lang="zh-CN" altLang="en-US" sz="1600" b="1">
                <a:latin typeface="楷体_GB2312" pitchFamily="49" charset="-122"/>
                <a:ea typeface="楷体_GB2312" pitchFamily="49" charset="-122"/>
              </a:rPr>
              <a:t>变量赋值语句的书写格式为：</a:t>
            </a:r>
          </a:p>
          <a:p>
            <a:pPr algn="just">
              <a:spcBef>
                <a:spcPct val="40000"/>
              </a:spcBef>
            </a:pPr>
            <a:r>
              <a:rPr lang="zh-CN" altLang="en-US" sz="1600" b="1">
                <a:latin typeface="楷体_GB2312" pitchFamily="49" charset="-122"/>
                <a:ea typeface="楷体_GB2312" pitchFamily="49" charset="-122"/>
              </a:rPr>
              <a:t>[语句标号:] &lt;变量名&gt; := &lt;表达式&gt;；</a:t>
            </a:r>
          </a:p>
          <a:p>
            <a:pPr algn="just">
              <a:spcBef>
                <a:spcPct val="40000"/>
              </a:spcBef>
            </a:pPr>
            <a:r>
              <a:rPr lang="zh-CN" altLang="en-US" sz="1600" b="1">
                <a:latin typeface="楷体_GB2312" pitchFamily="49" charset="-122"/>
                <a:ea typeface="楷体_GB2312" pitchFamily="49" charset="-122"/>
              </a:rPr>
              <a:t>例子：</a:t>
            </a:r>
          </a:p>
          <a:p>
            <a:pPr algn="just">
              <a:spcBef>
                <a:spcPct val="40000"/>
              </a:spcBef>
            </a:pPr>
            <a:r>
              <a:rPr lang="en-US" altLang="zh-CN" sz="1600" b="1">
                <a:latin typeface="Times New Roman" panose="02020603050405020304" pitchFamily="18" charset="0"/>
                <a:ea typeface="楷体_GB2312" pitchFamily="49" charset="-122"/>
              </a:rPr>
              <a:t>        m := 1；</a:t>
            </a:r>
          </a:p>
          <a:p>
            <a:pPr algn="just">
              <a:spcBef>
                <a:spcPct val="40000"/>
              </a:spcBef>
            </a:pPr>
            <a:r>
              <a:rPr lang="en-US" altLang="zh-CN" sz="1600" b="1">
                <a:latin typeface="Times New Roman" panose="02020603050405020304" pitchFamily="18" charset="0"/>
                <a:ea typeface="楷体_GB2312" pitchFamily="49" charset="-122"/>
              </a:rPr>
              <a:t>        counter := counter+1;</a:t>
            </a:r>
          </a:p>
          <a:p>
            <a:pPr algn="just">
              <a:spcBef>
                <a:spcPct val="40000"/>
              </a:spcBef>
            </a:pPr>
            <a:r>
              <a:rPr lang="en-US" altLang="zh-CN" sz="1600" b="1">
                <a:latin typeface="楷体_GB2312" pitchFamily="49" charset="-122"/>
                <a:ea typeface="楷体_GB2312" pitchFamily="49" charset="-122"/>
              </a:rPr>
              <a:t>VHDL</a:t>
            </a:r>
            <a:r>
              <a:rPr lang="zh-CN" altLang="en-US" sz="1600" b="1">
                <a:latin typeface="楷体_GB2312" pitchFamily="49" charset="-122"/>
                <a:ea typeface="楷体_GB2312" pitchFamily="49" charset="-122"/>
              </a:rPr>
              <a:t>中对变量赋值是立即生效的。变量在赋值时不能用</a:t>
            </a:r>
            <a:r>
              <a:rPr lang="en-US" altLang="zh-CN" sz="1600" b="1">
                <a:latin typeface="Times New Roman" panose="02020603050405020304" pitchFamily="18" charset="0"/>
                <a:ea typeface="楷体_GB2312" pitchFamily="49" charset="-122"/>
              </a:rPr>
              <a:t>after</a:t>
            </a:r>
            <a:r>
              <a:rPr lang="zh-CN" altLang="en-US" sz="1600" b="1">
                <a:latin typeface="楷体_GB2312" pitchFamily="49" charset="-122"/>
                <a:ea typeface="楷体_GB2312" pitchFamily="49" charset="-122"/>
              </a:rPr>
              <a:t>引入附加延时    </a:t>
            </a:r>
          </a:p>
          <a:p>
            <a:pPr algn="just">
              <a:spcBef>
                <a:spcPct val="40000"/>
              </a:spcBef>
            </a:pPr>
            <a:r>
              <a:rPr lang="zh-CN" altLang="en-US" sz="1600" b="1">
                <a:latin typeface="楷体_GB2312" pitchFamily="49" charset="-122"/>
                <a:ea typeface="楷体_GB2312" pitchFamily="49" charset="-122"/>
              </a:rPr>
              <a:t>例如，下列赋值语句是错误的。</a:t>
            </a:r>
          </a:p>
          <a:p>
            <a:pPr algn="just">
              <a:spcBef>
                <a:spcPct val="40000"/>
              </a:spcBef>
            </a:pPr>
            <a:r>
              <a:rPr lang="zh-CN" altLang="en-US" sz="1600" b="1">
                <a:latin typeface="楷体_GB2312" pitchFamily="49" charset="-122"/>
                <a:ea typeface="楷体_GB2312" pitchFamily="49" charset="-122"/>
              </a:rPr>
              <a:t>    </a:t>
            </a:r>
            <a:r>
              <a:rPr lang="en-US" altLang="zh-CN" sz="1600" b="1">
                <a:latin typeface="Times New Roman" panose="02020603050405020304" pitchFamily="18" charset="0"/>
                <a:ea typeface="楷体_GB2312" pitchFamily="49" charset="-122"/>
              </a:rPr>
              <a:t>op1: counter := counter+1  after 2 ns;</a:t>
            </a:r>
            <a:r>
              <a:rPr lang="en-US" altLang="zh-CN" sz="1600" b="1">
                <a:latin typeface="楷体_GB2312" pitchFamily="49" charset="-122"/>
                <a:ea typeface="楷体_GB2312" pitchFamily="49" charset="-122"/>
              </a:rPr>
              <a:t> </a:t>
            </a:r>
          </a:p>
          <a:p>
            <a:pPr algn="just">
              <a:spcBef>
                <a:spcPct val="40000"/>
              </a:spcBef>
            </a:pPr>
            <a:r>
              <a:rPr lang="en-US" altLang="zh-CN" sz="1600" b="1">
                <a:latin typeface="楷体_GB2312" pitchFamily="49" charset="-122"/>
                <a:ea typeface="楷体_GB2312" pitchFamily="49" charset="-122"/>
              </a:rPr>
              <a:t>VHDL</a:t>
            </a:r>
            <a:r>
              <a:rPr lang="en-US" altLang="zh-CN" sz="1600" b="1">
                <a:latin typeface="Times New Roman" panose="02020603050405020304" pitchFamily="18" charset="0"/>
                <a:ea typeface="楷体_GB2312" pitchFamily="49" charset="-122"/>
              </a:rPr>
              <a:t>’</a:t>
            </a:r>
            <a:r>
              <a:rPr lang="en-US" altLang="zh-CN" sz="1600" b="1">
                <a:latin typeface="楷体_GB2312" pitchFamily="49" charset="-122"/>
                <a:ea typeface="楷体_GB2312" pitchFamily="49" charset="-122"/>
              </a:rPr>
              <a:t>87</a:t>
            </a:r>
            <a:r>
              <a:rPr lang="zh-CN" altLang="en-US" sz="1600" b="1">
                <a:latin typeface="楷体_GB2312" pitchFamily="49" charset="-122"/>
                <a:ea typeface="楷体_GB2312" pitchFamily="49" charset="-122"/>
              </a:rPr>
              <a:t>标准不支持语句标号的使用</a:t>
            </a:r>
            <a:r>
              <a:rPr lang="zh-CN" altLang="en-US" sz="1800" b="1">
                <a:latin typeface="Times New Roman" panose="02020603050405020304" pitchFamily="18" charset="0"/>
                <a:ea typeface="仿宋_GB2312" pitchFamily="49" charset="-122"/>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89A85EB6-DFD0-4D9F-B492-3878DDD4FC85}"/>
              </a:ext>
            </a:extLst>
          </p:cNvPr>
          <p:cNvSpPr>
            <a:spLocks noGrp="1"/>
          </p:cNvSpPr>
          <p:nvPr>
            <p:ph type="dt" sz="half" idx="10"/>
          </p:nvPr>
        </p:nvSpPr>
        <p:spPr/>
        <p:txBody>
          <a:bodyPr/>
          <a:lstStyle/>
          <a:p>
            <a:fld id="{E1043125-E115-44A9-AECC-EC82810DF2D4}" type="datetime1">
              <a:rPr lang="zh-CN" altLang="en-US"/>
              <a:pPr/>
              <a:t>2018/11/27</a:t>
            </a:fld>
            <a:endParaRPr lang="en-US" altLang="en-US"/>
          </a:p>
        </p:txBody>
      </p:sp>
      <p:sp>
        <p:nvSpPr>
          <p:cNvPr id="12" name="页脚占位符 4">
            <a:extLst>
              <a:ext uri="{FF2B5EF4-FFF2-40B4-BE49-F238E27FC236}">
                <a16:creationId xmlns:a16="http://schemas.microsoft.com/office/drawing/2014/main" id="{43519CA4-1D4E-4F18-9F95-47EB90E5BE0F}"/>
              </a:ext>
            </a:extLst>
          </p:cNvPr>
          <p:cNvSpPr>
            <a:spLocks noGrp="1"/>
          </p:cNvSpPr>
          <p:nvPr>
            <p:ph type="ftr" sz="quarter" idx="11"/>
          </p:nvPr>
        </p:nvSpPr>
        <p:spPr/>
        <p:txBody>
          <a:bodyPr/>
          <a:lstStyle/>
          <a:p>
            <a:r>
              <a:rPr lang="zh-CN" altLang="en-US"/>
              <a:t>电子教案 </a:t>
            </a:r>
            <a:r>
              <a:rPr lang="en-US" altLang="zh-CN"/>
              <a:t>Page </a:t>
            </a:r>
            <a:fld id="{5BD24D39-2325-4071-A13F-6AE1E5388C04}" type="slidenum">
              <a:rPr lang="en-US" altLang="zh-CN"/>
              <a:pPr/>
              <a:t>15</a:t>
            </a:fld>
            <a:r>
              <a:rPr lang="en-US" altLang="zh-CN"/>
              <a:t> of 97</a:t>
            </a:r>
          </a:p>
        </p:txBody>
      </p:sp>
      <p:sp>
        <p:nvSpPr>
          <p:cNvPr id="71682" name="Rectangle 2">
            <a:extLst>
              <a:ext uri="{FF2B5EF4-FFF2-40B4-BE49-F238E27FC236}">
                <a16:creationId xmlns:a16="http://schemas.microsoft.com/office/drawing/2014/main" id="{2CE279F2-983F-40AA-AE27-7BAED0B87A41}"/>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3" name="Text Box 3">
            <a:extLst>
              <a:ext uri="{FF2B5EF4-FFF2-40B4-BE49-F238E27FC236}">
                <a16:creationId xmlns:a16="http://schemas.microsoft.com/office/drawing/2014/main" id="{313EE8FA-8063-40BF-9B15-CE79ABA42B44}"/>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第二部分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语言的学习基础</a:t>
            </a:r>
            <a:r>
              <a:rPr lang="zh-CN" altLang="en-US" sz="1600" b="1">
                <a:latin typeface="Times New Roman" panose="02020603050405020304" pitchFamily="18" charset="0"/>
                <a:ea typeface="仿宋_GB2312" pitchFamily="49" charset="-122"/>
              </a:rPr>
              <a:t> </a:t>
            </a:r>
            <a:r>
              <a:rPr lang="zh-CN" altLang="en-US" sz="3200" b="1">
                <a:solidFill>
                  <a:schemeClr val="tx2"/>
                </a:solidFill>
                <a:latin typeface="Times New Roman" panose="02020603050405020304" pitchFamily="18" charset="0"/>
                <a:ea typeface="宋体" panose="02010600030101010101" pitchFamily="2" charset="-122"/>
              </a:rPr>
              <a:t>(9)</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71684" name="Rectangle 4">
            <a:extLst>
              <a:ext uri="{FF2B5EF4-FFF2-40B4-BE49-F238E27FC236}">
                <a16:creationId xmlns:a16="http://schemas.microsoft.com/office/drawing/2014/main" id="{E509F285-46CF-450B-833B-750DA1181E5F}"/>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685" name="Rectangle 5">
            <a:extLst>
              <a:ext uri="{FF2B5EF4-FFF2-40B4-BE49-F238E27FC236}">
                <a16:creationId xmlns:a16="http://schemas.microsoft.com/office/drawing/2014/main" id="{BA1423BF-0161-4ADC-BD09-71CCE2B26FDC}"/>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686" name="Rectangle 6">
            <a:extLst>
              <a:ext uri="{FF2B5EF4-FFF2-40B4-BE49-F238E27FC236}">
                <a16:creationId xmlns:a16="http://schemas.microsoft.com/office/drawing/2014/main" id="{D06F0FCF-5517-47DD-8FBE-7C12CEA299C3}"/>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7" name="Text Box 7">
            <a:extLst>
              <a:ext uri="{FF2B5EF4-FFF2-40B4-BE49-F238E27FC236}">
                <a16:creationId xmlns:a16="http://schemas.microsoft.com/office/drawing/2014/main" id="{3A8A0292-2F9B-49CB-9B4F-560E070BAA01}"/>
              </a:ext>
            </a:extLst>
          </p:cNvPr>
          <p:cNvSpPr txBox="1">
            <a:spLocks noChangeArrowheads="1"/>
          </p:cNvSpPr>
          <p:nvPr/>
        </p:nvSpPr>
        <p:spPr bwMode="auto">
          <a:xfrm>
            <a:off x="762000" y="7620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目标与分类</a:t>
            </a:r>
          </a:p>
        </p:txBody>
      </p:sp>
      <p:sp>
        <p:nvSpPr>
          <p:cNvPr id="71688" name="Rectangle 8">
            <a:extLst>
              <a:ext uri="{FF2B5EF4-FFF2-40B4-BE49-F238E27FC236}">
                <a16:creationId xmlns:a16="http://schemas.microsoft.com/office/drawing/2014/main" id="{0C6FB2D3-57AD-40F7-9259-9550C5A0BF5F}"/>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1689" name="Rectangle 9">
            <a:extLst>
              <a:ext uri="{FF2B5EF4-FFF2-40B4-BE49-F238E27FC236}">
                <a16:creationId xmlns:a16="http://schemas.microsoft.com/office/drawing/2014/main" id="{C5BAD000-2E8C-4003-89F5-8F23CC35BAC1}"/>
              </a:ext>
            </a:extLst>
          </p:cNvPr>
          <p:cNvSpPr>
            <a:spLocks noChangeArrowheads="1"/>
          </p:cNvSpPr>
          <p:nvPr/>
        </p:nvSpPr>
        <p:spPr bwMode="auto">
          <a:xfrm>
            <a:off x="1447800" y="1295400"/>
            <a:ext cx="441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 </a:t>
            </a:r>
            <a:r>
              <a:rPr lang="zh-CN" altLang="en-US" sz="2000" b="1">
                <a:latin typeface="Times New Roman" panose="02020603050405020304" pitchFamily="18" charset="0"/>
                <a:ea typeface="仿宋_GB2312" pitchFamily="49" charset="-122"/>
              </a:rPr>
              <a:t>信号、变量、常量和文件</a:t>
            </a:r>
            <a:endParaRPr lang="en-US" altLang="zh-CN" sz="2000" b="1">
              <a:latin typeface="Times New Roman" panose="02020603050405020304" pitchFamily="18" charset="0"/>
              <a:ea typeface="仿宋_GB2312" pitchFamily="49" charset="-122"/>
            </a:endParaRPr>
          </a:p>
        </p:txBody>
      </p:sp>
      <p:sp>
        <p:nvSpPr>
          <p:cNvPr id="71690" name="Rectangle 10">
            <a:extLst>
              <a:ext uri="{FF2B5EF4-FFF2-40B4-BE49-F238E27FC236}">
                <a16:creationId xmlns:a16="http://schemas.microsoft.com/office/drawing/2014/main" id="{7FDA1BE0-6774-48E8-B55B-B9043D524173}"/>
              </a:ext>
            </a:extLst>
          </p:cNvPr>
          <p:cNvSpPr>
            <a:spLocks noChangeArrowheads="1"/>
          </p:cNvSpPr>
          <p:nvPr/>
        </p:nvSpPr>
        <p:spPr bwMode="auto">
          <a:xfrm>
            <a:off x="1524000" y="1676400"/>
            <a:ext cx="7467600" cy="420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sz="2400">
                <a:solidFill>
                  <a:schemeClr val="tx1"/>
                </a:solidFill>
                <a:latin typeface="Times" panose="02020603050405020304" pitchFamily="18" charset="0"/>
              </a:defRPr>
            </a:lvl1pPr>
            <a:lvl2pPr>
              <a:defRPr sz="2400">
                <a:solidFill>
                  <a:schemeClr val="tx1"/>
                </a:solidFill>
                <a:latin typeface="Times" panose="02020603050405020304" pitchFamily="18" charset="0"/>
              </a:defRPr>
            </a:lvl2pPr>
            <a:lvl3pPr>
              <a:defRPr sz="2400">
                <a:solidFill>
                  <a:schemeClr val="tx1"/>
                </a:solidFill>
                <a:latin typeface="Times" panose="02020603050405020304" pitchFamily="18" charset="0"/>
              </a:defRPr>
            </a:lvl3pPr>
            <a:lvl4pPr>
              <a:defRPr sz="2400">
                <a:solidFill>
                  <a:schemeClr val="tx1"/>
                </a:solidFill>
                <a:latin typeface="Times" panose="02020603050405020304" pitchFamily="18" charset="0"/>
              </a:defRPr>
            </a:lvl4pPr>
            <a:lvl5pPr>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gn="just">
              <a:spcBef>
                <a:spcPct val="40000"/>
              </a:spcBef>
            </a:pP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宋体" panose="02010600030101010101" pitchFamily="2" charset="-122"/>
                <a:ea typeface="宋体" panose="02010600030101010101" pitchFamily="2" charset="-122"/>
              </a:rPr>
              <a:t>　</a:t>
            </a:r>
            <a:r>
              <a:rPr lang="zh-CN" altLang="en-US" sz="1600" b="1">
                <a:latin typeface="楷体_GB2312" pitchFamily="49" charset="-122"/>
                <a:ea typeface="楷体_GB2312" pitchFamily="49" charset="-122"/>
              </a:rPr>
              <a:t>常量</a:t>
            </a:r>
            <a:endParaRPr lang="en-US" altLang="zh-CN" sz="1600" b="1">
              <a:latin typeface="楷体_GB2312" pitchFamily="49" charset="-122"/>
              <a:ea typeface="楷体_GB2312" pitchFamily="49" charset="-122"/>
            </a:endParaRPr>
          </a:p>
          <a:p>
            <a:pPr algn="just">
              <a:lnSpc>
                <a:spcPct val="120000"/>
              </a:lnSpc>
              <a:spcBef>
                <a:spcPct val="40000"/>
              </a:spcBef>
            </a:pPr>
            <a:r>
              <a:rPr lang="zh-CN" altLang="en-US" sz="1600" b="1">
                <a:latin typeface="仿宋_GB2312" pitchFamily="49" charset="-122"/>
                <a:ea typeface="仿宋_GB2312" pitchFamily="49" charset="-122"/>
              </a:rPr>
              <a:t> 代表具有语义的常数值。说明时赋值，一旦被赋值，就在整个程序执行中保持不变。</a:t>
            </a:r>
          </a:p>
          <a:p>
            <a:pPr algn="just">
              <a:spcBef>
                <a:spcPct val="40000"/>
              </a:spcBef>
            </a:pPr>
            <a:r>
              <a:rPr lang="zh-CN" altLang="en-US" sz="1600" b="1">
                <a:latin typeface="仿宋_GB2312" pitchFamily="49" charset="-122"/>
                <a:ea typeface="仿宋_GB2312" pitchFamily="49" charset="-122"/>
              </a:rPr>
              <a:t>书写格式：</a:t>
            </a:r>
          </a:p>
          <a:p>
            <a:pPr algn="just">
              <a:spcBef>
                <a:spcPct val="40000"/>
              </a:spcBef>
            </a:pPr>
            <a:r>
              <a:rPr lang="en-US" altLang="zh-CN" sz="1600" b="1">
                <a:latin typeface="仿宋_GB2312" pitchFamily="49" charset="-122"/>
                <a:ea typeface="仿宋_GB2312" pitchFamily="49" charset="-122"/>
              </a:rPr>
              <a:t>   constant  &lt;</a:t>
            </a:r>
            <a:r>
              <a:rPr lang="zh-CN" altLang="en-US" sz="1600" b="1">
                <a:latin typeface="仿宋_GB2312" pitchFamily="49" charset="-122"/>
                <a:ea typeface="仿宋_GB2312" pitchFamily="49" charset="-122"/>
              </a:rPr>
              <a:t>常量名&gt; {，</a:t>
            </a:r>
            <a:r>
              <a:rPr lang="zh-CN" altLang="en-US" sz="1600" b="1">
                <a:latin typeface="Times New Roman" panose="02020603050405020304" pitchFamily="18" charset="0"/>
                <a:ea typeface="仿宋_GB2312" pitchFamily="49" charset="-122"/>
              </a:rPr>
              <a:t>…</a:t>
            </a:r>
            <a:r>
              <a:rPr lang="zh-CN" altLang="en-US" sz="1600" b="1">
                <a:latin typeface="仿宋_GB2312" pitchFamily="49" charset="-122"/>
                <a:ea typeface="仿宋_GB2312" pitchFamily="49" charset="-122"/>
              </a:rPr>
              <a:t>}：&lt;类型字&gt; [:= &lt;表达式&gt;]；</a:t>
            </a:r>
          </a:p>
          <a:p>
            <a:pPr algn="just">
              <a:spcBef>
                <a:spcPct val="40000"/>
              </a:spcBef>
            </a:pPr>
            <a:r>
              <a:rPr lang="zh-CN" altLang="en-US" sz="1600" b="1">
                <a:latin typeface="仿宋_GB2312" pitchFamily="49" charset="-122"/>
                <a:ea typeface="仿宋_GB2312" pitchFamily="49" charset="-122"/>
              </a:rPr>
              <a:t>例子：</a:t>
            </a:r>
          </a:p>
          <a:p>
            <a:pPr algn="just">
              <a:spcBef>
                <a:spcPct val="40000"/>
              </a:spcBef>
            </a:pPr>
            <a:r>
              <a:rPr lang="en-US" altLang="zh-CN" sz="1600" b="1">
                <a:latin typeface="Times New Roman" panose="02020603050405020304" pitchFamily="18" charset="0"/>
                <a:ea typeface="仿宋_GB2312" pitchFamily="49" charset="-122"/>
              </a:rPr>
              <a:t>      constant number_of_bytes : integer := 8；</a:t>
            </a:r>
          </a:p>
          <a:p>
            <a:pPr algn="just">
              <a:spcBef>
                <a:spcPct val="40000"/>
              </a:spcBef>
            </a:pPr>
            <a:r>
              <a:rPr lang="en-US" altLang="zh-CN" sz="1600" b="1">
                <a:latin typeface="Times New Roman" panose="02020603050405020304" pitchFamily="18" charset="0"/>
                <a:ea typeface="仿宋_GB2312" pitchFamily="49" charset="-122"/>
              </a:rPr>
              <a:t>      constant number_of_bits : integer := 8*number_of_bytes；</a:t>
            </a:r>
          </a:p>
          <a:p>
            <a:pPr algn="just">
              <a:spcBef>
                <a:spcPct val="40000"/>
              </a:spcBef>
            </a:pPr>
            <a:r>
              <a:rPr lang="en-US" altLang="zh-CN" sz="1600" b="1">
                <a:latin typeface="Times New Roman" panose="02020603050405020304" pitchFamily="18" charset="0"/>
                <a:ea typeface="仿宋_GB2312" pitchFamily="49" charset="-122"/>
              </a:rPr>
              <a:t>      constant m : integer := user_function(a,b)；              -- user_function</a:t>
            </a:r>
            <a:r>
              <a:rPr lang="zh-CN" altLang="en-US" sz="1600" b="1">
                <a:latin typeface="Times New Roman" panose="02020603050405020304" pitchFamily="18" charset="0"/>
                <a:ea typeface="仿宋_GB2312" pitchFamily="49" charset="-122"/>
              </a:rPr>
              <a:t>为函数</a:t>
            </a:r>
          </a:p>
          <a:p>
            <a:pPr algn="just">
              <a:spcBef>
                <a:spcPct val="40000"/>
              </a:spcBef>
            </a:pPr>
            <a:r>
              <a:rPr lang="en-US" altLang="zh-CN" sz="1600" b="1">
                <a:latin typeface="Times New Roman" panose="02020603050405020304" pitchFamily="18" charset="0"/>
                <a:ea typeface="仿宋_GB2312" pitchFamily="49" charset="-122"/>
              </a:rPr>
              <a:t>      constant n : integer := a+b；</a:t>
            </a:r>
          </a:p>
          <a:p>
            <a:pPr algn="just">
              <a:lnSpc>
                <a:spcPct val="140000"/>
              </a:lnSpc>
              <a:spcBef>
                <a:spcPct val="40000"/>
              </a:spcBef>
            </a:pPr>
            <a:r>
              <a:rPr lang="zh-CN" altLang="en-US" sz="1600" b="1">
                <a:latin typeface="仿宋_GB2312" pitchFamily="49" charset="-122"/>
                <a:ea typeface="仿宋_GB2312" pitchFamily="49" charset="-122"/>
              </a:rPr>
              <a:t> 子程序中说明的常量，仅在子程序调用时有效，调用结束后它的值将被释放,常量说明语句中缺少赋值时称之为缓定常量。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74E42DD4-7CD2-4F81-B1BE-770595985C4C}"/>
              </a:ext>
            </a:extLst>
          </p:cNvPr>
          <p:cNvSpPr>
            <a:spLocks noGrp="1"/>
          </p:cNvSpPr>
          <p:nvPr>
            <p:ph type="dt" sz="half" idx="10"/>
          </p:nvPr>
        </p:nvSpPr>
        <p:spPr/>
        <p:txBody>
          <a:bodyPr/>
          <a:lstStyle/>
          <a:p>
            <a:fld id="{1E294639-80A2-4BEE-A405-33DE58026CFC}" type="datetime1">
              <a:rPr lang="zh-CN" altLang="en-US"/>
              <a:pPr/>
              <a:t>2018/11/27</a:t>
            </a:fld>
            <a:endParaRPr lang="en-US" altLang="en-US"/>
          </a:p>
        </p:txBody>
      </p:sp>
      <p:sp>
        <p:nvSpPr>
          <p:cNvPr id="12" name="页脚占位符 4">
            <a:extLst>
              <a:ext uri="{FF2B5EF4-FFF2-40B4-BE49-F238E27FC236}">
                <a16:creationId xmlns:a16="http://schemas.microsoft.com/office/drawing/2014/main" id="{6DF51EF1-A805-4073-8C63-457CBA6D41AA}"/>
              </a:ext>
            </a:extLst>
          </p:cNvPr>
          <p:cNvSpPr>
            <a:spLocks noGrp="1"/>
          </p:cNvSpPr>
          <p:nvPr>
            <p:ph type="ftr" sz="quarter" idx="11"/>
          </p:nvPr>
        </p:nvSpPr>
        <p:spPr/>
        <p:txBody>
          <a:bodyPr/>
          <a:lstStyle/>
          <a:p>
            <a:r>
              <a:rPr lang="zh-CN" altLang="en-US"/>
              <a:t>电子教案 </a:t>
            </a:r>
            <a:r>
              <a:rPr lang="en-US" altLang="zh-CN"/>
              <a:t>Page </a:t>
            </a:r>
            <a:fld id="{691D83FC-FB72-4DFA-94DA-C13541128F29}" type="slidenum">
              <a:rPr lang="en-US" altLang="zh-CN"/>
              <a:pPr/>
              <a:t>16</a:t>
            </a:fld>
            <a:r>
              <a:rPr lang="en-US" altLang="zh-CN"/>
              <a:t> of 97</a:t>
            </a:r>
          </a:p>
        </p:txBody>
      </p:sp>
      <p:sp>
        <p:nvSpPr>
          <p:cNvPr id="73730" name="Rectangle 2">
            <a:extLst>
              <a:ext uri="{FF2B5EF4-FFF2-40B4-BE49-F238E27FC236}">
                <a16:creationId xmlns:a16="http://schemas.microsoft.com/office/drawing/2014/main" id="{7F4E29F3-4072-4B6E-8E08-F140957D47FB}"/>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1" name="Text Box 3">
            <a:extLst>
              <a:ext uri="{FF2B5EF4-FFF2-40B4-BE49-F238E27FC236}">
                <a16:creationId xmlns:a16="http://schemas.microsoft.com/office/drawing/2014/main" id="{6D571CD7-8249-4096-A06B-82289EEC1F27}"/>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第二部分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语言的学习基础</a:t>
            </a:r>
            <a:r>
              <a:rPr lang="zh-CN" altLang="en-US" sz="1600" b="1">
                <a:latin typeface="Times New Roman" panose="02020603050405020304" pitchFamily="18" charset="0"/>
                <a:ea typeface="仿宋_GB2312" pitchFamily="49" charset="-122"/>
              </a:rPr>
              <a:t> </a:t>
            </a:r>
            <a:r>
              <a:rPr lang="zh-CN" altLang="en-US" sz="3200" b="1">
                <a:solidFill>
                  <a:schemeClr val="tx2"/>
                </a:solidFill>
                <a:latin typeface="Times New Roman" panose="02020603050405020304" pitchFamily="18" charset="0"/>
                <a:ea typeface="宋体" panose="02010600030101010101" pitchFamily="2" charset="-122"/>
              </a:rPr>
              <a:t>(10)</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73732" name="Rectangle 4">
            <a:extLst>
              <a:ext uri="{FF2B5EF4-FFF2-40B4-BE49-F238E27FC236}">
                <a16:creationId xmlns:a16="http://schemas.microsoft.com/office/drawing/2014/main" id="{1DF1F19F-02E7-4B39-957A-6805D493AFF9}"/>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3733" name="Rectangle 5">
            <a:extLst>
              <a:ext uri="{FF2B5EF4-FFF2-40B4-BE49-F238E27FC236}">
                <a16:creationId xmlns:a16="http://schemas.microsoft.com/office/drawing/2014/main" id="{50774C1B-D1B4-4BFB-8F2A-20B95DD97A6F}"/>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3734" name="Rectangle 6">
            <a:extLst>
              <a:ext uri="{FF2B5EF4-FFF2-40B4-BE49-F238E27FC236}">
                <a16:creationId xmlns:a16="http://schemas.microsoft.com/office/drawing/2014/main" id="{D7386569-6D23-489D-B0ED-262D007C34C7}"/>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735" name="Text Box 7">
            <a:extLst>
              <a:ext uri="{FF2B5EF4-FFF2-40B4-BE49-F238E27FC236}">
                <a16:creationId xmlns:a16="http://schemas.microsoft.com/office/drawing/2014/main" id="{487C04F0-6A5D-43CD-B7AC-C6AEF580028F}"/>
              </a:ext>
            </a:extLst>
          </p:cNvPr>
          <p:cNvSpPr txBox="1">
            <a:spLocks noChangeArrowheads="1"/>
          </p:cNvSpPr>
          <p:nvPr/>
        </p:nvSpPr>
        <p:spPr bwMode="auto">
          <a:xfrm>
            <a:off x="762000" y="7620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目标与分类</a:t>
            </a:r>
          </a:p>
        </p:txBody>
      </p:sp>
      <p:sp>
        <p:nvSpPr>
          <p:cNvPr id="73736" name="Rectangle 8">
            <a:extLst>
              <a:ext uri="{FF2B5EF4-FFF2-40B4-BE49-F238E27FC236}">
                <a16:creationId xmlns:a16="http://schemas.microsoft.com/office/drawing/2014/main" id="{B3D1EA55-B07F-47E0-9710-F2745D85BA14}"/>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3737" name="Rectangle 9">
            <a:extLst>
              <a:ext uri="{FF2B5EF4-FFF2-40B4-BE49-F238E27FC236}">
                <a16:creationId xmlns:a16="http://schemas.microsoft.com/office/drawing/2014/main" id="{B5D0243B-8229-413B-999C-FA1B57678599}"/>
              </a:ext>
            </a:extLst>
          </p:cNvPr>
          <p:cNvSpPr>
            <a:spLocks noChangeArrowheads="1"/>
          </p:cNvSpPr>
          <p:nvPr/>
        </p:nvSpPr>
        <p:spPr bwMode="auto">
          <a:xfrm>
            <a:off x="1219200" y="1295400"/>
            <a:ext cx="4648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 </a:t>
            </a:r>
            <a:r>
              <a:rPr lang="zh-CN" altLang="en-US" sz="2000" b="1">
                <a:latin typeface="Times New Roman" panose="02020603050405020304" pitchFamily="18" charset="0"/>
                <a:ea typeface="仿宋_GB2312" pitchFamily="49" charset="-122"/>
              </a:rPr>
              <a:t>信号、变量、常量和文件</a:t>
            </a:r>
            <a:endParaRPr lang="en-US" altLang="zh-CN" sz="2000" b="1">
              <a:latin typeface="Times New Roman" panose="02020603050405020304" pitchFamily="18" charset="0"/>
              <a:ea typeface="仿宋_GB2312" pitchFamily="49" charset="-122"/>
            </a:endParaRPr>
          </a:p>
        </p:txBody>
      </p:sp>
      <p:sp>
        <p:nvSpPr>
          <p:cNvPr id="73738" name="Rectangle 10">
            <a:extLst>
              <a:ext uri="{FF2B5EF4-FFF2-40B4-BE49-F238E27FC236}">
                <a16:creationId xmlns:a16="http://schemas.microsoft.com/office/drawing/2014/main" id="{B52A8410-A789-463B-9E66-D51280A01AAF}"/>
              </a:ext>
            </a:extLst>
          </p:cNvPr>
          <p:cNvSpPr>
            <a:spLocks noChangeArrowheads="1"/>
          </p:cNvSpPr>
          <p:nvPr/>
        </p:nvSpPr>
        <p:spPr bwMode="auto">
          <a:xfrm>
            <a:off x="1371600" y="1676400"/>
            <a:ext cx="7543800" cy="403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sz="2400">
                <a:solidFill>
                  <a:schemeClr val="tx1"/>
                </a:solidFill>
                <a:latin typeface="Times" panose="02020603050405020304" pitchFamily="18" charset="0"/>
              </a:defRPr>
            </a:lvl1pPr>
            <a:lvl2pPr>
              <a:defRPr sz="2400">
                <a:solidFill>
                  <a:schemeClr val="tx1"/>
                </a:solidFill>
                <a:latin typeface="Times" panose="02020603050405020304" pitchFamily="18" charset="0"/>
              </a:defRPr>
            </a:lvl2pPr>
            <a:lvl3pPr>
              <a:defRPr sz="2400">
                <a:solidFill>
                  <a:schemeClr val="tx1"/>
                </a:solidFill>
                <a:latin typeface="Times" panose="02020603050405020304" pitchFamily="18" charset="0"/>
              </a:defRPr>
            </a:lvl3pPr>
            <a:lvl4pPr>
              <a:defRPr sz="2400">
                <a:solidFill>
                  <a:schemeClr val="tx1"/>
                </a:solidFill>
                <a:latin typeface="Times" panose="02020603050405020304" pitchFamily="18" charset="0"/>
              </a:defRPr>
            </a:lvl4pPr>
            <a:lvl5pPr>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gn="just">
              <a:spcBef>
                <a:spcPct val="40000"/>
              </a:spcBef>
            </a:pP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Times New Roman" panose="02020603050405020304" pitchFamily="18" charset="0"/>
                <a:ea typeface="仿宋_GB2312" pitchFamily="49" charset="-122"/>
                <a:sym typeface="Symbol" panose="05050102010706020507" pitchFamily="18" charset="2"/>
              </a:rPr>
              <a:t></a:t>
            </a:r>
            <a:r>
              <a:rPr lang="zh-CN" altLang="en-US" sz="1600" b="1">
                <a:latin typeface="Times New Roman" panose="02020603050405020304" pitchFamily="18" charset="0"/>
                <a:ea typeface="仿宋_GB2312" pitchFamily="49" charset="-122"/>
              </a:rPr>
              <a:t>　文件</a:t>
            </a:r>
          </a:p>
          <a:p>
            <a:pPr algn="just">
              <a:lnSpc>
                <a:spcPct val="130000"/>
              </a:lnSpc>
              <a:spcBef>
                <a:spcPct val="40000"/>
              </a:spcBef>
            </a:pPr>
            <a:r>
              <a:rPr lang="zh-CN" altLang="en-US" sz="1600" b="1">
                <a:latin typeface="Times New Roman" panose="02020603050405020304" pitchFamily="18" charset="0"/>
                <a:ea typeface="仿宋_GB2312" pitchFamily="49" charset="-122"/>
              </a:rPr>
              <a:t>   仅支持读写操作，不支持综合。不可以通过赋值来更新内容，只能通过子程序对文件进行读写操作。</a:t>
            </a:r>
            <a:r>
              <a:rPr lang="en-US" altLang="zh-CN" sz="1600" b="1">
                <a:latin typeface="Times New Roman" panose="02020603050405020304" pitchFamily="18" charset="0"/>
                <a:ea typeface="仿宋_GB2312" pitchFamily="49" charset="-122"/>
              </a:rPr>
              <a:t>STD</a:t>
            </a:r>
            <a:r>
              <a:rPr lang="zh-CN" altLang="en-US" sz="1600" b="1">
                <a:latin typeface="Times New Roman" panose="02020603050405020304" pitchFamily="18" charset="0"/>
                <a:ea typeface="仿宋_GB2312" pitchFamily="49" charset="-122"/>
              </a:rPr>
              <a:t>库</a:t>
            </a:r>
            <a:r>
              <a:rPr lang="en-US" altLang="zh-CN" sz="1600" b="1">
                <a:latin typeface="Times New Roman" panose="02020603050405020304" pitchFamily="18" charset="0"/>
                <a:ea typeface="仿宋_GB2312" pitchFamily="49" charset="-122"/>
              </a:rPr>
              <a:t>textio</a:t>
            </a:r>
            <a:r>
              <a:rPr lang="zh-CN" altLang="en-US" sz="1600" b="1">
                <a:latin typeface="Times New Roman" panose="02020603050405020304" pitchFamily="18" charset="0"/>
                <a:ea typeface="仿宋_GB2312" pitchFamily="49" charset="-122"/>
              </a:rPr>
              <a:t>包提供对文件的全部支持内容。</a:t>
            </a:r>
          </a:p>
          <a:p>
            <a:pPr algn="just">
              <a:lnSpc>
                <a:spcPct val="130000"/>
              </a:lnSpc>
              <a:spcBef>
                <a:spcPct val="40000"/>
              </a:spcBef>
            </a:pPr>
            <a:r>
              <a:rPr lang="en-US" altLang="zh-CN" sz="1600" b="1">
                <a:latin typeface="Times New Roman" panose="02020603050405020304" pitchFamily="18" charset="0"/>
                <a:ea typeface="仿宋_GB2312" pitchFamily="49" charset="-122"/>
              </a:rPr>
              <a:t>  </a:t>
            </a: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Times New Roman" panose="02020603050405020304" pitchFamily="18" charset="0"/>
                <a:ea typeface="仿宋_GB2312" pitchFamily="49" charset="-122"/>
                <a:sym typeface="Symbol" panose="05050102010706020507" pitchFamily="18" charset="2"/>
              </a:rPr>
              <a:t></a:t>
            </a:r>
            <a:r>
              <a:rPr lang="zh-CN" altLang="en-US" sz="1600" b="1">
                <a:latin typeface="Times New Roman" panose="02020603050405020304" pitchFamily="18" charset="0"/>
                <a:ea typeface="仿宋_GB2312" pitchFamily="49" charset="-122"/>
              </a:rPr>
              <a:t>　特殊目标</a:t>
            </a:r>
          </a:p>
          <a:p>
            <a:pPr algn="just">
              <a:lnSpc>
                <a:spcPct val="120000"/>
              </a:lnSpc>
              <a:spcBef>
                <a:spcPct val="40000"/>
              </a:spcBef>
            </a:pPr>
            <a:r>
              <a:rPr lang="zh-CN" altLang="en-US" sz="1600" b="1">
                <a:latin typeface="Times New Roman" panose="02020603050405020304" pitchFamily="18" charset="0"/>
                <a:ea typeface="仿宋_GB2312" pitchFamily="49" charset="-122"/>
              </a:rPr>
              <a:t>  端口、类属(</a:t>
            </a:r>
            <a:r>
              <a:rPr lang="en-US" altLang="zh-CN" sz="1600" b="1">
                <a:latin typeface="Times New Roman" panose="02020603050405020304" pitchFamily="18" charset="0"/>
                <a:ea typeface="仿宋_GB2312" pitchFamily="49" charset="-122"/>
              </a:rPr>
              <a:t>generic)、</a:t>
            </a:r>
            <a:r>
              <a:rPr lang="zh-CN" altLang="en-US" sz="1600" b="1">
                <a:latin typeface="Times New Roman" panose="02020603050405020304" pitchFamily="18" charset="0"/>
                <a:ea typeface="仿宋_GB2312" pitchFamily="49" charset="-122"/>
              </a:rPr>
              <a:t>参量(</a:t>
            </a:r>
            <a:r>
              <a:rPr lang="en-US" altLang="zh-CN" sz="1600" b="1">
                <a:latin typeface="Times New Roman" panose="02020603050405020304" pitchFamily="18" charset="0"/>
                <a:ea typeface="仿宋_GB2312" pitchFamily="49" charset="-122"/>
              </a:rPr>
              <a:t>parameter)</a:t>
            </a:r>
            <a:r>
              <a:rPr lang="zh-CN" altLang="en-US" sz="1600" b="1">
                <a:latin typeface="Times New Roman" panose="02020603050405020304" pitchFamily="18" charset="0"/>
                <a:ea typeface="仿宋_GB2312" pitchFamily="49" charset="-122"/>
              </a:rPr>
              <a:t>及循环语句和生成语句的标号等。</a:t>
            </a:r>
          </a:p>
          <a:p>
            <a:pPr algn="just">
              <a:lnSpc>
                <a:spcPct val="120000"/>
              </a:lnSpc>
              <a:spcBef>
                <a:spcPct val="40000"/>
              </a:spcBef>
            </a:pPr>
            <a:r>
              <a:rPr lang="zh-CN" altLang="en-US" sz="1600" b="1">
                <a:latin typeface="Times New Roman" panose="02020603050405020304" pitchFamily="18" charset="0"/>
                <a:ea typeface="仿宋_GB2312" pitchFamily="49" charset="-122"/>
              </a:rPr>
              <a:t>  端口所包含的目标为信号，作用是为实体内部数据与外部数据交换创建通道</a:t>
            </a:r>
          </a:p>
          <a:p>
            <a:pPr algn="just">
              <a:lnSpc>
                <a:spcPct val="120000"/>
              </a:lnSpc>
              <a:spcBef>
                <a:spcPct val="40000"/>
              </a:spcBef>
            </a:pPr>
            <a:r>
              <a:rPr lang="zh-CN" altLang="en-US" sz="1600" b="1">
                <a:latin typeface="Times New Roman" panose="02020603050405020304" pitchFamily="18" charset="0"/>
                <a:ea typeface="仿宋_GB2312" pitchFamily="49" charset="-122"/>
              </a:rPr>
              <a:t>  类属的作用是为外部信息送入实体内部提供通道，类属传送的信息均为静态信息，即：常量。</a:t>
            </a:r>
          </a:p>
          <a:p>
            <a:pPr algn="just">
              <a:lnSpc>
                <a:spcPct val="120000"/>
              </a:lnSpc>
              <a:spcBef>
                <a:spcPct val="40000"/>
              </a:spcBef>
            </a:pPr>
            <a:r>
              <a:rPr lang="zh-CN" altLang="en-US" sz="1600" b="1">
                <a:latin typeface="Times New Roman" panose="02020603050405020304" pitchFamily="18" charset="0"/>
                <a:ea typeface="仿宋_GB2312" pitchFamily="49" charset="-122"/>
              </a:rPr>
              <a:t>  参量的作用类似于</a:t>
            </a:r>
            <a:r>
              <a:rPr lang="en-US" altLang="zh-CN" sz="1600" b="1">
                <a:latin typeface="Times New Roman" panose="02020603050405020304" pitchFamily="18" charset="0"/>
                <a:ea typeface="仿宋_GB2312" pitchFamily="49" charset="-122"/>
              </a:rPr>
              <a:t>C</a:t>
            </a:r>
            <a:r>
              <a:rPr lang="zh-CN" altLang="en-US" sz="1600" b="1">
                <a:latin typeface="Times New Roman" panose="02020603050405020304" pitchFamily="18" charset="0"/>
                <a:ea typeface="仿宋_GB2312" pitchFamily="49" charset="-122"/>
              </a:rPr>
              <a:t>语言中的形式参数，参量在子程序中可以被说明为信号、变量或常量，而在函数中只能被说明为常量。</a:t>
            </a:r>
            <a:endParaRPr lang="zh-CN" altLang="en-US" sz="1600" b="1">
              <a:latin typeface="仿宋_GB2312" pitchFamily="49" charset="-122"/>
              <a:ea typeface="宋体" panose="02010600030101010101" pitchFamily="2" charset="-122"/>
            </a:endParaRPr>
          </a:p>
          <a:p>
            <a:pPr algn="just">
              <a:lnSpc>
                <a:spcPct val="120000"/>
              </a:lnSpc>
              <a:spcBef>
                <a:spcPct val="40000"/>
              </a:spcBef>
            </a:pPr>
            <a:endParaRPr lang="zh-CN" altLang="en-US" sz="1600" b="1">
              <a:latin typeface="仿宋_GB2312" pitchFamily="49" charset="-122"/>
              <a:ea typeface="仿宋_GB2312" pitchFamily="49"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a:extLst>
              <a:ext uri="{FF2B5EF4-FFF2-40B4-BE49-F238E27FC236}">
                <a16:creationId xmlns:a16="http://schemas.microsoft.com/office/drawing/2014/main" id="{E6FD9A93-E5B7-498D-BE4B-CD447A8D4737}"/>
              </a:ext>
            </a:extLst>
          </p:cNvPr>
          <p:cNvSpPr>
            <a:spLocks noGrp="1"/>
          </p:cNvSpPr>
          <p:nvPr>
            <p:ph type="dt" sz="half" idx="10"/>
          </p:nvPr>
        </p:nvSpPr>
        <p:spPr/>
        <p:txBody>
          <a:bodyPr/>
          <a:lstStyle/>
          <a:p>
            <a:fld id="{1BBB0A53-FB65-45D3-892F-EF9D574ED624}" type="datetime1">
              <a:rPr lang="zh-CN" altLang="en-US"/>
              <a:pPr/>
              <a:t>2018/11/27</a:t>
            </a:fld>
            <a:endParaRPr lang="en-US" altLang="en-US"/>
          </a:p>
        </p:txBody>
      </p:sp>
      <p:sp>
        <p:nvSpPr>
          <p:cNvPr id="13" name="页脚占位符 4">
            <a:extLst>
              <a:ext uri="{FF2B5EF4-FFF2-40B4-BE49-F238E27FC236}">
                <a16:creationId xmlns:a16="http://schemas.microsoft.com/office/drawing/2014/main" id="{E0BE8706-7B33-4EBA-9617-F7B40FB5DB60}"/>
              </a:ext>
            </a:extLst>
          </p:cNvPr>
          <p:cNvSpPr>
            <a:spLocks noGrp="1"/>
          </p:cNvSpPr>
          <p:nvPr>
            <p:ph type="ftr" sz="quarter" idx="11"/>
          </p:nvPr>
        </p:nvSpPr>
        <p:spPr/>
        <p:txBody>
          <a:bodyPr/>
          <a:lstStyle/>
          <a:p>
            <a:r>
              <a:rPr lang="zh-CN" altLang="en-US"/>
              <a:t>电子教案 </a:t>
            </a:r>
            <a:r>
              <a:rPr lang="en-US" altLang="zh-CN"/>
              <a:t>Page </a:t>
            </a:r>
            <a:fld id="{B1FB24D7-8C25-45BE-B40E-89ACCCBD6217}" type="slidenum">
              <a:rPr lang="en-US" altLang="zh-CN"/>
              <a:pPr/>
              <a:t>17</a:t>
            </a:fld>
            <a:r>
              <a:rPr lang="en-US" altLang="zh-CN"/>
              <a:t> of 97</a:t>
            </a:r>
          </a:p>
        </p:txBody>
      </p:sp>
      <p:sp>
        <p:nvSpPr>
          <p:cNvPr id="74754" name="Rectangle 2">
            <a:extLst>
              <a:ext uri="{FF2B5EF4-FFF2-40B4-BE49-F238E27FC236}">
                <a16:creationId xmlns:a16="http://schemas.microsoft.com/office/drawing/2014/main" id="{1C0AA60E-02CE-44C0-BE1E-A1E8EE191395}"/>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55" name="Text Box 3">
            <a:extLst>
              <a:ext uri="{FF2B5EF4-FFF2-40B4-BE49-F238E27FC236}">
                <a16:creationId xmlns:a16="http://schemas.microsoft.com/office/drawing/2014/main" id="{1D70E87C-2533-469C-BD94-D7FCC83C39C8}"/>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第二部分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语言的学习基础</a:t>
            </a:r>
            <a:r>
              <a:rPr lang="zh-CN" altLang="en-US" sz="1600" b="1">
                <a:latin typeface="Times New Roman" panose="02020603050405020304" pitchFamily="18" charset="0"/>
                <a:ea typeface="仿宋_GB2312" pitchFamily="49" charset="-122"/>
              </a:rPr>
              <a:t> </a:t>
            </a:r>
            <a:r>
              <a:rPr lang="zh-CN" altLang="en-US" sz="3200" b="1">
                <a:solidFill>
                  <a:schemeClr val="tx2"/>
                </a:solidFill>
                <a:latin typeface="Times New Roman" panose="02020603050405020304" pitchFamily="18" charset="0"/>
                <a:ea typeface="宋体" panose="02010600030101010101" pitchFamily="2" charset="-122"/>
              </a:rPr>
              <a:t>(11)</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74756" name="Rectangle 4">
            <a:extLst>
              <a:ext uri="{FF2B5EF4-FFF2-40B4-BE49-F238E27FC236}">
                <a16:creationId xmlns:a16="http://schemas.microsoft.com/office/drawing/2014/main" id="{D4A0D927-63FB-473A-A29A-0FFC1E01E415}"/>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4757" name="Rectangle 5">
            <a:extLst>
              <a:ext uri="{FF2B5EF4-FFF2-40B4-BE49-F238E27FC236}">
                <a16:creationId xmlns:a16="http://schemas.microsoft.com/office/drawing/2014/main" id="{5BCD3341-DBCC-4F1A-A9BB-F06AB000310D}"/>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4758" name="Rectangle 6">
            <a:extLst>
              <a:ext uri="{FF2B5EF4-FFF2-40B4-BE49-F238E27FC236}">
                <a16:creationId xmlns:a16="http://schemas.microsoft.com/office/drawing/2014/main" id="{55E33411-0B21-4685-A436-6F4991B0B03C}"/>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759" name="Text Box 7">
            <a:extLst>
              <a:ext uri="{FF2B5EF4-FFF2-40B4-BE49-F238E27FC236}">
                <a16:creationId xmlns:a16="http://schemas.microsoft.com/office/drawing/2014/main" id="{21F1099B-FC10-4ECD-B461-18826B175287}"/>
              </a:ext>
            </a:extLst>
          </p:cNvPr>
          <p:cNvSpPr txBox="1">
            <a:spLocks noChangeArrowheads="1"/>
          </p:cNvSpPr>
          <p:nvPr/>
        </p:nvSpPr>
        <p:spPr bwMode="auto">
          <a:xfrm>
            <a:off x="762000" y="7620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数据类型</a:t>
            </a:r>
          </a:p>
        </p:txBody>
      </p:sp>
      <p:sp>
        <p:nvSpPr>
          <p:cNvPr id="74760" name="Rectangle 8">
            <a:extLst>
              <a:ext uri="{FF2B5EF4-FFF2-40B4-BE49-F238E27FC236}">
                <a16:creationId xmlns:a16="http://schemas.microsoft.com/office/drawing/2014/main" id="{3E994095-D7C8-4C81-9566-5F0F357D8EA2}"/>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4761" name="Rectangle 9">
            <a:extLst>
              <a:ext uri="{FF2B5EF4-FFF2-40B4-BE49-F238E27FC236}">
                <a16:creationId xmlns:a16="http://schemas.microsoft.com/office/drawing/2014/main" id="{6B8D9EEB-6BB1-4BB9-93CF-E6D4ACD0AA24}"/>
              </a:ext>
            </a:extLst>
          </p:cNvPr>
          <p:cNvSpPr>
            <a:spLocks noChangeArrowheads="1"/>
          </p:cNvSpPr>
          <p:nvPr/>
        </p:nvSpPr>
        <p:spPr bwMode="auto">
          <a:xfrm>
            <a:off x="1447800" y="1295400"/>
            <a:ext cx="594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 </a:t>
            </a:r>
            <a:r>
              <a:rPr lang="zh-CN" altLang="en-US" sz="1800" b="1">
                <a:latin typeface="Times New Roman" panose="02020603050405020304" pitchFamily="18" charset="0"/>
                <a:ea typeface="仿宋_GB2312" pitchFamily="49" charset="-122"/>
              </a:rPr>
              <a:t>标量类型、复合类型、寻址类型、文件类型</a:t>
            </a:r>
            <a:endParaRPr lang="en-US" altLang="zh-CN" sz="1800" b="1">
              <a:latin typeface="Times New Roman" panose="02020603050405020304" pitchFamily="18" charset="0"/>
              <a:ea typeface="仿宋_GB2312" pitchFamily="49" charset="-122"/>
            </a:endParaRPr>
          </a:p>
        </p:txBody>
      </p:sp>
      <p:sp>
        <p:nvSpPr>
          <p:cNvPr id="74762" name="Rectangle 10">
            <a:extLst>
              <a:ext uri="{FF2B5EF4-FFF2-40B4-BE49-F238E27FC236}">
                <a16:creationId xmlns:a16="http://schemas.microsoft.com/office/drawing/2014/main" id="{A0F83585-5DFC-40C9-9B67-896F388F7E6A}"/>
              </a:ext>
            </a:extLst>
          </p:cNvPr>
          <p:cNvSpPr>
            <a:spLocks noChangeArrowheads="1"/>
          </p:cNvSpPr>
          <p:nvPr/>
        </p:nvSpPr>
        <p:spPr bwMode="auto">
          <a:xfrm>
            <a:off x="1524000" y="1676400"/>
            <a:ext cx="73914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sz="2400">
                <a:solidFill>
                  <a:schemeClr val="tx1"/>
                </a:solidFill>
                <a:latin typeface="Times" panose="02020603050405020304" pitchFamily="18" charset="0"/>
              </a:defRPr>
            </a:lvl1pPr>
            <a:lvl2pPr>
              <a:defRPr sz="2400">
                <a:solidFill>
                  <a:schemeClr val="tx1"/>
                </a:solidFill>
                <a:latin typeface="Times" panose="02020603050405020304" pitchFamily="18" charset="0"/>
              </a:defRPr>
            </a:lvl2pPr>
            <a:lvl3pPr>
              <a:defRPr sz="2400">
                <a:solidFill>
                  <a:schemeClr val="tx1"/>
                </a:solidFill>
                <a:latin typeface="Times" panose="02020603050405020304" pitchFamily="18" charset="0"/>
              </a:defRPr>
            </a:lvl3pPr>
            <a:lvl4pPr>
              <a:defRPr sz="2400">
                <a:solidFill>
                  <a:schemeClr val="tx1"/>
                </a:solidFill>
                <a:latin typeface="Times" panose="02020603050405020304" pitchFamily="18" charset="0"/>
              </a:defRPr>
            </a:lvl4pPr>
            <a:lvl5pPr>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gn="just">
              <a:spcBef>
                <a:spcPct val="40000"/>
              </a:spcBef>
            </a:pP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Times New Roman" panose="02020603050405020304" pitchFamily="18" charset="0"/>
                <a:ea typeface="仿宋_GB2312" pitchFamily="49" charset="-122"/>
                <a:sym typeface="Symbol" panose="05050102010706020507" pitchFamily="18" charset="2"/>
              </a:rPr>
              <a:t></a:t>
            </a:r>
            <a:r>
              <a:rPr lang="zh-CN" altLang="en-US" sz="16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标量类型</a:t>
            </a:r>
          </a:p>
          <a:p>
            <a:pPr algn="just">
              <a:lnSpc>
                <a:spcPct val="120000"/>
              </a:lnSpc>
              <a:spcBef>
                <a:spcPct val="30000"/>
              </a:spcBef>
            </a:pPr>
            <a:r>
              <a:rPr lang="zh-CN" altLang="en-US" sz="1600" b="1">
                <a:latin typeface="Times New Roman" panose="02020603050405020304" pitchFamily="18" charset="0"/>
                <a:ea typeface="仿宋_GB2312" pitchFamily="49" charset="-122"/>
              </a:rPr>
              <a:t>          目标的数据值由单个元素构成</a:t>
            </a:r>
          </a:p>
          <a:p>
            <a:pPr algn="just">
              <a:lnSpc>
                <a:spcPct val="130000"/>
              </a:lnSpc>
              <a:spcBef>
                <a:spcPct val="40000"/>
              </a:spcBef>
            </a:pPr>
            <a:r>
              <a:rPr lang="en-US" altLang="zh-CN" sz="1600" b="1">
                <a:latin typeface="Times New Roman" panose="02020603050405020304" pitchFamily="18" charset="0"/>
                <a:ea typeface="仿宋_GB2312" pitchFamily="49" charset="-122"/>
              </a:rPr>
              <a:t>  </a:t>
            </a: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Times New Roman" panose="02020603050405020304" pitchFamily="18" charset="0"/>
                <a:ea typeface="仿宋_GB2312" pitchFamily="49" charset="-122"/>
                <a:sym typeface="Symbol" panose="05050102010706020507" pitchFamily="18" charset="2"/>
              </a:rPr>
              <a:t></a:t>
            </a:r>
            <a:r>
              <a:rPr lang="zh-CN" altLang="en-US" sz="16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复合类型</a:t>
            </a:r>
          </a:p>
          <a:p>
            <a:pPr>
              <a:spcBef>
                <a:spcPct val="30000"/>
              </a:spcBef>
            </a:pPr>
            <a:r>
              <a:rPr lang="zh-CN" altLang="en-US" sz="1600" b="1">
                <a:latin typeface="Times New Roman" panose="02020603050405020304" pitchFamily="18" charset="0"/>
                <a:ea typeface="仿宋_GB2312" pitchFamily="49" charset="-122"/>
              </a:rPr>
              <a:t>          目标的数据值由多个元素结组构成</a:t>
            </a:r>
          </a:p>
          <a:p>
            <a:pPr algn="just">
              <a:lnSpc>
                <a:spcPct val="130000"/>
              </a:lnSpc>
              <a:spcBef>
                <a:spcPct val="40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6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寻址类型</a:t>
            </a:r>
          </a:p>
          <a:p>
            <a:pPr>
              <a:spcBef>
                <a:spcPct val="30000"/>
              </a:spcBef>
            </a:pPr>
            <a:r>
              <a:rPr lang="zh-CN" altLang="en-US" sz="1600" b="1">
                <a:latin typeface="Times New Roman" panose="02020603050405020304" pitchFamily="18" charset="0"/>
                <a:ea typeface="仿宋_GB2312" pitchFamily="49" charset="-122"/>
              </a:rPr>
              <a:t>          指针类型，值指向存储空间，用于建立目标间的联系或控制存储空间</a:t>
            </a:r>
          </a:p>
          <a:p>
            <a:pPr algn="just">
              <a:lnSpc>
                <a:spcPct val="130000"/>
              </a:lnSpc>
              <a:spcBef>
                <a:spcPct val="40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6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文件类型</a:t>
            </a:r>
          </a:p>
          <a:p>
            <a:pPr>
              <a:spcBef>
                <a:spcPct val="30000"/>
              </a:spcBef>
            </a:pPr>
            <a:r>
              <a:rPr lang="zh-CN" altLang="en-US" sz="1600" b="1">
                <a:latin typeface="Times New Roman" panose="02020603050405020304" pitchFamily="18" charset="0"/>
                <a:ea typeface="仿宋_GB2312" pitchFamily="49" charset="-122"/>
              </a:rPr>
              <a:t>          外部文件存放的数据值序列的镜像，用于数据读入和写出</a:t>
            </a:r>
            <a:endParaRPr lang="zh-CN" altLang="en-US" sz="1600" b="1">
              <a:latin typeface="仿宋_GB2312" pitchFamily="49" charset="-122"/>
              <a:ea typeface="仿宋_GB2312" pitchFamily="49" charset="-122"/>
            </a:endParaRPr>
          </a:p>
        </p:txBody>
      </p:sp>
      <p:sp>
        <p:nvSpPr>
          <p:cNvPr id="74763" name="Rectangle 11">
            <a:extLst>
              <a:ext uri="{FF2B5EF4-FFF2-40B4-BE49-F238E27FC236}">
                <a16:creationId xmlns:a16="http://schemas.microsoft.com/office/drawing/2014/main" id="{A233A036-DB8F-4B10-A0A8-70E554F9A3BB}"/>
              </a:ext>
            </a:extLst>
          </p:cNvPr>
          <p:cNvSpPr>
            <a:spLocks noChangeArrowheads="1"/>
          </p:cNvSpPr>
          <p:nvPr/>
        </p:nvSpPr>
        <p:spPr bwMode="auto">
          <a:xfrm>
            <a:off x="1447800" y="4953000"/>
            <a:ext cx="594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 </a:t>
            </a:r>
            <a:r>
              <a:rPr lang="zh-CN" altLang="en-US" sz="1800" b="1">
                <a:latin typeface="Times New Roman" panose="02020603050405020304" pitchFamily="18" charset="0"/>
                <a:ea typeface="仿宋_GB2312" pitchFamily="49" charset="-122"/>
              </a:rPr>
              <a:t>预定义类型、用户自定义类型</a:t>
            </a:r>
            <a:endParaRPr lang="en-US" altLang="zh-CN" sz="1800" b="1">
              <a:latin typeface="Times New Roman" panose="02020603050405020304" pitchFamily="18" charset="0"/>
              <a:ea typeface="仿宋_GB2312"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88E52631-BF15-4B78-B268-7D9475C2593F}"/>
              </a:ext>
            </a:extLst>
          </p:cNvPr>
          <p:cNvSpPr>
            <a:spLocks noGrp="1"/>
          </p:cNvSpPr>
          <p:nvPr>
            <p:ph type="dt" sz="half" idx="10"/>
          </p:nvPr>
        </p:nvSpPr>
        <p:spPr/>
        <p:txBody>
          <a:bodyPr/>
          <a:lstStyle/>
          <a:p>
            <a:fld id="{AE3348FC-FB80-4619-A33F-527E8B6DBE61}" type="datetime1">
              <a:rPr lang="zh-CN" altLang="en-US"/>
              <a:pPr/>
              <a:t>2018/11/27</a:t>
            </a:fld>
            <a:endParaRPr lang="en-US" altLang="en-US"/>
          </a:p>
        </p:txBody>
      </p:sp>
      <p:sp>
        <p:nvSpPr>
          <p:cNvPr id="12" name="页脚占位符 4">
            <a:extLst>
              <a:ext uri="{FF2B5EF4-FFF2-40B4-BE49-F238E27FC236}">
                <a16:creationId xmlns:a16="http://schemas.microsoft.com/office/drawing/2014/main" id="{D7242ADB-F163-41F1-BDFC-049EA74536D4}"/>
              </a:ext>
            </a:extLst>
          </p:cNvPr>
          <p:cNvSpPr>
            <a:spLocks noGrp="1"/>
          </p:cNvSpPr>
          <p:nvPr>
            <p:ph type="ftr" sz="quarter" idx="11"/>
          </p:nvPr>
        </p:nvSpPr>
        <p:spPr/>
        <p:txBody>
          <a:bodyPr/>
          <a:lstStyle/>
          <a:p>
            <a:r>
              <a:rPr lang="zh-CN" altLang="en-US"/>
              <a:t>电子教案 </a:t>
            </a:r>
            <a:r>
              <a:rPr lang="en-US" altLang="zh-CN"/>
              <a:t>Page </a:t>
            </a:r>
            <a:fld id="{9CCCB295-2150-4CFB-A2DE-6FED4234AC1F}" type="slidenum">
              <a:rPr lang="en-US" altLang="zh-CN"/>
              <a:pPr/>
              <a:t>18</a:t>
            </a:fld>
            <a:r>
              <a:rPr lang="en-US" altLang="zh-CN"/>
              <a:t> of 97</a:t>
            </a:r>
          </a:p>
        </p:txBody>
      </p:sp>
      <p:sp>
        <p:nvSpPr>
          <p:cNvPr id="75778" name="Rectangle 2">
            <a:extLst>
              <a:ext uri="{FF2B5EF4-FFF2-40B4-BE49-F238E27FC236}">
                <a16:creationId xmlns:a16="http://schemas.microsoft.com/office/drawing/2014/main" id="{576EAA61-5345-44C3-BC71-1613DB14D6C1}"/>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79" name="Text Box 3">
            <a:extLst>
              <a:ext uri="{FF2B5EF4-FFF2-40B4-BE49-F238E27FC236}">
                <a16:creationId xmlns:a16="http://schemas.microsoft.com/office/drawing/2014/main" id="{64080DE3-8C68-453F-86A4-369065715B21}"/>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第二部分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语言的学习基础</a:t>
            </a:r>
            <a:r>
              <a:rPr lang="zh-CN" altLang="en-US" sz="1600" b="1">
                <a:latin typeface="Times New Roman" panose="02020603050405020304" pitchFamily="18" charset="0"/>
                <a:ea typeface="仿宋_GB2312" pitchFamily="49" charset="-122"/>
              </a:rPr>
              <a:t> </a:t>
            </a:r>
            <a:r>
              <a:rPr lang="zh-CN" altLang="en-US" sz="3200" b="1">
                <a:solidFill>
                  <a:schemeClr val="tx2"/>
                </a:solidFill>
                <a:latin typeface="Times New Roman" panose="02020603050405020304" pitchFamily="18" charset="0"/>
                <a:ea typeface="宋体" panose="02010600030101010101" pitchFamily="2" charset="-122"/>
              </a:rPr>
              <a:t>(12)</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75780" name="Rectangle 4">
            <a:extLst>
              <a:ext uri="{FF2B5EF4-FFF2-40B4-BE49-F238E27FC236}">
                <a16:creationId xmlns:a16="http://schemas.microsoft.com/office/drawing/2014/main" id="{199C966E-D4B1-4D9A-B938-FC6A1BEDE77B}"/>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5781" name="Rectangle 5">
            <a:extLst>
              <a:ext uri="{FF2B5EF4-FFF2-40B4-BE49-F238E27FC236}">
                <a16:creationId xmlns:a16="http://schemas.microsoft.com/office/drawing/2014/main" id="{521ED30E-9B78-4996-B9D4-FB0943A52DBB}"/>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5782" name="Rectangle 6">
            <a:extLst>
              <a:ext uri="{FF2B5EF4-FFF2-40B4-BE49-F238E27FC236}">
                <a16:creationId xmlns:a16="http://schemas.microsoft.com/office/drawing/2014/main" id="{3B4F7E3E-EF16-4FDB-9920-A73E64C83600}"/>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783" name="Text Box 7">
            <a:extLst>
              <a:ext uri="{FF2B5EF4-FFF2-40B4-BE49-F238E27FC236}">
                <a16:creationId xmlns:a16="http://schemas.microsoft.com/office/drawing/2014/main" id="{FFD7F094-BA14-47E1-B17A-D46A2EB77204}"/>
              </a:ext>
            </a:extLst>
          </p:cNvPr>
          <p:cNvSpPr txBox="1">
            <a:spLocks noChangeArrowheads="1"/>
          </p:cNvSpPr>
          <p:nvPr/>
        </p:nvSpPr>
        <p:spPr bwMode="auto">
          <a:xfrm>
            <a:off x="762000" y="7620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数据类型</a:t>
            </a:r>
          </a:p>
        </p:txBody>
      </p:sp>
      <p:sp>
        <p:nvSpPr>
          <p:cNvPr id="75784" name="Rectangle 8">
            <a:extLst>
              <a:ext uri="{FF2B5EF4-FFF2-40B4-BE49-F238E27FC236}">
                <a16:creationId xmlns:a16="http://schemas.microsoft.com/office/drawing/2014/main" id="{8D41A629-9B81-493C-AE60-1C918E0C1B89}"/>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5786" name="Rectangle 10">
            <a:extLst>
              <a:ext uri="{FF2B5EF4-FFF2-40B4-BE49-F238E27FC236}">
                <a16:creationId xmlns:a16="http://schemas.microsoft.com/office/drawing/2014/main" id="{ABA17B12-2B4A-408A-93DB-80105902A06B}"/>
              </a:ext>
            </a:extLst>
          </p:cNvPr>
          <p:cNvSpPr>
            <a:spLocks noChangeArrowheads="1"/>
          </p:cNvSpPr>
          <p:nvPr/>
        </p:nvSpPr>
        <p:spPr bwMode="auto">
          <a:xfrm>
            <a:off x="1524000" y="1676400"/>
            <a:ext cx="7391400" cy="4643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sz="2400">
                <a:solidFill>
                  <a:schemeClr val="tx1"/>
                </a:solidFill>
                <a:latin typeface="Times" panose="02020603050405020304" pitchFamily="18" charset="0"/>
              </a:defRPr>
            </a:lvl1pPr>
            <a:lvl2pPr>
              <a:defRPr sz="2400">
                <a:solidFill>
                  <a:schemeClr val="tx1"/>
                </a:solidFill>
                <a:latin typeface="Times" panose="02020603050405020304" pitchFamily="18" charset="0"/>
              </a:defRPr>
            </a:lvl2pPr>
            <a:lvl3pPr>
              <a:defRPr sz="2400">
                <a:solidFill>
                  <a:schemeClr val="tx1"/>
                </a:solidFill>
                <a:latin typeface="Times" panose="02020603050405020304" pitchFamily="18" charset="0"/>
              </a:defRPr>
            </a:lvl3pPr>
            <a:lvl4pPr>
              <a:defRPr sz="2400">
                <a:solidFill>
                  <a:schemeClr val="tx1"/>
                </a:solidFill>
                <a:latin typeface="Times" panose="02020603050405020304" pitchFamily="18" charset="0"/>
              </a:defRPr>
            </a:lvl4pPr>
            <a:lvl5pPr>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gn="just">
              <a:spcBef>
                <a:spcPct val="40000"/>
              </a:spcBef>
            </a:pP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Times New Roman" panose="02020603050405020304" pitchFamily="18" charset="0"/>
                <a:ea typeface="仿宋_GB2312" pitchFamily="49" charset="-122"/>
                <a:sym typeface="Symbol" panose="05050102010706020507" pitchFamily="18" charset="2"/>
              </a:rPr>
              <a:t></a:t>
            </a:r>
            <a:r>
              <a:rPr lang="zh-CN" altLang="en-US" sz="16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整数类型(</a:t>
            </a:r>
            <a:r>
              <a:rPr lang="en-US" altLang="zh-CN" sz="1800">
                <a:latin typeface="Times New Roman" panose="02020603050405020304" pitchFamily="18" charset="0"/>
                <a:ea typeface="仿宋_GB2312" pitchFamily="49" charset="-122"/>
              </a:rPr>
              <a:t>integer</a:t>
            </a:r>
            <a:r>
              <a:rPr lang="en-US" altLang="zh-CN" sz="1800" b="1">
                <a:latin typeface="Times New Roman" panose="02020603050405020304" pitchFamily="18" charset="0"/>
                <a:ea typeface="仿宋_GB2312" pitchFamily="49" charset="-122"/>
              </a:rPr>
              <a:t>)  </a:t>
            </a:r>
            <a:endParaRPr lang="zh-CN" altLang="en-US" sz="1800" b="1">
              <a:latin typeface="Times New Roman" panose="02020603050405020304" pitchFamily="18" charset="0"/>
              <a:ea typeface="仿宋_GB2312" pitchFamily="49" charset="-122"/>
            </a:endParaRPr>
          </a:p>
          <a:p>
            <a:pPr algn="just">
              <a:lnSpc>
                <a:spcPct val="120000"/>
              </a:lnSpc>
              <a:spcBef>
                <a:spcPct val="30000"/>
              </a:spcBef>
            </a:pPr>
            <a:r>
              <a:rPr lang="zh-CN" altLang="en-US" sz="1600" b="1">
                <a:latin typeface="Times New Roman" panose="02020603050405020304" pitchFamily="18" charset="0"/>
                <a:ea typeface="仿宋_GB2312" pitchFamily="49" charset="-122"/>
              </a:rPr>
              <a:t>          位宽32位：值范围- 2</a:t>
            </a:r>
            <a:r>
              <a:rPr lang="zh-CN" altLang="en-US" sz="1600" b="1" baseline="30000">
                <a:latin typeface="Times New Roman" panose="02020603050405020304" pitchFamily="18" charset="0"/>
                <a:ea typeface="仿宋_GB2312" pitchFamily="49" charset="-122"/>
              </a:rPr>
              <a:t>31</a:t>
            </a:r>
            <a:r>
              <a:rPr lang="zh-CN" altLang="en-US" sz="1600" b="1">
                <a:latin typeface="Times New Roman" panose="02020603050405020304" pitchFamily="18" charset="0"/>
                <a:ea typeface="仿宋_GB2312" pitchFamily="49" charset="-122"/>
              </a:rPr>
              <a:t>+1~2</a:t>
            </a:r>
            <a:r>
              <a:rPr lang="zh-CN" altLang="en-US" sz="1600" b="1" baseline="30000">
                <a:latin typeface="Times New Roman" panose="02020603050405020304" pitchFamily="18" charset="0"/>
                <a:ea typeface="仿宋_GB2312" pitchFamily="49" charset="-122"/>
              </a:rPr>
              <a:t>31</a:t>
            </a:r>
            <a:r>
              <a:rPr lang="zh-CN" altLang="en-US" sz="1600" b="1">
                <a:latin typeface="Times New Roman" panose="02020603050405020304" pitchFamily="18" charset="0"/>
                <a:ea typeface="仿宋_GB2312" pitchFamily="49" charset="-122"/>
              </a:rPr>
              <a:t>-1，有符号数、无符号数、不能按</a:t>
            </a:r>
            <a:r>
              <a:rPr lang="en-US" altLang="zh-CN" sz="1600">
                <a:latin typeface="Times New Roman" panose="02020603050405020304" pitchFamily="18" charset="0"/>
                <a:ea typeface="仿宋_GB2312" pitchFamily="49" charset="-122"/>
              </a:rPr>
              <a:t>bit</a:t>
            </a:r>
            <a:r>
              <a:rPr lang="zh-CN" altLang="en-US" sz="1600" b="1">
                <a:latin typeface="Times New Roman" panose="02020603050405020304" pitchFamily="18" charset="0"/>
                <a:ea typeface="仿宋_GB2312" pitchFamily="49" charset="-122"/>
              </a:rPr>
              <a:t>操作</a:t>
            </a:r>
          </a:p>
          <a:p>
            <a:pPr algn="just">
              <a:lnSpc>
                <a:spcPct val="120000"/>
              </a:lnSpc>
              <a:spcBef>
                <a:spcPct val="30000"/>
              </a:spcBef>
            </a:pPr>
            <a:r>
              <a:rPr lang="zh-CN" altLang="en-US" sz="1600" b="1">
                <a:latin typeface="Times New Roman" panose="02020603050405020304" pitchFamily="18" charset="0"/>
                <a:ea typeface="仿宋_GB2312" pitchFamily="49" charset="-122"/>
              </a:rPr>
              <a:t>          子类型：自然数</a:t>
            </a:r>
            <a:r>
              <a:rPr lang="en-US" altLang="zh-CN" sz="1600" b="1">
                <a:latin typeface="Times New Roman" panose="02020603050405020304" pitchFamily="18" charset="0"/>
                <a:ea typeface="仿宋_GB2312" pitchFamily="49" charset="-122"/>
              </a:rPr>
              <a:t>natural,  </a:t>
            </a:r>
            <a:r>
              <a:rPr lang="zh-CN" altLang="en-US" sz="1600" b="1">
                <a:latin typeface="Times New Roman" panose="02020603050405020304" pitchFamily="18" charset="0"/>
                <a:ea typeface="仿宋_GB2312" pitchFamily="49" charset="-122"/>
              </a:rPr>
              <a:t>正整数</a:t>
            </a:r>
            <a:r>
              <a:rPr lang="en-US" altLang="zh-CN" sz="1600" b="1">
                <a:latin typeface="Times New Roman" panose="02020603050405020304" pitchFamily="18" charset="0"/>
                <a:ea typeface="仿宋_GB2312" pitchFamily="49" charset="-122"/>
              </a:rPr>
              <a:t>positive</a:t>
            </a:r>
          </a:p>
          <a:p>
            <a:pPr algn="just">
              <a:lnSpc>
                <a:spcPct val="130000"/>
              </a:lnSpc>
              <a:spcBef>
                <a:spcPct val="40000"/>
              </a:spcBef>
            </a:pPr>
            <a:r>
              <a:rPr lang="en-US" altLang="zh-CN" sz="1600" b="1">
                <a:latin typeface="Times New Roman" panose="02020603050405020304" pitchFamily="18" charset="0"/>
                <a:ea typeface="仿宋_GB2312" pitchFamily="49" charset="-122"/>
              </a:rPr>
              <a:t>  </a:t>
            </a: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Times New Roman" panose="02020603050405020304" pitchFamily="18" charset="0"/>
                <a:ea typeface="仿宋_GB2312" pitchFamily="49" charset="-122"/>
                <a:sym typeface="Symbol" panose="05050102010706020507" pitchFamily="18" charset="2"/>
              </a:rPr>
              <a:t></a:t>
            </a:r>
            <a:r>
              <a:rPr lang="zh-CN" altLang="en-US" sz="1600" b="1">
                <a:latin typeface="Times New Roman" panose="02020603050405020304" pitchFamily="18" charset="0"/>
                <a:ea typeface="仿宋_GB2312" pitchFamily="49" charset="-122"/>
              </a:rPr>
              <a:t>　</a:t>
            </a:r>
            <a:r>
              <a:rPr lang="zh-CN" altLang="en-US" sz="1800" b="1">
                <a:solidFill>
                  <a:srgbClr val="A50021"/>
                </a:solidFill>
                <a:latin typeface="Times New Roman" panose="02020603050405020304" pitchFamily="18" charset="0"/>
                <a:ea typeface="仿宋_GB2312" pitchFamily="49" charset="-122"/>
              </a:rPr>
              <a:t>浮点类型</a:t>
            </a:r>
            <a:r>
              <a:rPr lang="zh-CN" altLang="en-US" sz="1800" b="1">
                <a:latin typeface="Times New Roman" panose="02020603050405020304" pitchFamily="18" charset="0"/>
                <a:ea typeface="仿宋_GB2312" pitchFamily="49" charset="-122"/>
              </a:rPr>
              <a:t>(</a:t>
            </a:r>
            <a:r>
              <a:rPr lang="en-US" altLang="zh-CN" sz="1800">
                <a:latin typeface="Times New Roman" panose="02020603050405020304" pitchFamily="18" charset="0"/>
                <a:ea typeface="仿宋_GB2312" pitchFamily="49" charset="-122"/>
              </a:rPr>
              <a:t>real</a:t>
            </a:r>
            <a:r>
              <a:rPr lang="en-US" altLang="zh-CN" sz="1800" b="1">
                <a:latin typeface="Times New Roman" panose="02020603050405020304" pitchFamily="18" charset="0"/>
                <a:ea typeface="仿宋_GB2312" pitchFamily="49" charset="-122"/>
              </a:rPr>
              <a:t>) :  </a:t>
            </a:r>
            <a:r>
              <a:rPr lang="zh-CN" altLang="en-US" sz="1600" b="1">
                <a:latin typeface="Times New Roman" panose="02020603050405020304" pitchFamily="18" charset="0"/>
                <a:ea typeface="仿宋_GB2312" pitchFamily="49" charset="-122"/>
              </a:rPr>
              <a:t>值范围±1.0</a:t>
            </a:r>
            <a:r>
              <a:rPr lang="en-US" altLang="zh-CN" sz="1600" b="1">
                <a:latin typeface="Times New Roman" panose="02020603050405020304" pitchFamily="18" charset="0"/>
                <a:ea typeface="仿宋_GB2312" pitchFamily="49" charset="-122"/>
              </a:rPr>
              <a:t>e+38、</a:t>
            </a:r>
            <a:r>
              <a:rPr lang="zh-CN" altLang="en-US" sz="1600" b="1">
                <a:latin typeface="Times New Roman" panose="02020603050405020304" pitchFamily="18" charset="0"/>
                <a:ea typeface="仿宋_GB2312" pitchFamily="49" charset="-122"/>
              </a:rPr>
              <a:t>用于行为仿真</a:t>
            </a:r>
          </a:p>
          <a:p>
            <a:pPr algn="just">
              <a:lnSpc>
                <a:spcPct val="130000"/>
              </a:lnSpc>
              <a:spcBef>
                <a:spcPct val="40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6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布尔类型(</a:t>
            </a:r>
            <a:r>
              <a:rPr lang="en-US" altLang="zh-CN" sz="1800">
                <a:latin typeface="Times New Roman" panose="02020603050405020304" pitchFamily="18" charset="0"/>
                <a:ea typeface="仿宋_GB2312" pitchFamily="49" charset="-122"/>
              </a:rPr>
              <a:t>boolean</a:t>
            </a:r>
            <a:r>
              <a:rPr lang="en-US" altLang="zh-CN" sz="1800" b="1">
                <a:latin typeface="Times New Roman" panose="02020603050405020304" pitchFamily="18" charset="0"/>
                <a:ea typeface="仿宋_GB2312" pitchFamily="49" charset="-122"/>
              </a:rPr>
              <a:t>) ： </a:t>
            </a:r>
            <a:r>
              <a:rPr lang="zh-CN" altLang="en-US" sz="1800" b="1">
                <a:latin typeface="Times New Roman" panose="02020603050405020304" pitchFamily="18" charset="0"/>
                <a:ea typeface="仿宋_GB2312" pitchFamily="49" charset="-122"/>
              </a:rPr>
              <a:t>值范围 </a:t>
            </a:r>
            <a:r>
              <a:rPr lang="en-US" altLang="zh-CN" sz="1600" b="1">
                <a:latin typeface="Times New Roman" panose="02020603050405020304" pitchFamily="18" charset="0"/>
                <a:ea typeface="仿宋_GB2312" pitchFamily="49" charset="-122"/>
              </a:rPr>
              <a:t>true、false</a:t>
            </a:r>
          </a:p>
          <a:p>
            <a:pPr algn="just">
              <a:lnSpc>
                <a:spcPct val="130000"/>
              </a:lnSpc>
              <a:spcBef>
                <a:spcPct val="40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6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字符类型(</a:t>
            </a:r>
            <a:r>
              <a:rPr lang="en-US" altLang="zh-CN" sz="1800">
                <a:latin typeface="Times New Roman" panose="02020603050405020304" pitchFamily="18" charset="0"/>
                <a:ea typeface="仿宋_GB2312" pitchFamily="49" charset="-122"/>
              </a:rPr>
              <a:t>character</a:t>
            </a:r>
            <a:r>
              <a:rPr lang="en-US" altLang="zh-CN" sz="18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ASCII</a:t>
            </a:r>
            <a:r>
              <a:rPr lang="zh-CN" altLang="en-US" sz="1600" b="1">
                <a:latin typeface="Times New Roman" panose="02020603050405020304" pitchFamily="18" charset="0"/>
                <a:ea typeface="仿宋_GB2312" pitchFamily="49" charset="-122"/>
              </a:rPr>
              <a:t>码</a:t>
            </a:r>
            <a:r>
              <a:rPr lang="en-US" altLang="zh-CN"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‘0’、‘1’、‘</a:t>
            </a:r>
            <a:r>
              <a:rPr lang="en-US" altLang="zh-CN" sz="1600" b="1">
                <a:latin typeface="Times New Roman" panose="02020603050405020304" pitchFamily="18" charset="0"/>
                <a:ea typeface="仿宋_GB2312" pitchFamily="49" charset="-122"/>
              </a:rPr>
              <a:t>A’、 </a:t>
            </a:r>
            <a:r>
              <a:rPr lang="zh-CN" altLang="en-US" sz="1600" b="1">
                <a:latin typeface="Times New Roman" panose="02020603050405020304" pitchFamily="18" charset="0"/>
                <a:ea typeface="仿宋_GB2312" pitchFamily="49" charset="-122"/>
              </a:rPr>
              <a:t>‘@</a:t>
            </a:r>
            <a:r>
              <a:rPr lang="en-US" altLang="zh-CN" sz="1600" b="1">
                <a:latin typeface="Times New Roman" panose="02020603050405020304" pitchFamily="18" charset="0"/>
                <a:ea typeface="仿宋_GB2312" pitchFamily="49" charset="-122"/>
              </a:rPr>
              <a:t>’</a:t>
            </a:r>
            <a:endParaRPr lang="zh-CN" altLang="en-US" sz="1600" b="1">
              <a:latin typeface="Times New Roman" panose="02020603050405020304" pitchFamily="18" charset="0"/>
              <a:ea typeface="仿宋_GB2312" pitchFamily="49" charset="-122"/>
            </a:endParaRPr>
          </a:p>
          <a:p>
            <a:pPr>
              <a:spcBef>
                <a:spcPct val="30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6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字符串类型(</a:t>
            </a:r>
            <a:r>
              <a:rPr lang="en-US" altLang="zh-CN" sz="1800">
                <a:latin typeface="Times New Roman" panose="02020603050405020304" pitchFamily="18" charset="0"/>
                <a:ea typeface="仿宋_GB2312" pitchFamily="49" charset="-122"/>
              </a:rPr>
              <a:t>string</a:t>
            </a:r>
            <a:r>
              <a:rPr lang="en-US" altLang="zh-CN" sz="18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宋体" panose="02010600030101010101" pitchFamily="2" charset="-122"/>
                <a:cs typeface="Times New Roman" panose="02020603050405020304" pitchFamily="18" charset="0"/>
              </a:rPr>
              <a:t>“0101”、“</a:t>
            </a:r>
            <a:r>
              <a:rPr lang="en-US" altLang="zh-CN" sz="1800" b="1">
                <a:latin typeface="Times New Roman" panose="02020603050405020304" pitchFamily="18" charset="0"/>
                <a:ea typeface="宋体" panose="02010600030101010101" pitchFamily="2" charset="-122"/>
                <a:cs typeface="Times New Roman" panose="02020603050405020304" pitchFamily="18" charset="0"/>
              </a:rPr>
              <a:t>ABCDabcd”</a:t>
            </a:r>
            <a:endParaRPr lang="en-US" altLang="zh-CN" sz="1600" b="1">
              <a:latin typeface="Times New Roman" panose="02020603050405020304" pitchFamily="18" charset="0"/>
              <a:ea typeface="仿宋_GB2312" pitchFamily="49" charset="-122"/>
            </a:endParaRPr>
          </a:p>
          <a:p>
            <a:pPr>
              <a:spcBef>
                <a:spcPct val="30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6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位值类型</a:t>
            </a:r>
          </a:p>
          <a:p>
            <a:pPr>
              <a:spcBef>
                <a:spcPct val="30000"/>
              </a:spcBef>
            </a:pPr>
            <a:r>
              <a:rPr lang="zh-CN" altLang="en-US" sz="1800" b="1">
                <a:latin typeface="Times New Roman" panose="02020603050405020304" pitchFamily="18" charset="0"/>
                <a:ea typeface="仿宋_GB2312" pitchFamily="49" charset="-122"/>
              </a:rPr>
              <a:t>         </a:t>
            </a:r>
            <a:r>
              <a:rPr lang="en-US" altLang="zh-CN" sz="1800">
                <a:latin typeface="Times New Roman" panose="02020603050405020304" pitchFamily="18" charset="0"/>
                <a:ea typeface="仿宋_GB2312" pitchFamily="49" charset="-122"/>
              </a:rPr>
              <a:t>bit</a:t>
            </a:r>
            <a:r>
              <a:rPr lang="zh-CN" altLang="en-US" sz="1800" b="1">
                <a:latin typeface="Times New Roman" panose="02020603050405020304" pitchFamily="18" charset="0"/>
                <a:ea typeface="仿宋_GB2312" pitchFamily="49" charset="-122"/>
              </a:rPr>
              <a:t>类型：</a:t>
            </a:r>
            <a:r>
              <a:rPr lang="en-US" altLang="zh-CN" sz="1800" b="1">
                <a:latin typeface="Times New Roman" panose="02020603050405020304" pitchFamily="18" charset="0"/>
                <a:ea typeface="宋体" panose="02010600030101010101" pitchFamily="2" charset="-122"/>
                <a:cs typeface="Times New Roman" panose="02020603050405020304" pitchFamily="18" charset="0"/>
              </a:rPr>
              <a:t>‘1’、‘0’</a:t>
            </a:r>
            <a:r>
              <a:rPr lang="en-US" altLang="zh-CN" sz="1800" b="1">
                <a:latin typeface="Times New Roman" panose="02020603050405020304" pitchFamily="18" charset="0"/>
                <a:ea typeface="宋体" panose="02010600030101010101" pitchFamily="2" charset="-122"/>
              </a:rPr>
              <a:t> </a:t>
            </a:r>
          </a:p>
          <a:p>
            <a:pPr>
              <a:spcBef>
                <a:spcPct val="30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en-US" altLang="zh-CN" sz="1800">
                <a:latin typeface="Times New Roman" panose="02020603050405020304" pitchFamily="18" charset="0"/>
                <a:ea typeface="仿宋_GB2312" pitchFamily="49" charset="-122"/>
              </a:rPr>
              <a:t>std_logic</a:t>
            </a:r>
            <a:r>
              <a:rPr lang="zh-CN" altLang="en-US" sz="1800" b="1">
                <a:latin typeface="Times New Roman" panose="02020603050405020304" pitchFamily="18" charset="0"/>
                <a:ea typeface="仿宋_GB2312" pitchFamily="49" charset="-122"/>
              </a:rPr>
              <a:t>类型:  </a:t>
            </a:r>
            <a:r>
              <a:rPr lang="en-US" altLang="zh-CN" sz="1800" b="1">
                <a:latin typeface="Times New Roman" panose="02020603050405020304" pitchFamily="18" charset="0"/>
                <a:ea typeface="宋体" panose="02010600030101010101" pitchFamily="2" charset="-122"/>
                <a:cs typeface="Times New Roman" panose="02020603050405020304" pitchFamily="18" charset="0"/>
              </a:rPr>
              <a:t>‘U’、‘X’</a:t>
            </a:r>
            <a:r>
              <a:rPr lang="en-US" altLang="zh-CN" sz="1800" b="1">
                <a:latin typeface="Times New Roman" panose="02020603050405020304" pitchFamily="18" charset="0"/>
                <a:ea typeface="宋体" panose="02010600030101010101" pitchFamily="2" charset="-122"/>
              </a:rPr>
              <a:t> 、</a:t>
            </a:r>
            <a:r>
              <a:rPr lang="en-US" altLang="zh-CN" sz="1800" b="1">
                <a:latin typeface="Times New Roman" panose="02020603050405020304" pitchFamily="18" charset="0"/>
                <a:ea typeface="宋体" panose="02010600030101010101" pitchFamily="2" charset="-122"/>
                <a:cs typeface="Times New Roman" panose="02020603050405020304" pitchFamily="18" charset="0"/>
              </a:rPr>
              <a:t>‘0’、‘1’ </a:t>
            </a:r>
            <a:r>
              <a:rPr lang="en-US" altLang="zh-CN" sz="1800" b="1">
                <a:latin typeface="Times New Roman" panose="02020603050405020304" pitchFamily="18" charset="0"/>
                <a:ea typeface="宋体" panose="02010600030101010101" pitchFamily="2" charset="-122"/>
              </a:rPr>
              <a:t>、</a:t>
            </a:r>
            <a:r>
              <a:rPr lang="en-US" altLang="zh-CN" sz="1800" b="1">
                <a:latin typeface="Times New Roman" panose="02020603050405020304" pitchFamily="18" charset="0"/>
                <a:ea typeface="宋体" panose="02010600030101010101" pitchFamily="2" charset="-122"/>
                <a:cs typeface="Times New Roman" panose="02020603050405020304" pitchFamily="18" charset="0"/>
              </a:rPr>
              <a:t>‘Z’、‘W’</a:t>
            </a:r>
            <a:r>
              <a:rPr lang="en-US" altLang="zh-CN" sz="1800" b="1">
                <a:latin typeface="Times New Roman" panose="02020603050405020304" pitchFamily="18" charset="0"/>
                <a:ea typeface="宋体" panose="02010600030101010101" pitchFamily="2" charset="-122"/>
              </a:rPr>
              <a:t>、 </a:t>
            </a:r>
            <a:r>
              <a:rPr lang="en-US" altLang="zh-CN" sz="1800" b="1">
                <a:latin typeface="Times New Roman" panose="02020603050405020304" pitchFamily="18" charset="0"/>
                <a:ea typeface="宋体" panose="02010600030101010101" pitchFamily="2" charset="-122"/>
                <a:cs typeface="Times New Roman" panose="02020603050405020304" pitchFamily="18" charset="0"/>
              </a:rPr>
              <a:t>‘L’、‘H’</a:t>
            </a:r>
            <a:r>
              <a:rPr lang="en-US" altLang="zh-CN" sz="1800" b="1">
                <a:latin typeface="Times New Roman" panose="02020603050405020304" pitchFamily="18" charset="0"/>
                <a:ea typeface="宋体" panose="02010600030101010101" pitchFamily="2" charset="-122"/>
              </a:rPr>
              <a:t> 、</a:t>
            </a:r>
            <a:r>
              <a:rPr lang="en-US" altLang="zh-CN" sz="1800" b="1">
                <a:latin typeface="Times New Roman" panose="02020603050405020304" pitchFamily="18" charset="0"/>
                <a:ea typeface="宋体" panose="02010600030101010101" pitchFamily="2" charset="-122"/>
                <a:cs typeface="Times New Roman" panose="02020603050405020304" pitchFamily="18" charset="0"/>
              </a:rPr>
              <a:t>‘</a:t>
            </a:r>
            <a:r>
              <a:rPr lang="en-US" altLang="zh-CN" sz="1800" b="1">
                <a:latin typeface="Times New Roman" panose="02020603050405020304" pitchFamily="18" charset="0"/>
                <a:ea typeface="宋体" panose="02010600030101010101" pitchFamily="2" charset="-122"/>
              </a:rPr>
              <a:t>-</a:t>
            </a:r>
            <a:r>
              <a:rPr lang="en-US" altLang="zh-CN" sz="1800" b="1">
                <a:latin typeface="Times New Roman" panose="02020603050405020304" pitchFamily="18" charset="0"/>
                <a:ea typeface="宋体" panose="02010600030101010101" pitchFamily="2" charset="-122"/>
                <a:cs typeface="Times New Roman" panose="02020603050405020304" pitchFamily="18" charset="0"/>
              </a:rPr>
              <a:t>’</a:t>
            </a:r>
            <a:endParaRPr lang="zh-CN" altLang="en-US" sz="1800" b="1">
              <a:latin typeface="Times New Roman" panose="02020603050405020304" pitchFamily="18" charset="0"/>
              <a:ea typeface="仿宋_GB2312" pitchFamily="49" charset="-122"/>
            </a:endParaRPr>
          </a:p>
          <a:p>
            <a:pPr>
              <a:spcBef>
                <a:spcPct val="30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6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位组类型</a:t>
            </a:r>
          </a:p>
          <a:p>
            <a:pPr>
              <a:spcBef>
                <a:spcPct val="30000"/>
              </a:spcBef>
            </a:pPr>
            <a:r>
              <a:rPr lang="en-US" altLang="zh-CN" sz="1800" b="1">
                <a:latin typeface="Times New Roman" panose="02020603050405020304" pitchFamily="18" charset="0"/>
                <a:ea typeface="仿宋_GB2312" pitchFamily="49" charset="-122"/>
              </a:rPr>
              <a:t>         </a:t>
            </a:r>
            <a:r>
              <a:rPr lang="en-US" altLang="zh-CN" sz="1800">
                <a:latin typeface="Times New Roman" panose="02020603050405020304" pitchFamily="18" charset="0"/>
                <a:ea typeface="仿宋_GB2312" pitchFamily="49" charset="-122"/>
              </a:rPr>
              <a:t>bit_vector</a:t>
            </a:r>
            <a:r>
              <a:rPr lang="zh-CN" altLang="en-US" sz="1800" b="1">
                <a:latin typeface="Times New Roman" panose="02020603050405020304" pitchFamily="18" charset="0"/>
                <a:ea typeface="仿宋_GB2312" pitchFamily="49" charset="-122"/>
              </a:rPr>
              <a:t>类型：“1000_1010”/</a:t>
            </a:r>
            <a:r>
              <a:rPr lang="en-US" altLang="zh-CN" sz="1800">
                <a:latin typeface="Times New Roman" panose="02020603050405020304" pitchFamily="18" charset="0"/>
                <a:ea typeface="仿宋_GB2312" pitchFamily="49" charset="-122"/>
              </a:rPr>
              <a:t>std_logic_vector</a:t>
            </a:r>
            <a:r>
              <a:rPr lang="zh-CN" altLang="en-US" sz="1800" b="1">
                <a:latin typeface="Times New Roman" panose="02020603050405020304" pitchFamily="18" charset="0"/>
                <a:ea typeface="仿宋_GB2312" pitchFamily="49" charset="-122"/>
              </a:rPr>
              <a:t>类型：“</a:t>
            </a:r>
            <a:r>
              <a:rPr lang="en-US" altLang="zh-CN" sz="1800" b="1">
                <a:latin typeface="Times New Roman" panose="02020603050405020304" pitchFamily="18" charset="0"/>
                <a:ea typeface="仿宋_GB2312" pitchFamily="49" charset="-122"/>
              </a:rPr>
              <a:t>zzzz_1001”</a:t>
            </a:r>
            <a:endParaRPr lang="zh-CN" altLang="en-US" sz="1600" b="1">
              <a:latin typeface="Times New Roman" panose="02020603050405020304" pitchFamily="18" charset="0"/>
              <a:ea typeface="仿宋_GB2312" pitchFamily="49" charset="-122"/>
            </a:endParaRPr>
          </a:p>
        </p:txBody>
      </p:sp>
      <p:sp>
        <p:nvSpPr>
          <p:cNvPr id="75787" name="Rectangle 11">
            <a:extLst>
              <a:ext uri="{FF2B5EF4-FFF2-40B4-BE49-F238E27FC236}">
                <a16:creationId xmlns:a16="http://schemas.microsoft.com/office/drawing/2014/main" id="{4CEF7DA8-A6FE-4FC7-8C85-01F5FE096F08}"/>
              </a:ext>
            </a:extLst>
          </p:cNvPr>
          <p:cNvSpPr>
            <a:spLocks noChangeArrowheads="1"/>
          </p:cNvSpPr>
          <p:nvPr/>
        </p:nvSpPr>
        <p:spPr bwMode="auto">
          <a:xfrm>
            <a:off x="1447800" y="1295400"/>
            <a:ext cx="594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 </a:t>
            </a:r>
            <a:r>
              <a:rPr lang="zh-CN" altLang="en-US" sz="1800" b="1">
                <a:latin typeface="Times New Roman" panose="02020603050405020304" pitchFamily="18" charset="0"/>
                <a:ea typeface="仿宋_GB2312" pitchFamily="49" charset="-122"/>
              </a:rPr>
              <a:t>预定义类型:  </a:t>
            </a:r>
            <a:r>
              <a:rPr lang="en-US" altLang="zh-CN" sz="1800">
                <a:latin typeface="Times New Roman" panose="02020603050405020304" pitchFamily="18" charset="0"/>
                <a:ea typeface="仿宋_GB2312" pitchFamily="49" charset="-122"/>
              </a:rPr>
              <a:t>STD</a:t>
            </a:r>
            <a:r>
              <a:rPr lang="zh-CN" altLang="en-US" sz="1800">
                <a:latin typeface="Times New Roman" panose="02020603050405020304" pitchFamily="18" charset="0"/>
                <a:ea typeface="仿宋_GB2312" pitchFamily="49" charset="-122"/>
              </a:rPr>
              <a:t>库提供、可直接引用</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3">
            <a:extLst>
              <a:ext uri="{FF2B5EF4-FFF2-40B4-BE49-F238E27FC236}">
                <a16:creationId xmlns:a16="http://schemas.microsoft.com/office/drawing/2014/main" id="{4DD5E534-A648-4739-8C5B-5A8845825FF6}"/>
              </a:ext>
            </a:extLst>
          </p:cNvPr>
          <p:cNvSpPr>
            <a:spLocks noGrp="1"/>
          </p:cNvSpPr>
          <p:nvPr>
            <p:ph type="dt" sz="half" idx="10"/>
          </p:nvPr>
        </p:nvSpPr>
        <p:spPr/>
        <p:txBody>
          <a:bodyPr/>
          <a:lstStyle/>
          <a:p>
            <a:fld id="{311B826D-5785-40DA-B970-A3CBC1E835E8}" type="datetime1">
              <a:rPr lang="zh-CN" altLang="en-US"/>
              <a:pPr/>
              <a:t>2018/11/27</a:t>
            </a:fld>
            <a:endParaRPr lang="en-US" altLang="en-US"/>
          </a:p>
        </p:txBody>
      </p:sp>
      <p:sp>
        <p:nvSpPr>
          <p:cNvPr id="14" name="页脚占位符 4">
            <a:extLst>
              <a:ext uri="{FF2B5EF4-FFF2-40B4-BE49-F238E27FC236}">
                <a16:creationId xmlns:a16="http://schemas.microsoft.com/office/drawing/2014/main" id="{F0560555-BD22-4E83-B70E-79244207A4DD}"/>
              </a:ext>
            </a:extLst>
          </p:cNvPr>
          <p:cNvSpPr>
            <a:spLocks noGrp="1"/>
          </p:cNvSpPr>
          <p:nvPr>
            <p:ph type="ftr" sz="quarter" idx="11"/>
          </p:nvPr>
        </p:nvSpPr>
        <p:spPr/>
        <p:txBody>
          <a:bodyPr/>
          <a:lstStyle/>
          <a:p>
            <a:r>
              <a:rPr lang="zh-CN" altLang="en-US"/>
              <a:t>电子教案 </a:t>
            </a:r>
            <a:r>
              <a:rPr lang="en-US" altLang="zh-CN"/>
              <a:t>Page </a:t>
            </a:r>
            <a:fld id="{8C19F7C6-4700-4B14-A5EE-535DB778B8F6}" type="slidenum">
              <a:rPr lang="en-US" altLang="zh-CN"/>
              <a:pPr/>
              <a:t>19</a:t>
            </a:fld>
            <a:r>
              <a:rPr lang="en-US" altLang="zh-CN"/>
              <a:t> of 97</a:t>
            </a:r>
          </a:p>
        </p:txBody>
      </p:sp>
      <p:sp>
        <p:nvSpPr>
          <p:cNvPr id="76802" name="Rectangle 2">
            <a:extLst>
              <a:ext uri="{FF2B5EF4-FFF2-40B4-BE49-F238E27FC236}">
                <a16:creationId xmlns:a16="http://schemas.microsoft.com/office/drawing/2014/main" id="{A8984D92-FE14-4BB5-9429-01FE7C7E1485}"/>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3" name="Text Box 3">
            <a:extLst>
              <a:ext uri="{FF2B5EF4-FFF2-40B4-BE49-F238E27FC236}">
                <a16:creationId xmlns:a16="http://schemas.microsoft.com/office/drawing/2014/main" id="{B1714144-2A9C-4562-ACCB-71D0FCB3B2F0}"/>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第二部分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语言的学习基础</a:t>
            </a:r>
            <a:r>
              <a:rPr lang="zh-CN" altLang="en-US" sz="1600" b="1">
                <a:latin typeface="Times New Roman" panose="02020603050405020304" pitchFamily="18" charset="0"/>
                <a:ea typeface="仿宋_GB2312" pitchFamily="49" charset="-122"/>
              </a:rPr>
              <a:t> </a:t>
            </a:r>
            <a:r>
              <a:rPr lang="zh-CN" altLang="en-US" sz="3200" b="1">
                <a:solidFill>
                  <a:schemeClr val="tx2"/>
                </a:solidFill>
                <a:latin typeface="Times New Roman" panose="02020603050405020304" pitchFamily="18" charset="0"/>
                <a:ea typeface="宋体" panose="02010600030101010101" pitchFamily="2" charset="-122"/>
              </a:rPr>
              <a:t>(13)</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76804" name="Rectangle 4">
            <a:extLst>
              <a:ext uri="{FF2B5EF4-FFF2-40B4-BE49-F238E27FC236}">
                <a16:creationId xmlns:a16="http://schemas.microsoft.com/office/drawing/2014/main" id="{A0D802C6-DE5B-451A-9FA7-8B523237D1DF}"/>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6805" name="Rectangle 5">
            <a:extLst>
              <a:ext uri="{FF2B5EF4-FFF2-40B4-BE49-F238E27FC236}">
                <a16:creationId xmlns:a16="http://schemas.microsoft.com/office/drawing/2014/main" id="{3BB82B7A-0E38-4154-AABE-55521184FF99}"/>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6806" name="Rectangle 6">
            <a:extLst>
              <a:ext uri="{FF2B5EF4-FFF2-40B4-BE49-F238E27FC236}">
                <a16:creationId xmlns:a16="http://schemas.microsoft.com/office/drawing/2014/main" id="{F3B5FF6A-851C-4B43-BC90-955E11A9FBA3}"/>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07" name="Text Box 7">
            <a:extLst>
              <a:ext uri="{FF2B5EF4-FFF2-40B4-BE49-F238E27FC236}">
                <a16:creationId xmlns:a16="http://schemas.microsoft.com/office/drawing/2014/main" id="{E21A8CDE-38F6-4638-A492-0D4B9ABEC886}"/>
              </a:ext>
            </a:extLst>
          </p:cNvPr>
          <p:cNvSpPr txBox="1">
            <a:spLocks noChangeArrowheads="1"/>
          </p:cNvSpPr>
          <p:nvPr/>
        </p:nvSpPr>
        <p:spPr bwMode="auto">
          <a:xfrm>
            <a:off x="762000" y="7620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数据类型</a:t>
            </a:r>
          </a:p>
        </p:txBody>
      </p:sp>
      <p:sp>
        <p:nvSpPr>
          <p:cNvPr id="76808" name="Rectangle 8">
            <a:extLst>
              <a:ext uri="{FF2B5EF4-FFF2-40B4-BE49-F238E27FC236}">
                <a16:creationId xmlns:a16="http://schemas.microsoft.com/office/drawing/2014/main" id="{F2A5B886-36A7-4591-83E0-0E44A4497C36}"/>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6809" name="Rectangle 9">
            <a:extLst>
              <a:ext uri="{FF2B5EF4-FFF2-40B4-BE49-F238E27FC236}">
                <a16:creationId xmlns:a16="http://schemas.microsoft.com/office/drawing/2014/main" id="{EEAFE230-92F6-4104-B772-E42CBC47511C}"/>
              </a:ext>
            </a:extLst>
          </p:cNvPr>
          <p:cNvSpPr>
            <a:spLocks noChangeArrowheads="1"/>
          </p:cNvSpPr>
          <p:nvPr/>
        </p:nvSpPr>
        <p:spPr bwMode="auto">
          <a:xfrm>
            <a:off x="1447800" y="1219200"/>
            <a:ext cx="594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预定义类型</a:t>
            </a:r>
            <a:endParaRPr lang="en-US" altLang="zh-CN" sz="1800" b="1">
              <a:latin typeface="Times New Roman" panose="02020603050405020304" pitchFamily="18" charset="0"/>
              <a:ea typeface="仿宋_GB2312" pitchFamily="49" charset="-122"/>
            </a:endParaRPr>
          </a:p>
        </p:txBody>
      </p:sp>
      <p:sp>
        <p:nvSpPr>
          <p:cNvPr id="76810" name="Rectangle 10">
            <a:extLst>
              <a:ext uri="{FF2B5EF4-FFF2-40B4-BE49-F238E27FC236}">
                <a16:creationId xmlns:a16="http://schemas.microsoft.com/office/drawing/2014/main" id="{EDEA788F-EE2B-496A-9B88-CEA7C861BAFC}"/>
              </a:ext>
            </a:extLst>
          </p:cNvPr>
          <p:cNvSpPr>
            <a:spLocks noChangeArrowheads="1"/>
          </p:cNvSpPr>
          <p:nvPr/>
        </p:nvSpPr>
        <p:spPr bwMode="auto">
          <a:xfrm>
            <a:off x="1524000" y="1600200"/>
            <a:ext cx="7391400"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sz="2400">
                <a:solidFill>
                  <a:schemeClr val="tx1"/>
                </a:solidFill>
                <a:latin typeface="Times" panose="02020603050405020304" pitchFamily="18" charset="0"/>
              </a:defRPr>
            </a:lvl1pPr>
            <a:lvl2pPr>
              <a:defRPr sz="2400">
                <a:solidFill>
                  <a:schemeClr val="tx1"/>
                </a:solidFill>
                <a:latin typeface="Times" panose="02020603050405020304" pitchFamily="18" charset="0"/>
              </a:defRPr>
            </a:lvl2pPr>
            <a:lvl3pPr>
              <a:defRPr sz="2400">
                <a:solidFill>
                  <a:schemeClr val="tx1"/>
                </a:solidFill>
                <a:latin typeface="Times" panose="02020603050405020304" pitchFamily="18" charset="0"/>
              </a:defRPr>
            </a:lvl3pPr>
            <a:lvl4pPr>
              <a:defRPr sz="2400">
                <a:solidFill>
                  <a:schemeClr val="tx1"/>
                </a:solidFill>
                <a:latin typeface="Times" panose="02020603050405020304" pitchFamily="18" charset="0"/>
              </a:defRPr>
            </a:lvl4pPr>
            <a:lvl5pPr>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gn="just">
              <a:spcBef>
                <a:spcPct val="40000"/>
              </a:spcBef>
            </a:pP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Times New Roman" panose="02020603050405020304" pitchFamily="18" charset="0"/>
                <a:ea typeface="仿宋_GB2312" pitchFamily="49" charset="-122"/>
                <a:sym typeface="Symbol" panose="05050102010706020507" pitchFamily="18" charset="2"/>
              </a:rPr>
              <a:t></a:t>
            </a:r>
            <a:r>
              <a:rPr lang="zh-CN" altLang="en-US" sz="16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时间类型(</a:t>
            </a:r>
            <a:r>
              <a:rPr lang="en-US" altLang="zh-CN" sz="1800">
                <a:latin typeface="Times New Roman" panose="02020603050405020304" pitchFamily="18" charset="0"/>
                <a:ea typeface="仿宋_GB2312" pitchFamily="49" charset="-122"/>
              </a:rPr>
              <a:t>time</a:t>
            </a:r>
            <a:r>
              <a:rPr lang="en-US" altLang="zh-CN" sz="1800" b="1">
                <a:latin typeface="Times New Roman" panose="02020603050405020304" pitchFamily="18" charset="0"/>
                <a:ea typeface="仿宋_GB2312" pitchFamily="49" charset="-122"/>
              </a:rPr>
              <a:t>)</a:t>
            </a:r>
          </a:p>
          <a:p>
            <a:pPr algn="just">
              <a:lnSpc>
                <a:spcPct val="120000"/>
              </a:lnSpc>
              <a:spcBef>
                <a:spcPct val="30000"/>
              </a:spcBef>
            </a:pPr>
            <a:r>
              <a:rPr lang="zh-CN" altLang="en-US" sz="1600" b="1">
                <a:latin typeface="Times New Roman" panose="02020603050405020304" pitchFamily="18" charset="0"/>
                <a:ea typeface="仿宋_GB2312" pitchFamily="49" charset="-122"/>
              </a:rPr>
              <a:t>        单位：</a:t>
            </a:r>
            <a:r>
              <a:rPr lang="en-US" altLang="zh-CN" sz="1600" b="1">
                <a:latin typeface="Times New Roman" panose="02020603050405020304" pitchFamily="18" charset="0"/>
                <a:ea typeface="仿宋_GB2312" pitchFamily="49" charset="-122"/>
              </a:rPr>
              <a:t>fs、ps、ns、</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μs</a:t>
            </a:r>
            <a:r>
              <a:rPr lang="en-US" altLang="zh-CN" sz="1600" b="1">
                <a:latin typeface="Times New Roman" panose="02020603050405020304" pitchFamily="18" charset="0"/>
                <a:ea typeface="宋体" panose="02010600030101010101" pitchFamily="2" charset="-122"/>
              </a:rPr>
              <a:t>、</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ms</a:t>
            </a:r>
            <a:r>
              <a:rPr lang="en-US" altLang="zh-CN" sz="1600" b="1">
                <a:latin typeface="Times New Roman" panose="02020603050405020304" pitchFamily="18" charset="0"/>
                <a:ea typeface="宋体" panose="02010600030101010101" pitchFamily="2" charset="-122"/>
              </a:rPr>
              <a:t>、</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sec</a:t>
            </a:r>
            <a:r>
              <a:rPr lang="en-US" altLang="zh-CN" sz="1600" b="1">
                <a:latin typeface="Times New Roman" panose="02020603050405020304" pitchFamily="18" charset="0"/>
                <a:ea typeface="宋体" panose="02010600030101010101" pitchFamily="2" charset="-122"/>
              </a:rPr>
              <a:t>、</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min</a:t>
            </a:r>
            <a:r>
              <a:rPr lang="en-US" altLang="zh-CN" sz="1600" b="1">
                <a:latin typeface="Times New Roman" panose="02020603050405020304" pitchFamily="18" charset="0"/>
                <a:ea typeface="宋体" panose="02010600030101010101" pitchFamily="2" charset="-122"/>
              </a:rPr>
              <a:t>、</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hr</a:t>
            </a:r>
            <a:endParaRPr lang="en-US" altLang="zh-CN" sz="1600" b="1">
              <a:latin typeface="Times New Roman" panose="02020603050405020304" pitchFamily="18" charset="0"/>
              <a:ea typeface="仿宋_GB2312" pitchFamily="49" charset="-122"/>
            </a:endParaRPr>
          </a:p>
          <a:p>
            <a:pPr algn="just">
              <a:lnSpc>
                <a:spcPct val="130000"/>
              </a:lnSpc>
              <a:spcBef>
                <a:spcPct val="40000"/>
              </a:spcBef>
            </a:pPr>
            <a:r>
              <a:rPr lang="en-US" altLang="zh-CN" sz="1600" b="1">
                <a:latin typeface="Times New Roman" panose="02020603050405020304" pitchFamily="18" charset="0"/>
                <a:ea typeface="仿宋_GB2312" pitchFamily="49" charset="-122"/>
              </a:rPr>
              <a:t>  </a:t>
            </a: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Times New Roman" panose="02020603050405020304" pitchFamily="18" charset="0"/>
                <a:ea typeface="仿宋_GB2312" pitchFamily="49" charset="-122"/>
                <a:sym typeface="Symbol" panose="05050102010706020507" pitchFamily="18" charset="2"/>
              </a:rPr>
              <a:t></a:t>
            </a:r>
            <a:r>
              <a:rPr lang="zh-CN" altLang="en-US" sz="16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错误等级类型(</a:t>
            </a:r>
            <a:r>
              <a:rPr lang="en-US" altLang="zh-CN" sz="1800">
                <a:latin typeface="Times New Roman" panose="02020603050405020304" pitchFamily="18" charset="0"/>
                <a:ea typeface="仿宋_GB2312" pitchFamily="49" charset="-122"/>
              </a:rPr>
              <a:t>severity</a:t>
            </a:r>
            <a:r>
              <a:rPr lang="en-US" altLang="zh-CN" sz="1800" b="1">
                <a:latin typeface="Times New Roman" panose="02020603050405020304" pitchFamily="18" charset="0"/>
                <a:ea typeface="仿宋_GB2312" pitchFamily="49" charset="-122"/>
              </a:rPr>
              <a:t>)</a:t>
            </a:r>
          </a:p>
          <a:p>
            <a:pPr>
              <a:spcBef>
                <a:spcPct val="30000"/>
              </a:spcBef>
            </a:pPr>
            <a:r>
              <a:rPr lang="zh-CN" altLang="en-US" sz="1600" b="1">
                <a:latin typeface="Times New Roman" panose="02020603050405020304" pitchFamily="18" charset="0"/>
                <a:ea typeface="仿宋_GB2312" pitchFamily="49" charset="-122"/>
              </a:rPr>
              <a:t>        值状态：</a:t>
            </a:r>
            <a:r>
              <a:rPr lang="en-US" altLang="zh-CN" sz="1600" b="1">
                <a:latin typeface="Times New Roman" panose="02020603050405020304" pitchFamily="18" charset="0"/>
                <a:ea typeface="仿宋_GB2312" pitchFamily="49" charset="-122"/>
              </a:rPr>
              <a:t>note(</a:t>
            </a:r>
            <a:r>
              <a:rPr lang="zh-CN" altLang="en-US" sz="1600" b="1">
                <a:latin typeface="Times New Roman" panose="02020603050405020304" pitchFamily="18" charset="0"/>
                <a:ea typeface="仿宋_GB2312" pitchFamily="49" charset="-122"/>
              </a:rPr>
              <a:t>注意</a:t>
            </a:r>
            <a:r>
              <a:rPr lang="en-US" altLang="zh-CN" sz="1600" b="1">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、warning(</a:t>
            </a:r>
            <a:r>
              <a:rPr lang="zh-CN" altLang="en-US" sz="1600" b="1">
                <a:latin typeface="Times New Roman" panose="02020603050405020304" pitchFamily="18" charset="0"/>
                <a:ea typeface="仿宋_GB2312" pitchFamily="49" charset="-122"/>
              </a:rPr>
              <a:t>警告</a:t>
            </a:r>
            <a:r>
              <a:rPr lang="en-US" altLang="zh-CN" sz="1600" b="1">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error(</a:t>
            </a:r>
            <a:r>
              <a:rPr lang="zh-CN" altLang="en-US" sz="1600" b="1">
                <a:latin typeface="Times New Roman" panose="02020603050405020304" pitchFamily="18" charset="0"/>
                <a:ea typeface="仿宋_GB2312" pitchFamily="49" charset="-122"/>
              </a:rPr>
              <a:t>出错</a:t>
            </a:r>
            <a:r>
              <a:rPr lang="en-US" altLang="zh-CN" sz="1600" b="1">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failure(</a:t>
            </a:r>
            <a:r>
              <a:rPr lang="zh-CN" altLang="en-US" sz="1600" b="1">
                <a:latin typeface="Times New Roman" panose="02020603050405020304" pitchFamily="18" charset="0"/>
                <a:ea typeface="仿宋_GB2312" pitchFamily="49" charset="-122"/>
              </a:rPr>
              <a:t>失败</a:t>
            </a:r>
            <a:r>
              <a:rPr lang="en-US" altLang="zh-CN" sz="1600" b="1">
                <a:latin typeface="Times New Roman" panose="02020603050405020304" pitchFamily="18" charset="0"/>
                <a:ea typeface="仿宋_GB2312" pitchFamily="49" charset="-122"/>
              </a:rPr>
              <a:t>)</a:t>
            </a:r>
          </a:p>
          <a:p>
            <a:pPr>
              <a:spcBef>
                <a:spcPct val="30000"/>
              </a:spcBef>
            </a:pPr>
            <a:r>
              <a:rPr lang="zh-CN" altLang="en-US" sz="16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800" b="1">
                <a:latin typeface="Times New Roman" panose="02020603050405020304" pitchFamily="18" charset="0"/>
                <a:ea typeface="仿宋_GB2312" pitchFamily="49" charset="-122"/>
              </a:rPr>
              <a:t>寻址类型(</a:t>
            </a:r>
            <a:r>
              <a:rPr lang="en-US" altLang="zh-CN" sz="1800">
                <a:latin typeface="Times New Roman" panose="02020603050405020304" pitchFamily="18" charset="0"/>
                <a:ea typeface="仿宋_GB2312" pitchFamily="49" charset="-122"/>
              </a:rPr>
              <a:t>line</a:t>
            </a:r>
            <a:r>
              <a:rPr lang="en-US" altLang="zh-CN"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指针类型，值指向存储空间</a:t>
            </a:r>
            <a:r>
              <a:rPr lang="en-US" altLang="zh-CN" sz="1800" b="1">
                <a:latin typeface="Times New Roman" panose="02020603050405020304" pitchFamily="18" charset="0"/>
                <a:ea typeface="仿宋_GB2312" pitchFamily="49" charset="-122"/>
              </a:rPr>
              <a:t> </a:t>
            </a:r>
          </a:p>
          <a:p>
            <a:pPr>
              <a:spcBef>
                <a:spcPct val="30000"/>
              </a:spcBef>
            </a:pPr>
            <a:r>
              <a:rPr lang="zh-CN" altLang="en-US"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800" b="1">
                <a:latin typeface="Times New Roman" panose="02020603050405020304" pitchFamily="18" charset="0"/>
                <a:ea typeface="仿宋_GB2312" pitchFamily="49" charset="-122"/>
              </a:rPr>
              <a:t>文件类型(</a:t>
            </a:r>
            <a:r>
              <a:rPr lang="en-US" altLang="zh-CN" sz="1800">
                <a:latin typeface="Times New Roman" panose="02020603050405020304" pitchFamily="18" charset="0"/>
                <a:ea typeface="仿宋_GB2312" pitchFamily="49" charset="-122"/>
              </a:rPr>
              <a:t>text</a:t>
            </a:r>
            <a:r>
              <a:rPr lang="en-US" altLang="zh-CN" sz="18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用于定义代表外部文件的目标</a:t>
            </a:r>
          </a:p>
        </p:txBody>
      </p:sp>
      <p:sp>
        <p:nvSpPr>
          <p:cNvPr id="76811" name="Rectangle 11">
            <a:extLst>
              <a:ext uri="{FF2B5EF4-FFF2-40B4-BE49-F238E27FC236}">
                <a16:creationId xmlns:a16="http://schemas.microsoft.com/office/drawing/2014/main" id="{3A9628D8-848A-4F17-9A59-621DE763D9D3}"/>
              </a:ext>
            </a:extLst>
          </p:cNvPr>
          <p:cNvSpPr>
            <a:spLocks noChangeArrowheads="1"/>
          </p:cNvSpPr>
          <p:nvPr/>
        </p:nvSpPr>
        <p:spPr bwMode="auto">
          <a:xfrm>
            <a:off x="1524000" y="3962400"/>
            <a:ext cx="594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 </a:t>
            </a:r>
            <a:r>
              <a:rPr lang="zh-CN" altLang="en-US" sz="1800" b="1">
                <a:latin typeface="Times New Roman" panose="02020603050405020304" pitchFamily="18" charset="0"/>
                <a:ea typeface="仿宋_GB2312" pitchFamily="49" charset="-122"/>
              </a:rPr>
              <a:t>用户自定义类型：非隐含定义,  需要</a:t>
            </a:r>
            <a:r>
              <a:rPr lang="en-US" altLang="zh-CN" sz="1800" b="1">
                <a:latin typeface="Times New Roman" panose="02020603050405020304" pitchFamily="18" charset="0"/>
                <a:ea typeface="仿宋_GB2312" pitchFamily="49" charset="-122"/>
              </a:rPr>
              <a:t>type</a:t>
            </a:r>
            <a:r>
              <a:rPr lang="zh-CN" altLang="en-US" sz="1800" b="1">
                <a:latin typeface="Times New Roman" panose="02020603050405020304" pitchFamily="18" charset="0"/>
                <a:ea typeface="仿宋_GB2312" pitchFamily="49" charset="-122"/>
              </a:rPr>
              <a:t>语句</a:t>
            </a:r>
          </a:p>
        </p:txBody>
      </p:sp>
      <p:sp>
        <p:nvSpPr>
          <p:cNvPr id="76812" name="Rectangle 12">
            <a:extLst>
              <a:ext uri="{FF2B5EF4-FFF2-40B4-BE49-F238E27FC236}">
                <a16:creationId xmlns:a16="http://schemas.microsoft.com/office/drawing/2014/main" id="{EF09F2DE-500D-4EFA-8405-68F78CCE1ADD}"/>
              </a:ext>
            </a:extLst>
          </p:cNvPr>
          <p:cNvSpPr>
            <a:spLocks noChangeArrowheads="1"/>
          </p:cNvSpPr>
          <p:nvPr/>
        </p:nvSpPr>
        <p:spPr bwMode="auto">
          <a:xfrm>
            <a:off x="2057400" y="4343400"/>
            <a:ext cx="7086600" cy="187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40000"/>
              </a:spcBef>
              <a:buFont typeface="Symbol" panose="05050102010706020507" pitchFamily="18" charset="2"/>
              <a:buNone/>
            </a:pP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800" b="1">
                <a:solidFill>
                  <a:srgbClr val="A50021"/>
                </a:solidFill>
                <a:latin typeface="Times New Roman" panose="02020603050405020304" pitchFamily="18" charset="0"/>
                <a:ea typeface="仿宋_GB2312" pitchFamily="49" charset="-122"/>
              </a:rPr>
              <a:t>整数类型</a:t>
            </a:r>
            <a:r>
              <a:rPr lang="zh-CN" altLang="en-US" sz="1800" b="1">
                <a:latin typeface="Times New Roman" panose="02020603050405020304" pitchFamily="18" charset="0"/>
                <a:ea typeface="仿宋_GB2312" pitchFamily="49" charset="-122"/>
              </a:rPr>
              <a:t>(</a:t>
            </a:r>
            <a:r>
              <a:rPr lang="en-US" altLang="zh-CN" sz="1800">
                <a:latin typeface="Times New Roman" panose="02020603050405020304" pitchFamily="18" charset="0"/>
                <a:ea typeface="仿宋_GB2312" pitchFamily="49" charset="-122"/>
              </a:rPr>
              <a:t>integer</a:t>
            </a:r>
            <a:r>
              <a:rPr lang="en-US" altLang="zh-CN" sz="1800" b="1">
                <a:latin typeface="Times New Roman" panose="02020603050405020304" pitchFamily="18" charset="0"/>
                <a:ea typeface="仿宋_GB2312" pitchFamily="49" charset="-122"/>
              </a:rPr>
              <a:t>)、</a:t>
            </a:r>
            <a:r>
              <a:rPr lang="zh-CN" altLang="en-US" sz="1800" b="1">
                <a:latin typeface="Times New Roman" panose="02020603050405020304" pitchFamily="18" charset="0"/>
                <a:ea typeface="仿宋_GB2312" pitchFamily="49" charset="-122"/>
              </a:rPr>
              <a:t>实数类型(</a:t>
            </a:r>
            <a:r>
              <a:rPr lang="en-US" altLang="zh-CN" sz="1800">
                <a:latin typeface="Times New Roman" panose="02020603050405020304" pitchFamily="18" charset="0"/>
                <a:ea typeface="仿宋_GB2312" pitchFamily="49" charset="-122"/>
              </a:rPr>
              <a:t>real</a:t>
            </a:r>
            <a:r>
              <a:rPr lang="en-US" altLang="zh-CN" sz="1800" b="1">
                <a:latin typeface="Times New Roman" panose="02020603050405020304" pitchFamily="18" charset="0"/>
                <a:ea typeface="仿宋_GB2312" pitchFamily="49" charset="-122"/>
              </a:rPr>
              <a:t>)、</a:t>
            </a:r>
            <a:r>
              <a:rPr lang="zh-CN" altLang="en-US" sz="1800" b="1">
                <a:latin typeface="Times New Roman" panose="02020603050405020304" pitchFamily="18" charset="0"/>
                <a:ea typeface="仿宋_GB2312" pitchFamily="49" charset="-122"/>
              </a:rPr>
              <a:t>物理类型</a:t>
            </a:r>
          </a:p>
          <a:p>
            <a:pPr>
              <a:spcBef>
                <a:spcPct val="40000"/>
              </a:spcBef>
              <a:buFont typeface="Symbol" panose="05050102010706020507" pitchFamily="18" charset="2"/>
              <a:buChar char="·"/>
            </a:pPr>
            <a:r>
              <a:rPr lang="zh-CN" altLang="en-US" sz="1800" b="1">
                <a:latin typeface="Times New Roman" panose="02020603050405020304" pitchFamily="18" charset="0"/>
                <a:ea typeface="仿宋_GB2312" pitchFamily="49" charset="-122"/>
              </a:rPr>
              <a:t>  </a:t>
            </a:r>
            <a:r>
              <a:rPr lang="zh-CN" altLang="en-US" sz="1800" b="1">
                <a:solidFill>
                  <a:srgbClr val="A50021"/>
                </a:solidFill>
                <a:latin typeface="Times New Roman" panose="02020603050405020304" pitchFamily="18" charset="0"/>
                <a:ea typeface="仿宋_GB2312" pitchFamily="49" charset="-122"/>
              </a:rPr>
              <a:t>枚举类型</a:t>
            </a:r>
            <a:r>
              <a:rPr lang="zh-CN" altLang="en-US" sz="1800" b="1">
                <a:latin typeface="Times New Roman" panose="02020603050405020304" pitchFamily="18" charset="0"/>
                <a:ea typeface="仿宋_GB2312" pitchFamily="49" charset="-122"/>
              </a:rPr>
              <a:t>(</a:t>
            </a:r>
            <a:r>
              <a:rPr lang="en-US" altLang="zh-CN" sz="1800">
                <a:latin typeface="Times New Roman" panose="02020603050405020304" pitchFamily="18" charset="0"/>
                <a:ea typeface="仿宋_GB2312" pitchFamily="49" charset="-122"/>
              </a:rPr>
              <a:t>enumerated</a:t>
            </a:r>
            <a:r>
              <a:rPr lang="en-US" altLang="zh-CN" sz="1800" b="1">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离散值由左至右分配数值</a:t>
            </a:r>
          </a:p>
          <a:p>
            <a:pPr>
              <a:spcBef>
                <a:spcPct val="40000"/>
              </a:spcBef>
              <a:buFont typeface="Symbol" panose="05050102010706020507" pitchFamily="18" charset="2"/>
              <a:buChar char="·"/>
            </a:pPr>
            <a:r>
              <a:rPr lang="zh-CN" altLang="en-US" sz="1800" b="1">
                <a:latin typeface="Times New Roman" panose="02020603050405020304" pitchFamily="18" charset="0"/>
                <a:ea typeface="仿宋_GB2312" pitchFamily="49" charset="-122"/>
              </a:rPr>
              <a:t>  </a:t>
            </a:r>
            <a:r>
              <a:rPr lang="zh-CN" altLang="en-US" sz="1800" b="1">
                <a:solidFill>
                  <a:srgbClr val="A50021"/>
                </a:solidFill>
                <a:latin typeface="Times New Roman" panose="02020603050405020304" pitchFamily="18" charset="0"/>
                <a:ea typeface="仿宋_GB2312" pitchFamily="49" charset="-122"/>
              </a:rPr>
              <a:t>组类型</a:t>
            </a:r>
            <a:r>
              <a:rPr lang="zh-CN" altLang="en-US" sz="1800" b="1">
                <a:latin typeface="Times New Roman" panose="02020603050405020304" pitchFamily="18" charset="0"/>
                <a:ea typeface="仿宋_GB2312" pitchFamily="49" charset="-122"/>
              </a:rPr>
              <a:t>(</a:t>
            </a:r>
            <a:r>
              <a:rPr lang="en-US" altLang="zh-CN" sz="1800">
                <a:latin typeface="Times New Roman" panose="02020603050405020304" pitchFamily="18" charset="0"/>
                <a:ea typeface="仿宋_GB2312" pitchFamily="49" charset="-122"/>
              </a:rPr>
              <a:t>array</a:t>
            </a:r>
            <a:r>
              <a:rPr lang="en-US" altLang="zh-CN"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限定性组</a:t>
            </a:r>
            <a:r>
              <a:rPr lang="en-US" altLang="zh-CN" sz="1600" b="1">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非限定性组(元素规模暂不定)</a:t>
            </a:r>
            <a:endParaRPr lang="en-US" altLang="zh-CN" sz="1800" b="1">
              <a:latin typeface="Times New Roman" panose="02020603050405020304" pitchFamily="18" charset="0"/>
              <a:ea typeface="仿宋_GB2312" pitchFamily="49" charset="-122"/>
            </a:endParaRPr>
          </a:p>
          <a:p>
            <a:pPr>
              <a:spcBef>
                <a:spcPct val="40000"/>
              </a:spcBef>
              <a:buFont typeface="Symbol" panose="05050102010706020507" pitchFamily="18" charset="2"/>
              <a:buChar char="·"/>
            </a:pPr>
            <a:r>
              <a:rPr lang="en-US" altLang="zh-CN" sz="18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记录类型(</a:t>
            </a:r>
            <a:r>
              <a:rPr lang="en-US" altLang="zh-CN" sz="1800">
                <a:latin typeface="Times New Roman" panose="02020603050405020304" pitchFamily="18" charset="0"/>
                <a:ea typeface="仿宋_GB2312" pitchFamily="49" charset="-122"/>
              </a:rPr>
              <a:t>record</a:t>
            </a:r>
            <a:r>
              <a:rPr lang="en-US" altLang="zh-CN"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不同类型数据集合，不能直接产生硬件对应</a:t>
            </a:r>
          </a:p>
          <a:p>
            <a:pPr>
              <a:spcBef>
                <a:spcPct val="30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800" b="1">
                <a:latin typeface="Times New Roman" panose="02020603050405020304" pitchFamily="18" charset="0"/>
                <a:ea typeface="仿宋_GB2312" pitchFamily="49" charset="-122"/>
              </a:rPr>
              <a:t>寻址类型(</a:t>
            </a:r>
            <a:r>
              <a:rPr lang="en-US" altLang="zh-CN" sz="1800">
                <a:latin typeface="Times New Roman" panose="02020603050405020304" pitchFamily="18" charset="0"/>
                <a:ea typeface="仿宋_GB2312" pitchFamily="49" charset="-122"/>
              </a:rPr>
              <a:t>access</a:t>
            </a:r>
            <a:r>
              <a:rPr lang="en-US" altLang="zh-CN" sz="1800" b="1">
                <a:latin typeface="Times New Roman" panose="02020603050405020304" pitchFamily="18" charset="0"/>
                <a:ea typeface="仿宋_GB2312" pitchFamily="49" charset="-122"/>
              </a:rPr>
              <a:t>)</a:t>
            </a:r>
            <a:r>
              <a:rPr lang="zh-CN" altLang="en-US" sz="1800" b="1">
                <a:latin typeface="Times New Roman" panose="02020603050405020304" pitchFamily="18" charset="0"/>
                <a:ea typeface="仿宋_GB2312" pitchFamily="49" charset="-122"/>
              </a:rPr>
              <a:t>和文件类型(</a:t>
            </a:r>
            <a:r>
              <a:rPr lang="en-US" altLang="zh-CN" sz="1800">
                <a:latin typeface="Times New Roman" panose="02020603050405020304" pitchFamily="18" charset="0"/>
                <a:ea typeface="仿宋_GB2312" pitchFamily="49" charset="-122"/>
              </a:rPr>
              <a:t>file</a:t>
            </a:r>
            <a:r>
              <a:rPr lang="en-US" altLang="zh-CN" sz="1800" b="1">
                <a:latin typeface="Times New Roman" panose="02020603050405020304" pitchFamily="18" charset="0"/>
                <a:ea typeface="仿宋_GB2312" pitchFamily="49" charset="-122"/>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a:extLst>
              <a:ext uri="{FF2B5EF4-FFF2-40B4-BE49-F238E27FC236}">
                <a16:creationId xmlns:a16="http://schemas.microsoft.com/office/drawing/2014/main" id="{10E263FF-3DAD-4536-B48A-705487C59B14}"/>
              </a:ext>
            </a:extLst>
          </p:cNvPr>
          <p:cNvSpPr>
            <a:spLocks noGrp="1"/>
          </p:cNvSpPr>
          <p:nvPr>
            <p:ph type="dt" sz="half" idx="10"/>
          </p:nvPr>
        </p:nvSpPr>
        <p:spPr/>
        <p:txBody>
          <a:bodyPr/>
          <a:lstStyle/>
          <a:p>
            <a:fld id="{CF82A766-D57D-461E-A97A-BCD4483F38E0}" type="datetime1">
              <a:rPr lang="zh-CN" altLang="en-US"/>
              <a:pPr/>
              <a:t>2018/11/27</a:t>
            </a:fld>
            <a:endParaRPr lang="en-US" altLang="en-US"/>
          </a:p>
        </p:txBody>
      </p:sp>
      <p:sp>
        <p:nvSpPr>
          <p:cNvPr id="9" name="页脚占位符 4">
            <a:extLst>
              <a:ext uri="{FF2B5EF4-FFF2-40B4-BE49-F238E27FC236}">
                <a16:creationId xmlns:a16="http://schemas.microsoft.com/office/drawing/2014/main" id="{9E03D54D-9BA1-42F5-BECD-6B1FA31DBEE1}"/>
              </a:ext>
            </a:extLst>
          </p:cNvPr>
          <p:cNvSpPr>
            <a:spLocks noGrp="1"/>
          </p:cNvSpPr>
          <p:nvPr>
            <p:ph type="ftr" sz="quarter" idx="11"/>
          </p:nvPr>
        </p:nvSpPr>
        <p:spPr/>
        <p:txBody>
          <a:bodyPr/>
          <a:lstStyle/>
          <a:p>
            <a:r>
              <a:rPr lang="zh-CN" altLang="en-US"/>
              <a:t>电子教案 </a:t>
            </a:r>
            <a:r>
              <a:rPr lang="en-US" altLang="zh-CN"/>
              <a:t>Page </a:t>
            </a:r>
            <a:fld id="{93316DAD-423A-42D8-93E8-2D0612B7CE90}" type="slidenum">
              <a:rPr lang="en-US" altLang="zh-CN"/>
              <a:pPr/>
              <a:t>2</a:t>
            </a:fld>
            <a:r>
              <a:rPr lang="en-US" altLang="zh-CN"/>
              <a:t> of 97</a:t>
            </a:r>
          </a:p>
        </p:txBody>
      </p:sp>
      <p:sp>
        <p:nvSpPr>
          <p:cNvPr id="56322" name="Rectangle 2">
            <a:extLst>
              <a:ext uri="{FF2B5EF4-FFF2-40B4-BE49-F238E27FC236}">
                <a16:creationId xmlns:a16="http://schemas.microsoft.com/office/drawing/2014/main" id="{134DDBC4-AEE7-4C9F-839B-604E4490712B}"/>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3" name="Text Box 3">
            <a:extLst>
              <a:ext uri="{FF2B5EF4-FFF2-40B4-BE49-F238E27FC236}">
                <a16:creationId xmlns:a16="http://schemas.microsoft.com/office/drawing/2014/main" id="{1465B325-7390-4462-BB72-90CEA0C56C8C}"/>
              </a:ext>
            </a:extLst>
          </p:cNvPr>
          <p:cNvSpPr txBox="1">
            <a:spLocks noChangeArrowheads="1"/>
          </p:cNvSpPr>
          <p:nvPr/>
        </p:nvSpPr>
        <p:spPr bwMode="auto">
          <a:xfrm>
            <a:off x="1295400" y="0"/>
            <a:ext cx="640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第一部分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综述(2)</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56324" name="Rectangle 4">
            <a:extLst>
              <a:ext uri="{FF2B5EF4-FFF2-40B4-BE49-F238E27FC236}">
                <a16:creationId xmlns:a16="http://schemas.microsoft.com/office/drawing/2014/main" id="{D322256B-92FC-41C8-ACB5-A00D6A2DC7FD}"/>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6325" name="Rectangle 5">
            <a:extLst>
              <a:ext uri="{FF2B5EF4-FFF2-40B4-BE49-F238E27FC236}">
                <a16:creationId xmlns:a16="http://schemas.microsoft.com/office/drawing/2014/main" id="{E6A91A9C-9487-47F7-8007-A9BCFCC1BF30}"/>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6326" name="Rectangle 6">
            <a:extLst>
              <a:ext uri="{FF2B5EF4-FFF2-40B4-BE49-F238E27FC236}">
                <a16:creationId xmlns:a16="http://schemas.microsoft.com/office/drawing/2014/main" id="{36EB99BB-B173-477F-A4F9-89D1C9C376C6}"/>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327" name="Text Box 7">
            <a:extLst>
              <a:ext uri="{FF2B5EF4-FFF2-40B4-BE49-F238E27FC236}">
                <a16:creationId xmlns:a16="http://schemas.microsoft.com/office/drawing/2014/main" id="{CD3958FA-FB27-4F33-8373-DB4BD172FE5A}"/>
              </a:ext>
            </a:extLst>
          </p:cNvPr>
          <p:cNvSpPr txBox="1">
            <a:spLocks noChangeArrowheads="1"/>
          </p:cNvSpPr>
          <p:nvPr/>
        </p:nvSpPr>
        <p:spPr bwMode="auto">
          <a:xfrm>
            <a:off x="762000" y="1066800"/>
            <a:ext cx="8153400" cy="4905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a:latin typeface="Times New Roman" panose="02020603050405020304" pitchFamily="18" charset="0"/>
              </a:rPr>
              <a:t> </a:t>
            </a:r>
            <a:r>
              <a:rPr lang="zh-CN" altLang="en-US" b="1">
                <a:latin typeface="Times New Roman" panose="02020603050405020304" pitchFamily="18" charset="0"/>
                <a:ea typeface="宋体" panose="02010600030101010101" pitchFamily="2" charset="-122"/>
              </a:rPr>
              <a:t>自顶向下设计</a:t>
            </a:r>
            <a:endParaRPr lang="zh-CN" altLang="en-US" sz="1600" b="1">
              <a:latin typeface="Times New Roman" panose="02020603050405020304" pitchFamily="18" charset="0"/>
              <a:ea typeface="仿宋_GB2312" pitchFamily="49" charset="-122"/>
            </a:endParaRPr>
          </a:p>
          <a:p>
            <a:pPr>
              <a:spcBef>
                <a:spcPct val="50000"/>
              </a:spcBef>
            </a:pPr>
            <a:r>
              <a:rPr lang="zh-CN" altLang="en-US" sz="1600">
                <a:latin typeface="Times New Roman" panose="02020603050405020304" pitchFamily="18" charset="0"/>
                <a:ea typeface="仿宋_GB2312" pitchFamily="49" charset="-122"/>
              </a:rPr>
              <a:t>                </a:t>
            </a:r>
            <a:r>
              <a:rPr lang="zh-CN" altLang="en-US" sz="1600">
                <a:solidFill>
                  <a:srgbClr val="A50021"/>
                </a:solidFill>
                <a:latin typeface="Times New Roman" panose="02020603050405020304" pitchFamily="18" charset="0"/>
                <a:ea typeface="仿宋_GB2312" pitchFamily="49" charset="-122"/>
              </a:rPr>
              <a:t>▲</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语言支持自顶向下的系统划分，直至划分后的最底层单元能用图元</a:t>
            </a:r>
          </a:p>
          <a:p>
            <a:pPr>
              <a:spcBef>
                <a:spcPct val="15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primitive element)</a:t>
            </a:r>
            <a:r>
              <a:rPr lang="zh-CN" altLang="en-US" sz="1600" b="1">
                <a:latin typeface="Times New Roman" panose="02020603050405020304" pitchFamily="18" charset="0"/>
                <a:ea typeface="仿宋_GB2312" pitchFamily="49" charset="-122"/>
              </a:rPr>
              <a:t>来实现为止</a:t>
            </a:r>
          </a:p>
          <a:p>
            <a:pPr>
              <a:spcBef>
                <a:spcPct val="70000"/>
              </a:spcBef>
            </a:pPr>
            <a:r>
              <a:rPr lang="zh-CN" altLang="en-US" sz="1600" b="1">
                <a:latin typeface="Times New Roman" panose="02020603050405020304" pitchFamily="18" charset="0"/>
                <a:ea typeface="仿宋_GB2312" pitchFamily="49" charset="-122"/>
              </a:rPr>
              <a:t>                </a:t>
            </a:r>
            <a:r>
              <a:rPr lang="zh-CN" altLang="en-US" sz="1600">
                <a:solidFill>
                  <a:srgbClr val="A50021"/>
                </a:solidFill>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图元就是基本逻辑单元、宏模型或</a:t>
            </a:r>
            <a:r>
              <a:rPr lang="en-US" altLang="zh-CN" sz="1600" b="1">
                <a:latin typeface="Times New Roman" panose="02020603050405020304" pitchFamily="18" charset="0"/>
                <a:ea typeface="仿宋_GB2312" pitchFamily="49" charset="-122"/>
              </a:rPr>
              <a:t>IP_core</a:t>
            </a:r>
          </a:p>
          <a:p>
            <a:pPr>
              <a:spcBef>
                <a:spcPct val="50000"/>
              </a:spcBef>
            </a:pPr>
            <a:endParaRPr lang="en-US" altLang="zh-CN" sz="1600" b="1">
              <a:latin typeface="Times New Roman" panose="02020603050405020304" pitchFamily="18" charset="0"/>
              <a:ea typeface="仿宋_GB2312" pitchFamily="49" charset="-122"/>
            </a:endParaRPr>
          </a:p>
          <a:p>
            <a:pPr>
              <a:spcBef>
                <a:spcPct val="50000"/>
              </a:spcBef>
            </a:pPr>
            <a:endParaRPr lang="en-US" altLang="zh-CN" sz="1600" b="1">
              <a:latin typeface="Times New Roman" panose="02020603050405020304" pitchFamily="18" charset="0"/>
              <a:ea typeface="仿宋_GB2312" pitchFamily="49" charset="-122"/>
            </a:endParaRPr>
          </a:p>
          <a:p>
            <a:pPr>
              <a:spcBef>
                <a:spcPct val="50000"/>
              </a:spcBef>
              <a:buFontTx/>
              <a:buChar char="•"/>
            </a:pPr>
            <a:r>
              <a:rPr lang="en-US" altLang="en-US">
                <a:latin typeface="Times New Roman" panose="02020603050405020304" pitchFamily="18" charset="0"/>
              </a:rPr>
              <a:t> </a:t>
            </a:r>
            <a:r>
              <a:rPr lang="en-US" altLang="zh-CN" b="1">
                <a:latin typeface="Times New Roman" panose="02020603050405020304" pitchFamily="18" charset="0"/>
                <a:ea typeface="宋体" panose="02010600030101010101" pitchFamily="2" charset="-122"/>
              </a:rPr>
              <a:t>VHDL</a:t>
            </a:r>
            <a:r>
              <a:rPr lang="zh-CN" altLang="en-US" b="1">
                <a:latin typeface="Times New Roman" panose="02020603050405020304" pitchFamily="18" charset="0"/>
                <a:ea typeface="宋体" panose="02010600030101010101" pitchFamily="2" charset="-122"/>
              </a:rPr>
              <a:t>的基本模型</a:t>
            </a:r>
          </a:p>
          <a:p>
            <a:pPr>
              <a:spcBef>
                <a:spcPct val="50000"/>
              </a:spcBef>
            </a:pPr>
            <a:r>
              <a:rPr lang="zh-CN" altLang="en-US" sz="1600">
                <a:latin typeface="Times New Roman" panose="02020603050405020304" pitchFamily="18" charset="0"/>
                <a:ea typeface="仿宋_GB2312" pitchFamily="49" charset="-122"/>
              </a:rPr>
              <a:t>                </a:t>
            </a:r>
            <a:r>
              <a:rPr lang="zh-CN" altLang="en-US" sz="1600">
                <a:solidFill>
                  <a:srgbClr val="A50021"/>
                </a:solidFill>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行为模型：用于描述数字器件或系统的功能，统指数学方程表示的模型</a:t>
            </a:r>
          </a:p>
          <a:p>
            <a:pPr>
              <a:spcBef>
                <a:spcPct val="70000"/>
              </a:spcBef>
            </a:pPr>
            <a:r>
              <a:rPr lang="zh-CN" altLang="en-US" sz="1600" b="1">
                <a:latin typeface="Times New Roman" panose="02020603050405020304" pitchFamily="18" charset="0"/>
                <a:ea typeface="仿宋_GB2312" pitchFamily="49" charset="-122"/>
              </a:rPr>
              <a:t>                </a:t>
            </a:r>
            <a:r>
              <a:rPr lang="zh-CN" altLang="en-US" sz="1600">
                <a:solidFill>
                  <a:srgbClr val="A50021"/>
                </a:solidFill>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时序模型：用于描述数字器件或系统的激励与响应间的关系，统指布尔方程 </a:t>
            </a:r>
          </a:p>
          <a:p>
            <a:pPr>
              <a:spcBef>
                <a:spcPct val="15000"/>
              </a:spcBef>
            </a:pPr>
            <a:r>
              <a:rPr lang="zh-CN" altLang="en-US" sz="1600" b="1">
                <a:latin typeface="Times New Roman" panose="02020603050405020304" pitchFamily="18" charset="0"/>
                <a:ea typeface="仿宋_GB2312" pitchFamily="49" charset="-122"/>
              </a:rPr>
              <a:t>                    表示的模型</a:t>
            </a:r>
          </a:p>
          <a:p>
            <a:pPr>
              <a:spcBef>
                <a:spcPct val="70000"/>
              </a:spcBef>
            </a:pPr>
            <a:r>
              <a:rPr lang="zh-CN" altLang="en-US" sz="1600" b="1">
                <a:latin typeface="Times New Roman" panose="02020603050405020304" pitchFamily="18" charset="0"/>
                <a:ea typeface="仿宋_GB2312" pitchFamily="49" charset="-122"/>
              </a:rPr>
              <a:t>                </a:t>
            </a:r>
            <a:r>
              <a:rPr lang="zh-CN" altLang="en-US" sz="1600">
                <a:solidFill>
                  <a:srgbClr val="A50021"/>
                </a:solidFill>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结构模型：用于描述自顶向下划分系统形成的各个基本单元间的互连关系，</a:t>
            </a:r>
          </a:p>
          <a:p>
            <a:pPr>
              <a:spcBef>
                <a:spcPct val="15000"/>
              </a:spcBef>
            </a:pPr>
            <a:r>
              <a:rPr lang="zh-CN" altLang="en-US" sz="1600" b="1">
                <a:latin typeface="Times New Roman" panose="02020603050405020304" pitchFamily="18" charset="0"/>
                <a:ea typeface="仿宋_GB2312" pitchFamily="49" charset="-122"/>
              </a:rPr>
              <a:t>                    统指用元件互连生成的电路模型</a:t>
            </a:r>
          </a:p>
          <a:p>
            <a:pPr>
              <a:spcBef>
                <a:spcPct val="40000"/>
              </a:spcBef>
            </a:pPr>
            <a:r>
              <a:rPr lang="zh-CN" altLang="en-US" sz="1600">
                <a:solidFill>
                  <a:srgbClr val="A50021"/>
                </a:solidFill>
                <a:latin typeface="Times New Roman" panose="02020603050405020304" pitchFamily="18" charset="0"/>
                <a:ea typeface="仿宋_GB2312" pitchFamily="49" charset="-122"/>
              </a:rPr>
              <a:t>  </a:t>
            </a:r>
            <a:endParaRPr lang="zh-CN" altLang="en-US" b="1">
              <a:latin typeface="Times New Roman" panose="02020603050405020304" pitchFamily="18" charset="0"/>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FACDFB6D-DAA4-4F76-97C7-16D2A5A5FC41}"/>
              </a:ext>
            </a:extLst>
          </p:cNvPr>
          <p:cNvSpPr>
            <a:spLocks noGrp="1"/>
          </p:cNvSpPr>
          <p:nvPr>
            <p:ph type="dt" sz="half" idx="10"/>
          </p:nvPr>
        </p:nvSpPr>
        <p:spPr/>
        <p:txBody>
          <a:bodyPr/>
          <a:lstStyle/>
          <a:p>
            <a:fld id="{434D89E3-7D94-46EA-AC4A-8CD14762730D}" type="datetime1">
              <a:rPr lang="zh-CN" altLang="en-US"/>
              <a:pPr/>
              <a:t>2018/11/27</a:t>
            </a:fld>
            <a:endParaRPr lang="en-US" altLang="en-US"/>
          </a:p>
        </p:txBody>
      </p:sp>
      <p:sp>
        <p:nvSpPr>
          <p:cNvPr id="11" name="页脚占位符 4">
            <a:extLst>
              <a:ext uri="{FF2B5EF4-FFF2-40B4-BE49-F238E27FC236}">
                <a16:creationId xmlns:a16="http://schemas.microsoft.com/office/drawing/2014/main" id="{0E070884-4267-4B62-96C1-9D6021C52156}"/>
              </a:ext>
            </a:extLst>
          </p:cNvPr>
          <p:cNvSpPr>
            <a:spLocks noGrp="1"/>
          </p:cNvSpPr>
          <p:nvPr>
            <p:ph type="ftr" sz="quarter" idx="11"/>
          </p:nvPr>
        </p:nvSpPr>
        <p:spPr/>
        <p:txBody>
          <a:bodyPr/>
          <a:lstStyle/>
          <a:p>
            <a:r>
              <a:rPr lang="zh-CN" altLang="en-US"/>
              <a:t>电子教案 </a:t>
            </a:r>
            <a:r>
              <a:rPr lang="en-US" altLang="zh-CN"/>
              <a:t>Page </a:t>
            </a:r>
            <a:fld id="{08D4A269-A1D0-480D-AE44-4EADE91616E7}" type="slidenum">
              <a:rPr lang="en-US" altLang="zh-CN"/>
              <a:pPr/>
              <a:t>20</a:t>
            </a:fld>
            <a:r>
              <a:rPr lang="en-US" altLang="zh-CN"/>
              <a:t> of 97</a:t>
            </a:r>
          </a:p>
        </p:txBody>
      </p:sp>
      <p:sp>
        <p:nvSpPr>
          <p:cNvPr id="77826" name="Rectangle 2">
            <a:extLst>
              <a:ext uri="{FF2B5EF4-FFF2-40B4-BE49-F238E27FC236}">
                <a16:creationId xmlns:a16="http://schemas.microsoft.com/office/drawing/2014/main" id="{05E6163E-28C8-4C47-8CBE-3CE0BA67408B}"/>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27" name="Text Box 3">
            <a:extLst>
              <a:ext uri="{FF2B5EF4-FFF2-40B4-BE49-F238E27FC236}">
                <a16:creationId xmlns:a16="http://schemas.microsoft.com/office/drawing/2014/main" id="{0022AA52-CA89-4104-B7D0-45AD8C47DB02}"/>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第二部分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语言的学习基础</a:t>
            </a:r>
            <a:r>
              <a:rPr lang="zh-CN" altLang="en-US" sz="1600" b="1">
                <a:latin typeface="Times New Roman" panose="02020603050405020304" pitchFamily="18" charset="0"/>
                <a:ea typeface="仿宋_GB2312" pitchFamily="49" charset="-122"/>
              </a:rPr>
              <a:t> </a:t>
            </a:r>
            <a:r>
              <a:rPr lang="zh-CN" altLang="en-US" sz="3200" b="1">
                <a:solidFill>
                  <a:schemeClr val="tx2"/>
                </a:solidFill>
                <a:latin typeface="Times New Roman" panose="02020603050405020304" pitchFamily="18" charset="0"/>
                <a:ea typeface="宋体" panose="02010600030101010101" pitchFamily="2" charset="-122"/>
              </a:rPr>
              <a:t>(14)</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77828" name="Rectangle 4">
            <a:extLst>
              <a:ext uri="{FF2B5EF4-FFF2-40B4-BE49-F238E27FC236}">
                <a16:creationId xmlns:a16="http://schemas.microsoft.com/office/drawing/2014/main" id="{C9E1A04A-8800-4E37-B974-74F62ABB069D}"/>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7829" name="Rectangle 5">
            <a:extLst>
              <a:ext uri="{FF2B5EF4-FFF2-40B4-BE49-F238E27FC236}">
                <a16:creationId xmlns:a16="http://schemas.microsoft.com/office/drawing/2014/main" id="{DCDB1434-4509-48ED-87DF-83E373BB8D9D}"/>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7830" name="Rectangle 6">
            <a:extLst>
              <a:ext uri="{FF2B5EF4-FFF2-40B4-BE49-F238E27FC236}">
                <a16:creationId xmlns:a16="http://schemas.microsoft.com/office/drawing/2014/main" id="{4E9B39AA-BB69-4537-9BEF-E78004BA871C}"/>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1" name="Text Box 7">
            <a:extLst>
              <a:ext uri="{FF2B5EF4-FFF2-40B4-BE49-F238E27FC236}">
                <a16:creationId xmlns:a16="http://schemas.microsoft.com/office/drawing/2014/main" id="{941F5559-CE3A-451F-9DEA-998309ED87AB}"/>
              </a:ext>
            </a:extLst>
          </p:cNvPr>
          <p:cNvSpPr txBox="1">
            <a:spLocks noChangeArrowheads="1"/>
          </p:cNvSpPr>
          <p:nvPr/>
        </p:nvSpPr>
        <p:spPr bwMode="auto">
          <a:xfrm>
            <a:off x="762000" y="7620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数据类型</a:t>
            </a:r>
          </a:p>
        </p:txBody>
      </p:sp>
      <p:sp>
        <p:nvSpPr>
          <p:cNvPr id="77832" name="Rectangle 8">
            <a:extLst>
              <a:ext uri="{FF2B5EF4-FFF2-40B4-BE49-F238E27FC236}">
                <a16:creationId xmlns:a16="http://schemas.microsoft.com/office/drawing/2014/main" id="{726DDE3F-4503-43DF-944F-0684092EEF15}"/>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7835" name="Rectangle 11">
            <a:extLst>
              <a:ext uri="{FF2B5EF4-FFF2-40B4-BE49-F238E27FC236}">
                <a16:creationId xmlns:a16="http://schemas.microsoft.com/office/drawing/2014/main" id="{78D2736C-99BE-4275-9D99-186FC9CD5E60}"/>
              </a:ext>
            </a:extLst>
          </p:cNvPr>
          <p:cNvSpPr>
            <a:spLocks noChangeArrowheads="1"/>
          </p:cNvSpPr>
          <p:nvPr/>
        </p:nvSpPr>
        <p:spPr bwMode="auto">
          <a:xfrm>
            <a:off x="1219200" y="1219200"/>
            <a:ext cx="7924800" cy="484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 </a:t>
            </a:r>
            <a:r>
              <a:rPr lang="zh-CN" altLang="en-US" sz="1800" b="1">
                <a:latin typeface="Times New Roman" panose="02020603050405020304" pitchFamily="18" charset="0"/>
                <a:ea typeface="仿宋_GB2312" pitchFamily="49" charset="-122"/>
              </a:rPr>
              <a:t>自定义语句格式</a:t>
            </a:r>
          </a:p>
          <a:p>
            <a:pPr>
              <a:spcBef>
                <a:spcPct val="60000"/>
              </a:spcBef>
            </a:pPr>
            <a:r>
              <a:rPr lang="zh-CN" altLang="en-US"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sym typeface="Symbol" panose="05050102010706020507" pitchFamily="18" charset="2"/>
              </a:rPr>
              <a:t></a:t>
            </a:r>
            <a:r>
              <a:rPr lang="zh-CN" altLang="en-US" sz="16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标量类型定义</a:t>
            </a:r>
          </a:p>
          <a:p>
            <a:pPr>
              <a:spcBef>
                <a:spcPct val="60000"/>
              </a:spcBef>
            </a:pPr>
            <a:r>
              <a:rPr lang="en-US" altLang="zh-CN" sz="1600" b="1">
                <a:latin typeface="Times New Roman" panose="02020603050405020304" pitchFamily="18" charset="0"/>
                <a:ea typeface="仿宋_GB2312" pitchFamily="49" charset="-122"/>
              </a:rPr>
              <a:t>                    type {&lt; </a:t>
            </a:r>
            <a:r>
              <a:rPr lang="zh-CN" altLang="en-US" sz="1600" b="1">
                <a:latin typeface="Times New Roman" panose="02020603050405020304" pitchFamily="18" charset="0"/>
                <a:ea typeface="仿宋_GB2312" pitchFamily="49" charset="-122"/>
              </a:rPr>
              <a:t>类型名&gt;} {, </a:t>
            </a:r>
            <a:r>
              <a:rPr lang="zh-CN" altLang="en-US" sz="1600" b="1">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is [&lt;</a:t>
            </a:r>
            <a:r>
              <a:rPr lang="zh-CN" altLang="en-US" sz="1600" b="1">
                <a:latin typeface="Times New Roman" panose="02020603050405020304" pitchFamily="18" charset="0"/>
                <a:ea typeface="仿宋_GB2312" pitchFamily="49" charset="-122"/>
              </a:rPr>
              <a:t>类型字&gt;] [约束范围]；</a:t>
            </a:r>
          </a:p>
          <a:p>
            <a:pPr>
              <a:spcBef>
                <a:spcPct val="60000"/>
              </a:spcBef>
            </a:pPr>
            <a:r>
              <a:rPr lang="en-US" altLang="zh-CN" sz="18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sym typeface="Symbol" panose="05050102010706020507" pitchFamily="18" charset="2"/>
              </a:rPr>
              <a:t></a:t>
            </a:r>
            <a:r>
              <a:rPr lang="zh-CN" altLang="en-US" sz="16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枚举类型定义</a:t>
            </a:r>
          </a:p>
          <a:p>
            <a:pPr>
              <a:spcBef>
                <a:spcPct val="60000"/>
              </a:spcBef>
            </a:pPr>
            <a:r>
              <a:rPr lang="en-US" altLang="zh-CN" sz="1600" b="1">
                <a:latin typeface="Times New Roman" panose="02020603050405020304" pitchFamily="18" charset="0"/>
                <a:ea typeface="宋体" panose="02010600030101010101" pitchFamily="2" charset="-122"/>
              </a:rPr>
              <a:t>                    type {</a:t>
            </a:r>
            <a:r>
              <a:rPr lang="en-US" altLang="zh-CN" sz="1600" b="1">
                <a:latin typeface="Times New Roman" panose="02020603050405020304" pitchFamily="18" charset="0"/>
                <a:ea typeface="仿宋_GB2312" pitchFamily="49" charset="-122"/>
              </a:rPr>
              <a:t>&lt; </a:t>
            </a:r>
            <a:r>
              <a:rPr lang="zh-CN" altLang="en-US" sz="1600" b="1">
                <a:latin typeface="Times New Roman" panose="02020603050405020304" pitchFamily="18" charset="0"/>
                <a:ea typeface="仿宋_GB2312" pitchFamily="49" charset="-122"/>
              </a:rPr>
              <a:t>类型名&gt; </a:t>
            </a:r>
            <a:r>
              <a:rPr lang="en-US" altLang="zh-CN" sz="1600" b="1">
                <a:latin typeface="Times New Roman" panose="02020603050405020304" pitchFamily="18" charset="0"/>
                <a:ea typeface="宋体" panose="02010600030101010101" pitchFamily="2" charset="-122"/>
              </a:rPr>
              <a:t>}</a:t>
            </a:r>
            <a:r>
              <a:rPr lang="en-US" altLang="zh-CN" sz="16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is ({&lt;</a:t>
            </a:r>
            <a:r>
              <a:rPr lang="zh-CN" altLang="en-US" sz="1600" b="1">
                <a:latin typeface="Times New Roman" panose="02020603050405020304" pitchFamily="18" charset="0"/>
                <a:ea typeface="仿宋_GB2312" pitchFamily="49" charset="-122"/>
              </a:rPr>
              <a:t>标识符&gt;│&lt;字符&gt;}{, </a:t>
            </a:r>
            <a:r>
              <a:rPr lang="zh-CN" altLang="en-US" sz="1600" b="1">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a:latin typeface="Times New Roman" panose="02020603050405020304" pitchFamily="18" charset="0"/>
                <a:ea typeface="仿宋_GB2312" pitchFamily="49" charset="-122"/>
              </a:rPr>
              <a:t>}) ；</a:t>
            </a:r>
          </a:p>
          <a:p>
            <a:pPr>
              <a:spcBef>
                <a:spcPct val="60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600" b="1">
                <a:latin typeface="Times New Roman" panose="02020603050405020304" pitchFamily="18" charset="0"/>
                <a:ea typeface="仿宋_GB2312" pitchFamily="49" charset="-122"/>
              </a:rPr>
              <a:t>  限定性</a:t>
            </a:r>
            <a:r>
              <a:rPr lang="zh-CN" altLang="en-US" sz="1800" b="1">
                <a:latin typeface="Times New Roman" panose="02020603050405020304" pitchFamily="18" charset="0"/>
                <a:ea typeface="仿宋_GB2312" pitchFamily="49" charset="-122"/>
              </a:rPr>
              <a:t>组类型定义</a:t>
            </a:r>
          </a:p>
          <a:p>
            <a:pPr>
              <a:spcBef>
                <a:spcPct val="60000"/>
              </a:spcBef>
            </a:pPr>
            <a:r>
              <a:rPr lang="en-US" altLang="zh-CN" sz="1600" b="1">
                <a:latin typeface="Times New Roman" panose="02020603050405020304" pitchFamily="18" charset="0"/>
                <a:ea typeface="仿宋_GB2312" pitchFamily="49" charset="-122"/>
              </a:rPr>
              <a:t>                    type {&lt; </a:t>
            </a:r>
            <a:r>
              <a:rPr lang="zh-CN" altLang="en-US" sz="1600" b="1">
                <a:latin typeface="Times New Roman" panose="02020603050405020304" pitchFamily="18" charset="0"/>
                <a:ea typeface="仿宋_GB2312" pitchFamily="49" charset="-122"/>
              </a:rPr>
              <a:t>组类型名&gt;} {, </a:t>
            </a:r>
            <a:r>
              <a:rPr lang="zh-CN" altLang="en-US" sz="1600" b="1">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is array ({</a:t>
            </a:r>
            <a:r>
              <a:rPr lang="zh-CN" altLang="en-US" sz="1600" b="1">
                <a:latin typeface="Times New Roman" panose="02020603050405020304" pitchFamily="18" charset="0"/>
                <a:ea typeface="仿宋_GB2312" pitchFamily="49" charset="-122"/>
              </a:rPr>
              <a:t>&lt;下标界</a:t>
            </a:r>
            <a:r>
              <a:rPr lang="en-US" altLang="zh-CN" sz="1600" b="1">
                <a:latin typeface="Times New Roman" panose="02020603050405020304" pitchFamily="18" charset="0"/>
                <a:ea typeface="仿宋_GB2312" pitchFamily="49" charset="-122"/>
              </a:rPr>
              <a:t>&gt; } </a:t>
            </a:r>
            <a:r>
              <a:rPr lang="zh-CN" altLang="en-US" sz="16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a:latin typeface="Times New Roman" panose="02020603050405020304" pitchFamily="18" charset="0"/>
                <a:ea typeface="仿宋_GB2312" pitchFamily="49" charset="-122"/>
              </a:rPr>
              <a:t>}</a:t>
            </a:r>
            <a:r>
              <a:rPr lang="en-US" altLang="zh-CN" sz="1600" b="1">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of &lt;</a:t>
            </a:r>
            <a:r>
              <a:rPr lang="zh-CN" altLang="en-US" sz="1600" b="1">
                <a:latin typeface="Times New Roman" panose="02020603050405020304" pitchFamily="18" charset="0"/>
                <a:ea typeface="仿宋_GB2312" pitchFamily="49" charset="-122"/>
              </a:rPr>
              <a:t>类型字&gt;；</a:t>
            </a:r>
            <a:endParaRPr lang="zh-CN" altLang="en-US" sz="1800" b="1">
              <a:latin typeface="Times New Roman" panose="02020603050405020304" pitchFamily="18" charset="0"/>
              <a:ea typeface="仿宋_GB2312" pitchFamily="49" charset="-122"/>
            </a:endParaRPr>
          </a:p>
          <a:p>
            <a:pPr>
              <a:spcBef>
                <a:spcPct val="60000"/>
              </a:spcBef>
            </a:pPr>
            <a:r>
              <a:rPr lang="zh-CN" altLang="en-US"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&lt;下标界</a:t>
            </a:r>
            <a:r>
              <a:rPr lang="en-US" altLang="zh-CN" sz="1600" b="1">
                <a:latin typeface="Times New Roman" panose="02020603050405020304" pitchFamily="18" charset="0"/>
                <a:ea typeface="仿宋_GB2312" pitchFamily="49" charset="-122"/>
              </a:rPr>
              <a:t>&gt;::= &lt;</a:t>
            </a:r>
            <a:r>
              <a:rPr lang="zh-CN" altLang="en-US" sz="1600" b="1">
                <a:latin typeface="Times New Roman" panose="02020603050405020304" pitchFamily="18" charset="0"/>
                <a:ea typeface="仿宋_GB2312" pitchFamily="49" charset="-122"/>
              </a:rPr>
              <a:t>类型字&gt; │{&lt;简单表达式</a:t>
            </a:r>
            <a:r>
              <a:rPr lang="en-US" altLang="zh-CN" sz="1600" b="1">
                <a:latin typeface="Times New Roman" panose="02020603050405020304" pitchFamily="18" charset="0"/>
                <a:ea typeface="仿宋_GB2312" pitchFamily="49" charset="-122"/>
              </a:rPr>
              <a:t>&gt; {to</a:t>
            </a:r>
            <a:r>
              <a:rPr lang="zh-CN" altLang="en-US" sz="1600" b="1">
                <a:latin typeface="Times New Roman" panose="02020603050405020304" pitchFamily="18" charset="0"/>
                <a:ea typeface="仿宋_GB2312" pitchFamily="49" charset="-122"/>
              </a:rPr>
              <a:t>│</a:t>
            </a:r>
            <a:r>
              <a:rPr lang="en-US" altLang="zh-CN" sz="1600" b="1">
                <a:latin typeface="Times New Roman" panose="02020603050405020304" pitchFamily="18" charset="0"/>
                <a:ea typeface="仿宋_GB2312" pitchFamily="49" charset="-122"/>
              </a:rPr>
              <a:t>downto}&lt;</a:t>
            </a:r>
            <a:r>
              <a:rPr lang="zh-CN" altLang="en-US" sz="1600" b="1">
                <a:latin typeface="Times New Roman" panose="02020603050405020304" pitchFamily="18" charset="0"/>
                <a:ea typeface="仿宋_GB2312" pitchFamily="49" charset="-122"/>
              </a:rPr>
              <a:t>简单表达式</a:t>
            </a:r>
            <a:r>
              <a:rPr lang="en-US" altLang="zh-CN" sz="1600" b="1">
                <a:latin typeface="Times New Roman" panose="02020603050405020304" pitchFamily="18" charset="0"/>
                <a:ea typeface="仿宋_GB2312" pitchFamily="49" charset="-122"/>
              </a:rPr>
              <a:t>&gt;}</a:t>
            </a:r>
          </a:p>
          <a:p>
            <a:pPr>
              <a:spcBef>
                <a:spcPct val="60000"/>
              </a:spcBef>
            </a:pPr>
            <a:r>
              <a:rPr lang="en-US" altLang="zh-CN" sz="16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或者 </a:t>
            </a:r>
            <a:r>
              <a:rPr lang="en-US" altLang="zh-CN" sz="1600" b="1">
                <a:latin typeface="Times New Roman" panose="02020603050405020304" pitchFamily="18" charset="0"/>
                <a:ea typeface="仿宋_GB2312" pitchFamily="49" charset="-122"/>
              </a:rPr>
              <a:t>&lt;</a:t>
            </a:r>
            <a:r>
              <a:rPr lang="zh-CN" altLang="en-US" sz="1600" b="1">
                <a:latin typeface="Times New Roman" panose="02020603050405020304" pitchFamily="18" charset="0"/>
                <a:ea typeface="仿宋_GB2312" pitchFamily="49" charset="-122"/>
              </a:rPr>
              <a:t>类型字&gt; [</a:t>
            </a:r>
            <a:r>
              <a:rPr lang="en-US" altLang="zh-CN" sz="1600" b="1">
                <a:latin typeface="Times New Roman" panose="02020603050405020304" pitchFamily="18" charset="0"/>
                <a:ea typeface="仿宋_GB2312" pitchFamily="49" charset="-122"/>
              </a:rPr>
              <a:t>range&lt;</a:t>
            </a:r>
            <a:r>
              <a:rPr lang="zh-CN" altLang="en-US" sz="1600" b="1">
                <a:latin typeface="Times New Roman" panose="02020603050405020304" pitchFamily="18" charset="0"/>
                <a:ea typeface="仿宋_GB2312" pitchFamily="49" charset="-122"/>
              </a:rPr>
              <a:t>简单表达式</a:t>
            </a:r>
            <a:r>
              <a:rPr lang="en-US" altLang="zh-CN" sz="1600" b="1">
                <a:latin typeface="Times New Roman" panose="02020603050405020304" pitchFamily="18" charset="0"/>
                <a:ea typeface="仿宋_GB2312" pitchFamily="49" charset="-122"/>
              </a:rPr>
              <a:t>&gt; {to</a:t>
            </a:r>
            <a:r>
              <a:rPr lang="zh-CN" altLang="en-US" sz="1600" b="1">
                <a:latin typeface="Times New Roman" panose="02020603050405020304" pitchFamily="18" charset="0"/>
                <a:ea typeface="仿宋_GB2312" pitchFamily="49" charset="-122"/>
              </a:rPr>
              <a:t>│</a:t>
            </a:r>
            <a:r>
              <a:rPr lang="en-US" altLang="zh-CN" sz="1600" b="1">
                <a:latin typeface="Times New Roman" panose="02020603050405020304" pitchFamily="18" charset="0"/>
                <a:ea typeface="仿宋_GB2312" pitchFamily="49" charset="-122"/>
              </a:rPr>
              <a:t>downto}&lt;</a:t>
            </a:r>
            <a:r>
              <a:rPr lang="zh-CN" altLang="en-US" sz="1600" b="1">
                <a:latin typeface="Times New Roman" panose="02020603050405020304" pitchFamily="18" charset="0"/>
                <a:ea typeface="仿宋_GB2312" pitchFamily="49" charset="-122"/>
              </a:rPr>
              <a:t>简单表达式</a:t>
            </a:r>
            <a:r>
              <a:rPr lang="en-US" altLang="zh-CN" sz="1600" b="1">
                <a:latin typeface="Times New Roman" panose="02020603050405020304" pitchFamily="18" charset="0"/>
                <a:ea typeface="仿宋_GB2312" pitchFamily="49" charset="-122"/>
              </a:rPr>
              <a:t>&gt;]</a:t>
            </a:r>
          </a:p>
          <a:p>
            <a:pPr>
              <a:spcBef>
                <a:spcPct val="60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6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非限定性组类型定义</a:t>
            </a:r>
          </a:p>
          <a:p>
            <a:pPr>
              <a:spcBef>
                <a:spcPct val="60000"/>
              </a:spcBef>
            </a:pPr>
            <a:r>
              <a:rPr lang="zh-CN" altLang="en-US" sz="18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type {&lt; </a:t>
            </a:r>
            <a:r>
              <a:rPr lang="zh-CN" altLang="en-US" sz="1600" b="1">
                <a:latin typeface="Times New Roman" panose="02020603050405020304" pitchFamily="18" charset="0"/>
                <a:ea typeface="仿宋_GB2312" pitchFamily="49" charset="-122"/>
              </a:rPr>
              <a:t>组类型名&gt;} {, </a:t>
            </a:r>
            <a:r>
              <a:rPr lang="zh-CN" altLang="en-US" sz="1600" b="1">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is array ({</a:t>
            </a:r>
            <a:r>
              <a:rPr lang="zh-CN" altLang="en-US" sz="1600" b="1">
                <a:latin typeface="Times New Roman" panose="02020603050405020304" pitchFamily="18" charset="0"/>
                <a:ea typeface="仿宋_GB2312" pitchFamily="49" charset="-122"/>
              </a:rPr>
              <a:t>&lt;类型字</a:t>
            </a:r>
            <a:r>
              <a:rPr lang="en-US" altLang="zh-CN" sz="1600" b="1">
                <a:latin typeface="Times New Roman" panose="02020603050405020304" pitchFamily="18" charset="0"/>
                <a:ea typeface="仿宋_GB2312" pitchFamily="49" charset="-122"/>
              </a:rPr>
              <a:t>&gt; range&lt;&gt;</a:t>
            </a:r>
            <a:r>
              <a:rPr lang="zh-CN" altLang="en-US" sz="1600" b="1">
                <a:latin typeface="Times New Roman" panose="02020603050405020304" pitchFamily="18" charset="0"/>
                <a:ea typeface="仿宋_GB2312" pitchFamily="49" charset="-122"/>
              </a:rPr>
              <a:t>} {, </a:t>
            </a:r>
            <a:r>
              <a:rPr lang="zh-CN" altLang="en-US" sz="1600" b="1">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a:latin typeface="Times New Roman" panose="02020603050405020304" pitchFamily="18" charset="0"/>
                <a:ea typeface="仿宋_GB2312" pitchFamily="49" charset="-122"/>
              </a:rPr>
              <a:t>}</a:t>
            </a:r>
            <a:r>
              <a:rPr lang="en-US" altLang="zh-CN" sz="1600" b="1">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of &lt;</a:t>
            </a:r>
            <a:r>
              <a:rPr lang="zh-CN" altLang="en-US" sz="1600" b="1">
                <a:latin typeface="Times New Roman" panose="02020603050405020304" pitchFamily="18" charset="0"/>
                <a:ea typeface="仿宋_GB2312" pitchFamily="49" charset="-122"/>
              </a:rPr>
              <a:t>类型字&gt;；</a:t>
            </a:r>
            <a:endParaRPr lang="zh-CN" altLang="en-US" sz="1800" b="1">
              <a:latin typeface="Times New Roman" panose="02020603050405020304" pitchFamily="18" charset="0"/>
              <a:ea typeface="仿宋_GB2312" pitchFamily="49" charset="-122"/>
            </a:endParaRPr>
          </a:p>
          <a:p>
            <a:r>
              <a:rPr lang="en-US" altLang="zh-CN" sz="1800" b="1">
                <a:latin typeface="Times New Roman" panose="02020603050405020304" pitchFamily="18" charset="0"/>
                <a:ea typeface="仿宋_GB2312" pitchFamily="49" charset="-122"/>
              </a:rPr>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92BC71D9-52BE-4A5F-AB3E-0A75F6BB0366}"/>
              </a:ext>
            </a:extLst>
          </p:cNvPr>
          <p:cNvSpPr>
            <a:spLocks noGrp="1"/>
          </p:cNvSpPr>
          <p:nvPr>
            <p:ph type="dt" sz="half" idx="10"/>
          </p:nvPr>
        </p:nvSpPr>
        <p:spPr/>
        <p:txBody>
          <a:bodyPr/>
          <a:lstStyle/>
          <a:p>
            <a:fld id="{C0067C9D-7ED5-4A2A-A21F-EF1ABF5B0230}" type="datetime1">
              <a:rPr lang="zh-CN" altLang="en-US"/>
              <a:pPr/>
              <a:t>2018/11/27</a:t>
            </a:fld>
            <a:endParaRPr lang="en-US" altLang="en-US"/>
          </a:p>
        </p:txBody>
      </p:sp>
      <p:sp>
        <p:nvSpPr>
          <p:cNvPr id="11" name="页脚占位符 4">
            <a:extLst>
              <a:ext uri="{FF2B5EF4-FFF2-40B4-BE49-F238E27FC236}">
                <a16:creationId xmlns:a16="http://schemas.microsoft.com/office/drawing/2014/main" id="{E0609547-F901-4B34-B754-B4E8496C53F9}"/>
              </a:ext>
            </a:extLst>
          </p:cNvPr>
          <p:cNvSpPr>
            <a:spLocks noGrp="1"/>
          </p:cNvSpPr>
          <p:nvPr>
            <p:ph type="ftr" sz="quarter" idx="11"/>
          </p:nvPr>
        </p:nvSpPr>
        <p:spPr/>
        <p:txBody>
          <a:bodyPr/>
          <a:lstStyle/>
          <a:p>
            <a:r>
              <a:rPr lang="zh-CN" altLang="en-US"/>
              <a:t>电子教案 </a:t>
            </a:r>
            <a:r>
              <a:rPr lang="en-US" altLang="zh-CN"/>
              <a:t>Page </a:t>
            </a:r>
            <a:fld id="{6C9C7545-0CD5-411C-B3D6-D5DEFE3DDF6D}" type="slidenum">
              <a:rPr lang="en-US" altLang="zh-CN"/>
              <a:pPr/>
              <a:t>21</a:t>
            </a:fld>
            <a:r>
              <a:rPr lang="en-US" altLang="zh-CN"/>
              <a:t> of 97</a:t>
            </a:r>
          </a:p>
        </p:txBody>
      </p:sp>
      <p:sp>
        <p:nvSpPr>
          <p:cNvPr id="78850" name="Rectangle 2">
            <a:extLst>
              <a:ext uri="{FF2B5EF4-FFF2-40B4-BE49-F238E27FC236}">
                <a16:creationId xmlns:a16="http://schemas.microsoft.com/office/drawing/2014/main" id="{5FA82B10-A026-44E8-ABC6-150478D9A012}"/>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51" name="Text Box 3">
            <a:extLst>
              <a:ext uri="{FF2B5EF4-FFF2-40B4-BE49-F238E27FC236}">
                <a16:creationId xmlns:a16="http://schemas.microsoft.com/office/drawing/2014/main" id="{17363C01-8A64-4891-BC05-822FEB8489DC}"/>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第二部分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语言的学习基础</a:t>
            </a:r>
            <a:r>
              <a:rPr lang="zh-CN" altLang="en-US" sz="1600" b="1">
                <a:latin typeface="Times New Roman" panose="02020603050405020304" pitchFamily="18" charset="0"/>
                <a:ea typeface="仿宋_GB2312" pitchFamily="49" charset="-122"/>
              </a:rPr>
              <a:t> </a:t>
            </a:r>
            <a:r>
              <a:rPr lang="zh-CN" altLang="en-US" sz="3200" b="1">
                <a:solidFill>
                  <a:schemeClr val="tx2"/>
                </a:solidFill>
                <a:latin typeface="Times New Roman" panose="02020603050405020304" pitchFamily="18" charset="0"/>
                <a:ea typeface="宋体" panose="02010600030101010101" pitchFamily="2" charset="-122"/>
              </a:rPr>
              <a:t>(15)</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78852" name="Rectangle 4">
            <a:extLst>
              <a:ext uri="{FF2B5EF4-FFF2-40B4-BE49-F238E27FC236}">
                <a16:creationId xmlns:a16="http://schemas.microsoft.com/office/drawing/2014/main" id="{693ED94B-AB41-4C73-A721-7A66D4A65AA7}"/>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8853" name="Rectangle 5">
            <a:extLst>
              <a:ext uri="{FF2B5EF4-FFF2-40B4-BE49-F238E27FC236}">
                <a16:creationId xmlns:a16="http://schemas.microsoft.com/office/drawing/2014/main" id="{3CD31C45-CA27-40A5-BD02-5864F0AD9CF2}"/>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8854" name="Rectangle 6">
            <a:extLst>
              <a:ext uri="{FF2B5EF4-FFF2-40B4-BE49-F238E27FC236}">
                <a16:creationId xmlns:a16="http://schemas.microsoft.com/office/drawing/2014/main" id="{1399110B-BAFD-4CD0-9596-AA8B79B0D76C}"/>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855" name="Text Box 7">
            <a:extLst>
              <a:ext uri="{FF2B5EF4-FFF2-40B4-BE49-F238E27FC236}">
                <a16:creationId xmlns:a16="http://schemas.microsoft.com/office/drawing/2014/main" id="{5621A475-FD94-4F61-9A26-04615AC662F5}"/>
              </a:ext>
            </a:extLst>
          </p:cNvPr>
          <p:cNvSpPr txBox="1">
            <a:spLocks noChangeArrowheads="1"/>
          </p:cNvSpPr>
          <p:nvPr/>
        </p:nvSpPr>
        <p:spPr bwMode="auto">
          <a:xfrm>
            <a:off x="762000" y="7620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数据类型</a:t>
            </a:r>
          </a:p>
        </p:txBody>
      </p:sp>
      <p:sp>
        <p:nvSpPr>
          <p:cNvPr id="78856" name="Rectangle 8">
            <a:extLst>
              <a:ext uri="{FF2B5EF4-FFF2-40B4-BE49-F238E27FC236}">
                <a16:creationId xmlns:a16="http://schemas.microsoft.com/office/drawing/2014/main" id="{FB3203BE-6E01-4954-9B41-73A4D0FB3CD8}"/>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8857" name="Rectangle 9">
            <a:extLst>
              <a:ext uri="{FF2B5EF4-FFF2-40B4-BE49-F238E27FC236}">
                <a16:creationId xmlns:a16="http://schemas.microsoft.com/office/drawing/2014/main" id="{9273A66E-12DD-4F50-A69A-7F683F752C45}"/>
              </a:ext>
            </a:extLst>
          </p:cNvPr>
          <p:cNvSpPr>
            <a:spLocks noChangeArrowheads="1"/>
          </p:cNvSpPr>
          <p:nvPr/>
        </p:nvSpPr>
        <p:spPr bwMode="auto">
          <a:xfrm>
            <a:off x="1371600" y="1219200"/>
            <a:ext cx="7620000" cy="494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 </a:t>
            </a:r>
            <a:r>
              <a:rPr lang="zh-CN" altLang="en-US" sz="1800" b="1">
                <a:latin typeface="Times New Roman" panose="02020603050405020304" pitchFamily="18" charset="0"/>
                <a:ea typeface="仿宋_GB2312" pitchFamily="49" charset="-122"/>
              </a:rPr>
              <a:t>自定义语句格式</a:t>
            </a:r>
          </a:p>
          <a:p>
            <a:pPr>
              <a:spcBef>
                <a:spcPct val="40000"/>
              </a:spcBef>
            </a:pPr>
            <a:r>
              <a:rPr lang="zh-CN" altLang="en-US"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sym typeface="Symbol" panose="05050102010706020507" pitchFamily="18" charset="2"/>
              </a:rPr>
              <a:t></a:t>
            </a:r>
            <a:r>
              <a:rPr lang="zh-CN" altLang="en-US" sz="16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物理类型定义</a:t>
            </a:r>
          </a:p>
          <a:p>
            <a:pPr>
              <a:spcBef>
                <a:spcPct val="40000"/>
              </a:spcBef>
            </a:pPr>
            <a:r>
              <a:rPr lang="en-US" altLang="zh-CN" sz="1600" b="1">
                <a:latin typeface="Times New Roman" panose="02020603050405020304" pitchFamily="18" charset="0"/>
                <a:ea typeface="仿宋_GB2312" pitchFamily="49" charset="-122"/>
              </a:rPr>
              <a:t>                     type {&lt;</a:t>
            </a:r>
            <a:r>
              <a:rPr lang="zh-CN" altLang="en-US" sz="1600" b="1">
                <a:latin typeface="Times New Roman" panose="02020603050405020304" pitchFamily="18" charset="0"/>
                <a:ea typeface="仿宋_GB2312" pitchFamily="49" charset="-122"/>
              </a:rPr>
              <a:t>物理类型名&gt;} {, </a:t>
            </a:r>
            <a:r>
              <a:rPr lang="zh-CN" altLang="en-US" sz="1600" b="1">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is </a:t>
            </a:r>
            <a:r>
              <a:rPr lang="zh-CN" altLang="en-US" sz="1600" b="1">
                <a:latin typeface="Times New Roman" panose="02020603050405020304" pitchFamily="18" charset="0"/>
                <a:ea typeface="仿宋_GB2312" pitchFamily="49" charset="-122"/>
              </a:rPr>
              <a:t> &lt;约束范围&gt;</a:t>
            </a:r>
          </a:p>
          <a:p>
            <a:pPr>
              <a:spcBef>
                <a:spcPct val="4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units &lt;</a:t>
            </a:r>
            <a:r>
              <a:rPr lang="zh-CN" altLang="en-US" sz="1600" b="1">
                <a:latin typeface="Times New Roman" panose="02020603050405020304" pitchFamily="18" charset="0"/>
                <a:ea typeface="仿宋_GB2312" pitchFamily="49" charset="-122"/>
              </a:rPr>
              <a:t>基本单位&gt;；</a:t>
            </a:r>
          </a:p>
          <a:p>
            <a:pPr>
              <a:spcBef>
                <a:spcPct val="40000"/>
              </a:spcBef>
            </a:pPr>
            <a:r>
              <a:rPr lang="zh-CN" altLang="en-US" sz="1600" b="1">
                <a:latin typeface="Times New Roman" panose="02020603050405020304" pitchFamily="18" charset="0"/>
                <a:ea typeface="仿宋_GB2312" pitchFamily="49" charset="-122"/>
              </a:rPr>
              <a:t>                            [{&lt;导出单位&gt;=&lt;十进制数</a:t>
            </a:r>
            <a:r>
              <a:rPr lang="en-US" altLang="zh-CN" sz="1600" b="1">
                <a:latin typeface="Times New Roman" panose="02020603050405020304" pitchFamily="18" charset="0"/>
                <a:ea typeface="仿宋_GB2312" pitchFamily="49" charset="-122"/>
              </a:rPr>
              <a:t>&gt; │&lt;</a:t>
            </a:r>
            <a:r>
              <a:rPr lang="zh-CN" altLang="en-US" sz="1600" b="1">
                <a:latin typeface="Times New Roman" panose="02020603050405020304" pitchFamily="18" charset="0"/>
                <a:ea typeface="仿宋_GB2312" pitchFamily="49" charset="-122"/>
              </a:rPr>
              <a:t>以基表示的数&gt; &lt;单位名&gt;;}]</a:t>
            </a:r>
          </a:p>
          <a:p>
            <a:pPr>
              <a:spcBef>
                <a:spcPct val="4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end units &lt;</a:t>
            </a:r>
            <a:r>
              <a:rPr lang="zh-CN" altLang="en-US" sz="1600" b="1">
                <a:latin typeface="Times New Roman" panose="02020603050405020304" pitchFamily="18" charset="0"/>
                <a:ea typeface="仿宋_GB2312" pitchFamily="49" charset="-122"/>
              </a:rPr>
              <a:t>物理类型名&gt;</a:t>
            </a:r>
            <a:r>
              <a:rPr lang="en-US" altLang="zh-CN" sz="1600" b="1">
                <a:latin typeface="Times New Roman" panose="02020603050405020304" pitchFamily="18" charset="0"/>
                <a:ea typeface="仿宋_GB2312" pitchFamily="49" charset="-122"/>
              </a:rPr>
              <a:t>;</a:t>
            </a:r>
          </a:p>
          <a:p>
            <a:pPr>
              <a:spcBef>
                <a:spcPct val="40000"/>
              </a:spcBef>
            </a:pPr>
            <a:r>
              <a:rPr lang="en-US" altLang="zh-CN" sz="18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sym typeface="Symbol" panose="05050102010706020507" pitchFamily="18" charset="2"/>
              </a:rPr>
              <a:t></a:t>
            </a:r>
            <a:r>
              <a:rPr lang="zh-CN" altLang="en-US" sz="16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记录类型定义</a:t>
            </a:r>
          </a:p>
          <a:p>
            <a:pPr>
              <a:spcBef>
                <a:spcPct val="40000"/>
              </a:spcBef>
            </a:pPr>
            <a:r>
              <a:rPr lang="en-US" altLang="zh-CN" sz="1600" b="1">
                <a:latin typeface="Times New Roman" panose="02020603050405020304" pitchFamily="18" charset="0"/>
                <a:ea typeface="宋体" panose="02010600030101010101" pitchFamily="2" charset="-122"/>
              </a:rPr>
              <a:t>                     type {</a:t>
            </a:r>
            <a:r>
              <a:rPr lang="en-US" altLang="zh-CN" sz="1600" b="1">
                <a:latin typeface="Times New Roman" panose="02020603050405020304" pitchFamily="18" charset="0"/>
                <a:ea typeface="仿宋_GB2312" pitchFamily="49" charset="-122"/>
              </a:rPr>
              <a:t>&lt; </a:t>
            </a:r>
            <a:r>
              <a:rPr lang="zh-CN" altLang="en-US" sz="1600" b="1">
                <a:latin typeface="Times New Roman" panose="02020603050405020304" pitchFamily="18" charset="0"/>
                <a:ea typeface="仿宋_GB2312" pitchFamily="49" charset="-122"/>
              </a:rPr>
              <a:t>记录名&gt; </a:t>
            </a:r>
            <a:r>
              <a:rPr lang="en-US" altLang="zh-CN" sz="1600" b="1">
                <a:latin typeface="Times New Roman" panose="02020603050405020304" pitchFamily="18" charset="0"/>
                <a:ea typeface="宋体" panose="02010600030101010101" pitchFamily="2" charset="-122"/>
              </a:rPr>
              <a:t>}</a:t>
            </a:r>
            <a:r>
              <a:rPr lang="en-US" altLang="zh-CN" sz="16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is record</a:t>
            </a:r>
          </a:p>
          <a:p>
            <a:pPr>
              <a:spcBef>
                <a:spcPct val="40000"/>
              </a:spcBef>
            </a:pPr>
            <a:r>
              <a:rPr lang="zh-CN" altLang="en-US" sz="1600" b="1">
                <a:latin typeface="Times New Roman" panose="02020603050405020304" pitchFamily="18" charset="0"/>
                <a:ea typeface="仿宋_GB2312" pitchFamily="49" charset="-122"/>
              </a:rPr>
              <a:t>                             {&lt;元素名</a:t>
            </a:r>
            <a:r>
              <a:rPr lang="en-US" altLang="zh-CN" sz="1600" b="1">
                <a:latin typeface="Times New Roman" panose="02020603050405020304" pitchFamily="18" charset="0"/>
                <a:ea typeface="仿宋_GB2312" pitchFamily="49" charset="-122"/>
              </a:rPr>
              <a:t>&gt; </a:t>
            </a:r>
            <a:r>
              <a:rPr lang="zh-CN" altLang="en-US" sz="16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a:latin typeface="Times New Roman" panose="02020603050405020304" pitchFamily="18" charset="0"/>
                <a:ea typeface="仿宋_GB2312" pitchFamily="49" charset="-122"/>
              </a:rPr>
              <a:t>}</a:t>
            </a:r>
            <a:r>
              <a:rPr lang="en-US" altLang="zh-CN" sz="1600" b="1">
                <a:latin typeface="Times New Roman" panose="02020603050405020304" pitchFamily="18" charset="0"/>
                <a:ea typeface="仿宋_GB2312" pitchFamily="49" charset="-122"/>
              </a:rPr>
              <a:t> ：&lt;</a:t>
            </a:r>
            <a:r>
              <a:rPr lang="zh-CN" altLang="en-US" sz="1600" b="1">
                <a:latin typeface="Times New Roman" panose="02020603050405020304" pitchFamily="18" charset="0"/>
                <a:ea typeface="仿宋_GB2312" pitchFamily="49" charset="-122"/>
              </a:rPr>
              <a:t>类型字&gt;；}</a:t>
            </a:r>
          </a:p>
          <a:p>
            <a:pPr>
              <a:spcBef>
                <a:spcPct val="4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end record &lt; </a:t>
            </a:r>
            <a:r>
              <a:rPr lang="zh-CN" altLang="en-US" sz="1600" b="1">
                <a:latin typeface="Times New Roman" panose="02020603050405020304" pitchFamily="18" charset="0"/>
                <a:ea typeface="仿宋_GB2312" pitchFamily="49" charset="-122"/>
              </a:rPr>
              <a:t>记录类型名&gt;</a:t>
            </a:r>
            <a:r>
              <a:rPr lang="en-US" altLang="zh-CN" sz="1600" b="1">
                <a:latin typeface="Times New Roman" panose="02020603050405020304" pitchFamily="18" charset="0"/>
                <a:ea typeface="仿宋_GB2312" pitchFamily="49" charset="-122"/>
              </a:rPr>
              <a:t>;</a:t>
            </a:r>
          </a:p>
          <a:p>
            <a:pPr>
              <a:spcBef>
                <a:spcPct val="40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600" b="1">
                <a:latin typeface="Times New Roman" panose="02020603050405020304" pitchFamily="18" charset="0"/>
                <a:ea typeface="仿宋_GB2312" pitchFamily="49" charset="-122"/>
              </a:rPr>
              <a:t>  子</a:t>
            </a:r>
            <a:r>
              <a:rPr lang="zh-CN" altLang="en-US" sz="1800" b="1">
                <a:latin typeface="Times New Roman" panose="02020603050405020304" pitchFamily="18" charset="0"/>
                <a:ea typeface="仿宋_GB2312" pitchFamily="49" charset="-122"/>
              </a:rPr>
              <a:t>类型定义</a:t>
            </a:r>
          </a:p>
          <a:p>
            <a:pPr>
              <a:spcBef>
                <a:spcPct val="40000"/>
              </a:spcBef>
            </a:pPr>
            <a:r>
              <a:rPr lang="en-US" altLang="zh-CN" sz="1600" b="1">
                <a:latin typeface="Times New Roman" panose="02020603050405020304" pitchFamily="18" charset="0"/>
                <a:ea typeface="仿宋_GB2312" pitchFamily="49" charset="-122"/>
              </a:rPr>
              <a:t>                     subtype {&lt;</a:t>
            </a:r>
            <a:r>
              <a:rPr lang="zh-CN" altLang="en-US" sz="1600" b="1">
                <a:latin typeface="Times New Roman" panose="02020603050405020304" pitchFamily="18" charset="0"/>
                <a:ea typeface="仿宋_GB2312" pitchFamily="49" charset="-122"/>
              </a:rPr>
              <a:t>子类型名&gt;} {, </a:t>
            </a:r>
            <a:r>
              <a:rPr lang="zh-CN" altLang="en-US" sz="1600" b="1">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is &lt;</a:t>
            </a:r>
            <a:r>
              <a:rPr lang="zh-CN" altLang="en-US" sz="1600" b="1">
                <a:latin typeface="Times New Roman" panose="02020603050405020304" pitchFamily="18" charset="0"/>
                <a:ea typeface="仿宋_GB2312" pitchFamily="49" charset="-122"/>
              </a:rPr>
              <a:t>父类型字&gt;[约束范围]；</a:t>
            </a:r>
          </a:p>
          <a:p>
            <a:pPr>
              <a:spcBef>
                <a:spcPct val="40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600" b="1">
                <a:latin typeface="Times New Roman" panose="02020603050405020304" pitchFamily="18" charset="0"/>
                <a:ea typeface="仿宋_GB2312" pitchFamily="49" charset="-122"/>
              </a:rPr>
              <a:t>  组集合体</a:t>
            </a:r>
          </a:p>
          <a:p>
            <a:pPr>
              <a:spcBef>
                <a:spcPct val="40000"/>
              </a:spcBef>
            </a:pPr>
            <a:r>
              <a:rPr lang="en-US" altLang="zh-CN" sz="1600" b="1">
                <a:latin typeface="Times New Roman" panose="02020603050405020304" pitchFamily="18" charset="0"/>
                <a:ea typeface="仿宋_GB2312" pitchFamily="49" charset="-122"/>
              </a:rPr>
              <a:t>                     ({[&lt;</a:t>
            </a:r>
            <a:r>
              <a:rPr lang="zh-CN" altLang="en-US" sz="1600" b="1">
                <a:latin typeface="Times New Roman" panose="02020603050405020304" pitchFamily="18" charset="0"/>
                <a:ea typeface="仿宋_GB2312" pitchFamily="49" charset="-122"/>
              </a:rPr>
              <a:t>选择列表&gt;=&gt;]&lt;表达式&gt;} {, </a:t>
            </a:r>
            <a:r>
              <a:rPr lang="zh-CN" altLang="en-US" sz="1600" b="1">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a:latin typeface="Times New Roman" panose="02020603050405020304" pitchFamily="18" charset="0"/>
                <a:ea typeface="仿宋_GB2312" pitchFamily="49" charset="-122"/>
              </a:rPr>
              <a:t>} )                           命名结合、位置结合</a:t>
            </a:r>
            <a:endParaRPr lang="en-US" altLang="zh-CN" sz="1600" b="1">
              <a:latin typeface="Times New Roman" panose="02020603050405020304" pitchFamily="18" charset="0"/>
              <a:ea typeface="仿宋_GB2312"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a:extLst>
              <a:ext uri="{FF2B5EF4-FFF2-40B4-BE49-F238E27FC236}">
                <a16:creationId xmlns:a16="http://schemas.microsoft.com/office/drawing/2014/main" id="{7E665671-F0D4-4245-AFC9-B80A6235BF7B}"/>
              </a:ext>
            </a:extLst>
          </p:cNvPr>
          <p:cNvSpPr>
            <a:spLocks noGrp="1"/>
          </p:cNvSpPr>
          <p:nvPr>
            <p:ph type="dt" sz="half" idx="10"/>
          </p:nvPr>
        </p:nvSpPr>
        <p:spPr/>
        <p:txBody>
          <a:bodyPr/>
          <a:lstStyle/>
          <a:p>
            <a:fld id="{9CF48594-26D7-4352-A3C5-A2239C772835}" type="datetime1">
              <a:rPr lang="zh-CN" altLang="en-US"/>
              <a:pPr/>
              <a:t>2018/11/27</a:t>
            </a:fld>
            <a:endParaRPr lang="en-US" altLang="en-US"/>
          </a:p>
        </p:txBody>
      </p:sp>
      <p:sp>
        <p:nvSpPr>
          <p:cNvPr id="13" name="页脚占位符 4">
            <a:extLst>
              <a:ext uri="{FF2B5EF4-FFF2-40B4-BE49-F238E27FC236}">
                <a16:creationId xmlns:a16="http://schemas.microsoft.com/office/drawing/2014/main" id="{47B31F01-6A7F-43DB-9E27-07F059FD0447}"/>
              </a:ext>
            </a:extLst>
          </p:cNvPr>
          <p:cNvSpPr>
            <a:spLocks noGrp="1"/>
          </p:cNvSpPr>
          <p:nvPr>
            <p:ph type="ftr" sz="quarter" idx="11"/>
          </p:nvPr>
        </p:nvSpPr>
        <p:spPr/>
        <p:txBody>
          <a:bodyPr/>
          <a:lstStyle/>
          <a:p>
            <a:r>
              <a:rPr lang="zh-CN" altLang="en-US"/>
              <a:t>电子教案 </a:t>
            </a:r>
            <a:r>
              <a:rPr lang="en-US" altLang="zh-CN"/>
              <a:t>Page </a:t>
            </a:r>
            <a:fld id="{F160607E-33BF-49E0-8E81-6CD49B9800C6}" type="slidenum">
              <a:rPr lang="en-US" altLang="zh-CN"/>
              <a:pPr/>
              <a:t>22</a:t>
            </a:fld>
            <a:r>
              <a:rPr lang="en-US" altLang="zh-CN"/>
              <a:t> of 97</a:t>
            </a:r>
          </a:p>
        </p:txBody>
      </p:sp>
      <p:sp>
        <p:nvSpPr>
          <p:cNvPr id="86018" name="Rectangle 2">
            <a:extLst>
              <a:ext uri="{FF2B5EF4-FFF2-40B4-BE49-F238E27FC236}">
                <a16:creationId xmlns:a16="http://schemas.microsoft.com/office/drawing/2014/main" id="{DE6C4891-117A-4199-AB4A-62D5B4E923DE}"/>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19" name="Text Box 3">
            <a:extLst>
              <a:ext uri="{FF2B5EF4-FFF2-40B4-BE49-F238E27FC236}">
                <a16:creationId xmlns:a16="http://schemas.microsoft.com/office/drawing/2014/main" id="{8D097EB6-B7A9-4169-BB3D-C54A1C22A3EE}"/>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第二部分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语言的学习基础</a:t>
            </a:r>
            <a:r>
              <a:rPr lang="zh-CN" altLang="en-US" sz="1600" b="1">
                <a:latin typeface="Times New Roman" panose="02020603050405020304" pitchFamily="18" charset="0"/>
                <a:ea typeface="仿宋_GB2312" pitchFamily="49" charset="-122"/>
              </a:rPr>
              <a:t> </a:t>
            </a:r>
            <a:r>
              <a:rPr lang="zh-CN" altLang="en-US" sz="3200" b="1">
                <a:solidFill>
                  <a:schemeClr val="tx2"/>
                </a:solidFill>
                <a:latin typeface="Times New Roman" panose="02020603050405020304" pitchFamily="18" charset="0"/>
                <a:ea typeface="宋体" panose="02010600030101010101" pitchFamily="2" charset="-122"/>
              </a:rPr>
              <a:t>(16)</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86020" name="Rectangle 4">
            <a:extLst>
              <a:ext uri="{FF2B5EF4-FFF2-40B4-BE49-F238E27FC236}">
                <a16:creationId xmlns:a16="http://schemas.microsoft.com/office/drawing/2014/main" id="{A44B8BC2-36D3-43A7-A7FA-FDC10BC3CB8B}"/>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6021" name="Rectangle 5">
            <a:extLst>
              <a:ext uri="{FF2B5EF4-FFF2-40B4-BE49-F238E27FC236}">
                <a16:creationId xmlns:a16="http://schemas.microsoft.com/office/drawing/2014/main" id="{BB6C4F15-2982-4ABC-8FA1-08BA90181C70}"/>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6022" name="Rectangle 6">
            <a:extLst>
              <a:ext uri="{FF2B5EF4-FFF2-40B4-BE49-F238E27FC236}">
                <a16:creationId xmlns:a16="http://schemas.microsoft.com/office/drawing/2014/main" id="{FD4CD8A0-A96B-484A-9789-DDB5345AABFD}"/>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023" name="Text Box 7">
            <a:extLst>
              <a:ext uri="{FF2B5EF4-FFF2-40B4-BE49-F238E27FC236}">
                <a16:creationId xmlns:a16="http://schemas.microsoft.com/office/drawing/2014/main" id="{17A8D5EF-EB2E-4201-927A-458AFF2DF4E3}"/>
              </a:ext>
            </a:extLst>
          </p:cNvPr>
          <p:cNvSpPr txBox="1">
            <a:spLocks noChangeArrowheads="1"/>
          </p:cNvSpPr>
          <p:nvPr/>
        </p:nvSpPr>
        <p:spPr bwMode="auto">
          <a:xfrm>
            <a:off x="762000" y="7620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数据类型</a:t>
            </a:r>
          </a:p>
        </p:txBody>
      </p:sp>
      <p:sp>
        <p:nvSpPr>
          <p:cNvPr id="86024" name="Rectangle 8">
            <a:extLst>
              <a:ext uri="{FF2B5EF4-FFF2-40B4-BE49-F238E27FC236}">
                <a16:creationId xmlns:a16="http://schemas.microsoft.com/office/drawing/2014/main" id="{11DFC729-296C-4CF0-8F49-02C0AAB7CFA4}"/>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6025" name="Rectangle 9">
            <a:extLst>
              <a:ext uri="{FF2B5EF4-FFF2-40B4-BE49-F238E27FC236}">
                <a16:creationId xmlns:a16="http://schemas.microsoft.com/office/drawing/2014/main" id="{0D3CB4E8-380D-4BDA-A490-2C36991DFFF9}"/>
              </a:ext>
            </a:extLst>
          </p:cNvPr>
          <p:cNvSpPr>
            <a:spLocks noChangeArrowheads="1"/>
          </p:cNvSpPr>
          <p:nvPr/>
        </p:nvSpPr>
        <p:spPr bwMode="auto">
          <a:xfrm>
            <a:off x="1371600" y="1360488"/>
            <a:ext cx="7620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 </a:t>
            </a:r>
            <a:r>
              <a:rPr lang="en-US" altLang="zh-CN" sz="2000" b="1">
                <a:latin typeface="仿宋_GB2312" pitchFamily="49" charset="-122"/>
                <a:ea typeface="仿宋_GB2312" pitchFamily="49" charset="-122"/>
              </a:rPr>
              <a:t>VHDL</a:t>
            </a:r>
            <a:r>
              <a:rPr lang="zh-CN" altLang="en-US" sz="2000" b="1">
                <a:latin typeface="仿宋_GB2312" pitchFamily="49" charset="-122"/>
                <a:ea typeface="仿宋_GB2312" pitchFamily="49" charset="-122"/>
              </a:rPr>
              <a:t>数据类型汇总</a:t>
            </a:r>
            <a:r>
              <a:rPr lang="zh-CN" altLang="en-US" sz="1600">
                <a:latin typeface="Times New Roman" panose="02020603050405020304" pitchFamily="18" charset="0"/>
                <a:ea typeface="仿宋_GB2312" pitchFamily="49" charset="-122"/>
              </a:rPr>
              <a:t> </a:t>
            </a:r>
          </a:p>
        </p:txBody>
      </p:sp>
      <p:sp>
        <p:nvSpPr>
          <p:cNvPr id="86027" name="Rectangle 11">
            <a:extLst>
              <a:ext uri="{FF2B5EF4-FFF2-40B4-BE49-F238E27FC236}">
                <a16:creationId xmlns:a16="http://schemas.microsoft.com/office/drawing/2014/main" id="{E1A706B1-F116-46E5-B2EE-C41591B9FB8C}"/>
              </a:ext>
            </a:extLst>
          </p:cNvPr>
          <p:cNvSpPr>
            <a:spLocks noChangeArrowheads="1"/>
          </p:cNvSpPr>
          <p:nvPr/>
        </p:nvSpPr>
        <p:spPr bwMode="auto">
          <a:xfrm>
            <a:off x="2109788" y="17859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86026" name="Object 10">
            <a:extLst>
              <a:ext uri="{FF2B5EF4-FFF2-40B4-BE49-F238E27FC236}">
                <a16:creationId xmlns:a16="http://schemas.microsoft.com/office/drawing/2014/main" id="{4F2B1A4B-069C-4FEA-A35F-781FE09E9F3D}"/>
              </a:ext>
            </a:extLst>
          </p:cNvPr>
          <p:cNvGraphicFramePr>
            <a:graphicFrameLocks noChangeAspect="1"/>
          </p:cNvGraphicFramePr>
          <p:nvPr/>
        </p:nvGraphicFramePr>
        <p:xfrm>
          <a:off x="1447800" y="1676400"/>
          <a:ext cx="6718300" cy="4484688"/>
        </p:xfrm>
        <a:graphic>
          <a:graphicData uri="http://schemas.openxmlformats.org/presentationml/2006/ole">
            <mc:AlternateContent xmlns:mc="http://schemas.openxmlformats.org/markup-compatibility/2006">
              <mc:Choice xmlns:v="urn:schemas-microsoft-com:vml" Requires="v">
                <p:oleObj spid="_x0000_s86043" r:id="rId3" imgW="4483330" imgH="2991004" progId="Paint.Picture">
                  <p:embed/>
                </p:oleObj>
              </mc:Choice>
              <mc:Fallback>
                <p:oleObj r:id="rId3" imgW="4483330" imgH="2991004" progId="Paint.Picture">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676400"/>
                        <a:ext cx="6718300" cy="4484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ABBFA4BD-8F0A-41D2-B104-A6F8DE2F12F7}"/>
              </a:ext>
            </a:extLst>
          </p:cNvPr>
          <p:cNvSpPr>
            <a:spLocks noGrp="1"/>
          </p:cNvSpPr>
          <p:nvPr>
            <p:ph type="dt" sz="half" idx="10"/>
          </p:nvPr>
        </p:nvSpPr>
        <p:spPr/>
        <p:txBody>
          <a:bodyPr/>
          <a:lstStyle/>
          <a:p>
            <a:fld id="{7C9F7548-7B11-4629-9345-EA0DBBCF8C3D}" type="datetime1">
              <a:rPr lang="zh-CN" altLang="en-US"/>
              <a:pPr/>
              <a:t>2018/11/27</a:t>
            </a:fld>
            <a:endParaRPr lang="en-US" altLang="en-US"/>
          </a:p>
        </p:txBody>
      </p:sp>
      <p:sp>
        <p:nvSpPr>
          <p:cNvPr id="11" name="页脚占位符 4">
            <a:extLst>
              <a:ext uri="{FF2B5EF4-FFF2-40B4-BE49-F238E27FC236}">
                <a16:creationId xmlns:a16="http://schemas.microsoft.com/office/drawing/2014/main" id="{26E45382-D464-45DF-BA29-F7B46A36413D}"/>
              </a:ext>
            </a:extLst>
          </p:cNvPr>
          <p:cNvSpPr>
            <a:spLocks noGrp="1"/>
          </p:cNvSpPr>
          <p:nvPr>
            <p:ph type="ftr" sz="quarter" idx="11"/>
          </p:nvPr>
        </p:nvSpPr>
        <p:spPr/>
        <p:txBody>
          <a:bodyPr/>
          <a:lstStyle/>
          <a:p>
            <a:r>
              <a:rPr lang="zh-CN" altLang="en-US"/>
              <a:t>电子教案 </a:t>
            </a:r>
            <a:r>
              <a:rPr lang="en-US" altLang="zh-CN"/>
              <a:t>Page </a:t>
            </a:r>
            <a:fld id="{C4FF5A8F-8E07-49C7-8CC1-C0F3C25B1E49}" type="slidenum">
              <a:rPr lang="en-US" altLang="zh-CN"/>
              <a:pPr/>
              <a:t>23</a:t>
            </a:fld>
            <a:r>
              <a:rPr lang="en-US" altLang="zh-CN"/>
              <a:t> of 97</a:t>
            </a:r>
          </a:p>
        </p:txBody>
      </p:sp>
      <p:sp>
        <p:nvSpPr>
          <p:cNvPr id="79874" name="Rectangle 2">
            <a:extLst>
              <a:ext uri="{FF2B5EF4-FFF2-40B4-BE49-F238E27FC236}">
                <a16:creationId xmlns:a16="http://schemas.microsoft.com/office/drawing/2014/main" id="{264C3DB4-E5D6-437F-9B01-94BDC69E9CEA}"/>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75" name="Text Box 3">
            <a:extLst>
              <a:ext uri="{FF2B5EF4-FFF2-40B4-BE49-F238E27FC236}">
                <a16:creationId xmlns:a16="http://schemas.microsoft.com/office/drawing/2014/main" id="{49D82C0D-B29A-495E-AE14-D79408CD52EB}"/>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第二部分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语言的学习基础</a:t>
            </a:r>
            <a:r>
              <a:rPr lang="zh-CN" altLang="en-US" sz="1600" b="1">
                <a:latin typeface="Times New Roman" panose="02020603050405020304" pitchFamily="18" charset="0"/>
                <a:ea typeface="仿宋_GB2312" pitchFamily="49" charset="-122"/>
              </a:rPr>
              <a:t> </a:t>
            </a:r>
            <a:r>
              <a:rPr lang="zh-CN" altLang="en-US" sz="3200" b="1">
                <a:solidFill>
                  <a:schemeClr val="tx2"/>
                </a:solidFill>
                <a:latin typeface="Times New Roman" panose="02020603050405020304" pitchFamily="18" charset="0"/>
                <a:ea typeface="宋体" panose="02010600030101010101" pitchFamily="2" charset="-122"/>
              </a:rPr>
              <a:t>(17)</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79876" name="Rectangle 4">
            <a:extLst>
              <a:ext uri="{FF2B5EF4-FFF2-40B4-BE49-F238E27FC236}">
                <a16:creationId xmlns:a16="http://schemas.microsoft.com/office/drawing/2014/main" id="{312B81DD-1BCD-4CCB-AF93-FF5CBEB87E2E}"/>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9877" name="Rectangle 5">
            <a:extLst>
              <a:ext uri="{FF2B5EF4-FFF2-40B4-BE49-F238E27FC236}">
                <a16:creationId xmlns:a16="http://schemas.microsoft.com/office/drawing/2014/main" id="{CC5F643F-F2D4-43C1-AE41-729D4B70A65E}"/>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9878" name="Rectangle 6">
            <a:extLst>
              <a:ext uri="{FF2B5EF4-FFF2-40B4-BE49-F238E27FC236}">
                <a16:creationId xmlns:a16="http://schemas.microsoft.com/office/drawing/2014/main" id="{DBCBA975-39D2-43CE-9850-F0FFDB45569F}"/>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879" name="Text Box 7">
            <a:extLst>
              <a:ext uri="{FF2B5EF4-FFF2-40B4-BE49-F238E27FC236}">
                <a16:creationId xmlns:a16="http://schemas.microsoft.com/office/drawing/2014/main" id="{98AC1BC5-B793-4F16-9C36-33DB84F52348}"/>
              </a:ext>
            </a:extLst>
          </p:cNvPr>
          <p:cNvSpPr txBox="1">
            <a:spLocks noChangeArrowheads="1"/>
          </p:cNvSpPr>
          <p:nvPr/>
        </p:nvSpPr>
        <p:spPr bwMode="auto">
          <a:xfrm>
            <a:off x="762000" y="7620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数据类型</a:t>
            </a:r>
          </a:p>
        </p:txBody>
      </p:sp>
      <p:sp>
        <p:nvSpPr>
          <p:cNvPr id="79880" name="Rectangle 8">
            <a:extLst>
              <a:ext uri="{FF2B5EF4-FFF2-40B4-BE49-F238E27FC236}">
                <a16:creationId xmlns:a16="http://schemas.microsoft.com/office/drawing/2014/main" id="{542D5BB1-A131-44A8-AC4D-E03982EC552D}"/>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79881" name="Rectangle 9">
            <a:extLst>
              <a:ext uri="{FF2B5EF4-FFF2-40B4-BE49-F238E27FC236}">
                <a16:creationId xmlns:a16="http://schemas.microsoft.com/office/drawing/2014/main" id="{2C0F5DB9-1CAF-491A-9581-34471C2116EF}"/>
              </a:ext>
            </a:extLst>
          </p:cNvPr>
          <p:cNvSpPr>
            <a:spLocks noChangeArrowheads="1"/>
          </p:cNvSpPr>
          <p:nvPr/>
        </p:nvSpPr>
        <p:spPr bwMode="auto">
          <a:xfrm>
            <a:off x="1143000" y="1371600"/>
            <a:ext cx="7620000" cy="420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 </a:t>
            </a:r>
            <a:r>
              <a:rPr lang="zh-CN" altLang="en-US" sz="1800" b="1">
                <a:latin typeface="Times New Roman" panose="02020603050405020304" pitchFamily="18" charset="0"/>
                <a:ea typeface="仿宋_GB2312" pitchFamily="49" charset="-122"/>
              </a:rPr>
              <a:t>标量类型属性</a:t>
            </a:r>
            <a:endParaRPr lang="en-US" altLang="zh-CN" sz="1800" b="1">
              <a:latin typeface="Times New Roman" panose="02020603050405020304" pitchFamily="18" charset="0"/>
              <a:ea typeface="仿宋_GB2312" pitchFamily="49" charset="-122"/>
            </a:endParaRPr>
          </a:p>
          <a:p>
            <a:pPr>
              <a:spcBef>
                <a:spcPct val="50000"/>
              </a:spcBef>
            </a:pPr>
            <a:r>
              <a:rPr lang="zh-CN" altLang="en-US" sz="1800" b="1">
                <a:latin typeface="Times New Roman" panose="02020603050405020304" pitchFamily="18" charset="0"/>
                <a:ea typeface="仿宋_GB2312" pitchFamily="49" charset="-122"/>
              </a:rPr>
              <a:t>              数值类、函数类、信号类、数据类型类、数据范围类，用于简化  </a:t>
            </a:r>
          </a:p>
          <a:p>
            <a:pPr>
              <a:spcBef>
                <a:spcPct val="10000"/>
              </a:spcBef>
            </a:pPr>
            <a:r>
              <a:rPr lang="zh-CN" altLang="en-US" sz="1800" b="1">
                <a:latin typeface="Times New Roman" panose="02020603050405020304" pitchFamily="18" charset="0"/>
                <a:ea typeface="仿宋_GB2312" pitchFamily="49" charset="-122"/>
              </a:rPr>
              <a:t>              书写和获取标量类型的信息</a:t>
            </a:r>
          </a:p>
          <a:p>
            <a:pPr>
              <a:spcBef>
                <a:spcPct val="40000"/>
              </a:spcBef>
            </a:pPr>
            <a:r>
              <a:rPr lang="zh-CN" altLang="en-US"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sym typeface="Symbol" panose="05050102010706020507" pitchFamily="18" charset="2"/>
              </a:rPr>
              <a:t></a:t>
            </a:r>
            <a:r>
              <a:rPr lang="zh-CN" altLang="en-US" sz="16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数值类属性</a:t>
            </a:r>
          </a:p>
          <a:p>
            <a:pPr>
              <a:spcBef>
                <a:spcPct val="40000"/>
              </a:spcBef>
            </a:pPr>
            <a:r>
              <a:rPr lang="en-US" altLang="zh-CN" sz="1600" b="1">
                <a:latin typeface="Times New Roman" panose="02020603050405020304" pitchFamily="18" charset="0"/>
                <a:ea typeface="仿宋_GB2312" pitchFamily="49" charset="-122"/>
              </a:rPr>
              <a:t>                T’left                     -- </a:t>
            </a:r>
            <a:r>
              <a:rPr lang="zh-CN" altLang="en-US" sz="1600" b="1">
                <a:latin typeface="Times New Roman" panose="02020603050405020304" pitchFamily="18" charset="0"/>
                <a:ea typeface="仿宋_GB2312" pitchFamily="49" charset="-122"/>
              </a:rPr>
              <a:t>能给出</a:t>
            </a:r>
            <a:r>
              <a:rPr lang="en-US" altLang="zh-CN" sz="1600" b="1">
                <a:latin typeface="Times New Roman" panose="02020603050405020304" pitchFamily="18" charset="0"/>
                <a:ea typeface="仿宋_GB2312" pitchFamily="49" charset="-122"/>
              </a:rPr>
              <a:t>T</a:t>
            </a:r>
            <a:r>
              <a:rPr lang="zh-CN" altLang="en-US" sz="1600" b="1">
                <a:latin typeface="Times New Roman" panose="02020603050405020304" pitchFamily="18" charset="0"/>
                <a:ea typeface="仿宋_GB2312" pitchFamily="49" charset="-122"/>
              </a:rPr>
              <a:t>的取值范围的左端值；</a:t>
            </a:r>
          </a:p>
          <a:p>
            <a:pPr algn="just">
              <a:spcBef>
                <a:spcPct val="40000"/>
              </a:spcBef>
            </a:pPr>
            <a:r>
              <a:rPr lang="en-US" altLang="zh-CN" sz="1600" b="1">
                <a:latin typeface="Times New Roman" panose="02020603050405020304" pitchFamily="18" charset="0"/>
                <a:ea typeface="仿宋_GB2312" pitchFamily="49" charset="-122"/>
              </a:rPr>
              <a:t>                T’right                  -- </a:t>
            </a:r>
            <a:r>
              <a:rPr lang="zh-CN" altLang="en-US" sz="1600" b="1">
                <a:latin typeface="Times New Roman" panose="02020603050405020304" pitchFamily="18" charset="0"/>
                <a:ea typeface="仿宋_GB2312" pitchFamily="49" charset="-122"/>
              </a:rPr>
              <a:t>能给出</a:t>
            </a:r>
            <a:r>
              <a:rPr lang="en-US" altLang="zh-CN" sz="1600" b="1">
                <a:latin typeface="Times New Roman" panose="02020603050405020304" pitchFamily="18" charset="0"/>
                <a:ea typeface="仿宋_GB2312" pitchFamily="49" charset="-122"/>
              </a:rPr>
              <a:t>T</a:t>
            </a:r>
            <a:r>
              <a:rPr lang="zh-CN" altLang="en-US" sz="1600" b="1">
                <a:latin typeface="Times New Roman" panose="02020603050405020304" pitchFamily="18" charset="0"/>
                <a:ea typeface="仿宋_GB2312" pitchFamily="49" charset="-122"/>
              </a:rPr>
              <a:t>的取值范围的右端值；</a:t>
            </a:r>
          </a:p>
          <a:p>
            <a:pPr algn="just">
              <a:spcBef>
                <a:spcPct val="40000"/>
              </a:spcBef>
            </a:pPr>
            <a:r>
              <a:rPr lang="en-US" altLang="zh-CN" sz="1600" b="1">
                <a:latin typeface="Times New Roman" panose="02020603050405020304" pitchFamily="18" charset="0"/>
                <a:ea typeface="仿宋_GB2312" pitchFamily="49" charset="-122"/>
              </a:rPr>
              <a:t>                T’low                    -- </a:t>
            </a:r>
            <a:r>
              <a:rPr lang="zh-CN" altLang="en-US" sz="1600" b="1">
                <a:latin typeface="Times New Roman" panose="02020603050405020304" pitchFamily="18" charset="0"/>
                <a:ea typeface="仿宋_GB2312" pitchFamily="49" charset="-122"/>
              </a:rPr>
              <a:t>能给出</a:t>
            </a:r>
            <a:r>
              <a:rPr lang="en-US" altLang="zh-CN" sz="1600" b="1">
                <a:latin typeface="Times New Roman" panose="02020603050405020304" pitchFamily="18" charset="0"/>
                <a:ea typeface="仿宋_GB2312" pitchFamily="49" charset="-122"/>
              </a:rPr>
              <a:t>T</a:t>
            </a:r>
            <a:r>
              <a:rPr lang="zh-CN" altLang="en-US" sz="1600" b="1">
                <a:latin typeface="Times New Roman" panose="02020603050405020304" pitchFamily="18" charset="0"/>
                <a:ea typeface="仿宋_GB2312" pitchFamily="49" charset="-122"/>
              </a:rPr>
              <a:t>的取值范围的低端值；</a:t>
            </a:r>
          </a:p>
          <a:p>
            <a:pPr algn="just">
              <a:spcBef>
                <a:spcPct val="40000"/>
              </a:spcBef>
            </a:pPr>
            <a:r>
              <a:rPr lang="en-US" altLang="zh-CN" sz="1600" b="1">
                <a:latin typeface="Times New Roman" panose="02020603050405020304" pitchFamily="18" charset="0"/>
                <a:ea typeface="仿宋_GB2312" pitchFamily="49" charset="-122"/>
              </a:rPr>
              <a:t>                T’high                   -- </a:t>
            </a:r>
            <a:r>
              <a:rPr lang="zh-CN" altLang="en-US" sz="1600" b="1">
                <a:latin typeface="Times New Roman" panose="02020603050405020304" pitchFamily="18" charset="0"/>
                <a:ea typeface="仿宋_GB2312" pitchFamily="49" charset="-122"/>
              </a:rPr>
              <a:t>能给出</a:t>
            </a:r>
            <a:r>
              <a:rPr lang="en-US" altLang="zh-CN" sz="1600" b="1">
                <a:latin typeface="Times New Roman" panose="02020603050405020304" pitchFamily="18" charset="0"/>
                <a:ea typeface="仿宋_GB2312" pitchFamily="49" charset="-122"/>
              </a:rPr>
              <a:t>T</a:t>
            </a:r>
            <a:r>
              <a:rPr lang="zh-CN" altLang="en-US" sz="1600" b="1">
                <a:latin typeface="Times New Roman" panose="02020603050405020304" pitchFamily="18" charset="0"/>
                <a:ea typeface="仿宋_GB2312" pitchFamily="49" charset="-122"/>
              </a:rPr>
              <a:t>的取值范围的高端值；</a:t>
            </a:r>
          </a:p>
          <a:p>
            <a:pPr algn="just">
              <a:spcBef>
                <a:spcPct val="40000"/>
              </a:spcBef>
            </a:pPr>
            <a:r>
              <a:rPr lang="en-US" altLang="zh-CN" sz="1600" b="1">
                <a:latin typeface="Times New Roman" panose="02020603050405020304" pitchFamily="18" charset="0"/>
                <a:ea typeface="仿宋_GB2312" pitchFamily="49" charset="-122"/>
              </a:rPr>
              <a:t>                T’ascending          -- </a:t>
            </a:r>
            <a:r>
              <a:rPr lang="zh-CN" altLang="en-US" sz="1600" b="1">
                <a:latin typeface="Times New Roman" panose="02020603050405020304" pitchFamily="18" charset="0"/>
                <a:ea typeface="仿宋_GB2312" pitchFamily="49" charset="-122"/>
              </a:rPr>
              <a:t>如果</a:t>
            </a:r>
            <a:r>
              <a:rPr lang="en-US" altLang="zh-CN" sz="1600" b="1">
                <a:latin typeface="Times New Roman" panose="02020603050405020304" pitchFamily="18" charset="0"/>
                <a:ea typeface="仿宋_GB2312" pitchFamily="49" charset="-122"/>
              </a:rPr>
              <a:t>T</a:t>
            </a:r>
            <a:r>
              <a:rPr lang="zh-CN" altLang="en-US" sz="1600" b="1">
                <a:latin typeface="Times New Roman" panose="02020603050405020304" pitchFamily="18" charset="0"/>
                <a:ea typeface="仿宋_GB2312" pitchFamily="49" charset="-122"/>
              </a:rPr>
              <a:t>的取值范围按升序排列则为真，否则为假；</a:t>
            </a:r>
          </a:p>
          <a:p>
            <a:pPr algn="just">
              <a:spcBef>
                <a:spcPct val="40000"/>
              </a:spcBef>
            </a:pPr>
            <a:r>
              <a:rPr lang="en-US" altLang="zh-CN" sz="1600" b="1">
                <a:latin typeface="Times New Roman" panose="02020603050405020304" pitchFamily="18" charset="0"/>
                <a:ea typeface="仿宋_GB2312" pitchFamily="49" charset="-122"/>
              </a:rPr>
              <a:t>                T’image(x)            -- </a:t>
            </a:r>
            <a:r>
              <a:rPr lang="zh-CN" altLang="en-US" sz="1600" b="1">
                <a:latin typeface="Times New Roman" panose="02020603050405020304" pitchFamily="18" charset="0"/>
                <a:ea typeface="仿宋_GB2312" pitchFamily="49" charset="-122"/>
              </a:rPr>
              <a:t>能给出一个表达</a:t>
            </a:r>
            <a:r>
              <a:rPr lang="en-US" altLang="zh-CN" sz="1600" b="1">
                <a:latin typeface="Times New Roman" panose="02020603050405020304" pitchFamily="18" charset="0"/>
                <a:ea typeface="仿宋_GB2312" pitchFamily="49" charset="-122"/>
              </a:rPr>
              <a:t>x</a:t>
            </a:r>
            <a:r>
              <a:rPr lang="zh-CN" altLang="en-US" sz="1600" b="1">
                <a:latin typeface="Times New Roman" panose="02020603050405020304" pitchFamily="18" charset="0"/>
                <a:ea typeface="仿宋_GB2312" pitchFamily="49" charset="-122"/>
              </a:rPr>
              <a:t>的值的串；</a:t>
            </a:r>
          </a:p>
          <a:p>
            <a:pPr algn="just">
              <a:spcBef>
                <a:spcPct val="40000"/>
              </a:spcBef>
            </a:pPr>
            <a:r>
              <a:rPr lang="en-US" altLang="zh-CN" sz="1600" b="1">
                <a:latin typeface="Times New Roman" panose="02020603050405020304" pitchFamily="18" charset="0"/>
                <a:ea typeface="仿宋_GB2312" pitchFamily="49" charset="-122"/>
              </a:rPr>
              <a:t>                T’value(s)             -- </a:t>
            </a:r>
            <a:r>
              <a:rPr lang="zh-CN" altLang="en-US" sz="1600" b="1">
                <a:latin typeface="Times New Roman" panose="02020603050405020304" pitchFamily="18" charset="0"/>
                <a:ea typeface="仿宋_GB2312" pitchFamily="49" charset="-122"/>
              </a:rPr>
              <a:t>能给出由串</a:t>
            </a:r>
            <a:r>
              <a:rPr lang="en-US" altLang="zh-CN" sz="1600" b="1">
                <a:latin typeface="Times New Roman" panose="02020603050405020304" pitchFamily="18" charset="0"/>
                <a:ea typeface="仿宋_GB2312" pitchFamily="49" charset="-122"/>
              </a:rPr>
              <a:t>s</a:t>
            </a:r>
            <a:r>
              <a:rPr lang="zh-CN" altLang="en-US" sz="1600" b="1">
                <a:latin typeface="Times New Roman" panose="02020603050405020304" pitchFamily="18" charset="0"/>
                <a:ea typeface="仿宋_GB2312" pitchFamily="49" charset="-122"/>
              </a:rPr>
              <a:t>表达的</a:t>
            </a:r>
            <a:r>
              <a:rPr lang="en-US" altLang="zh-CN" sz="1600" b="1">
                <a:latin typeface="Times New Roman" panose="02020603050405020304" pitchFamily="18" charset="0"/>
                <a:ea typeface="仿宋_GB2312" pitchFamily="49" charset="-122"/>
              </a:rPr>
              <a:t>T</a:t>
            </a:r>
            <a:r>
              <a:rPr lang="zh-CN" altLang="en-US" sz="1600" b="1">
                <a:latin typeface="Times New Roman" panose="02020603050405020304" pitchFamily="18" charset="0"/>
                <a:ea typeface="仿宋_GB2312" pitchFamily="49" charset="-122"/>
              </a:rPr>
              <a:t>的值。</a:t>
            </a:r>
          </a:p>
          <a:p>
            <a:pPr algn="just">
              <a:spcBef>
                <a:spcPct val="40000"/>
              </a:spcBef>
            </a:pPr>
            <a:endParaRPr lang="zh-CN" altLang="en-US" sz="1600" b="1">
              <a:latin typeface="Times New Roman" panose="02020603050405020304" pitchFamily="18" charset="0"/>
              <a:ea typeface="仿宋_GB2312"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3D145AB9-5ED2-4496-9923-FE7DF994AED8}"/>
              </a:ext>
            </a:extLst>
          </p:cNvPr>
          <p:cNvSpPr>
            <a:spLocks noGrp="1"/>
          </p:cNvSpPr>
          <p:nvPr>
            <p:ph type="dt" sz="half" idx="10"/>
          </p:nvPr>
        </p:nvSpPr>
        <p:spPr/>
        <p:txBody>
          <a:bodyPr/>
          <a:lstStyle/>
          <a:p>
            <a:fld id="{2729BE3C-AB9C-4267-855E-D97FC393B7C7}" type="datetime1">
              <a:rPr lang="zh-CN" altLang="en-US"/>
              <a:pPr/>
              <a:t>2018/11/27</a:t>
            </a:fld>
            <a:endParaRPr lang="en-US" altLang="en-US"/>
          </a:p>
        </p:txBody>
      </p:sp>
      <p:sp>
        <p:nvSpPr>
          <p:cNvPr id="11" name="页脚占位符 4">
            <a:extLst>
              <a:ext uri="{FF2B5EF4-FFF2-40B4-BE49-F238E27FC236}">
                <a16:creationId xmlns:a16="http://schemas.microsoft.com/office/drawing/2014/main" id="{2B0E37AD-7304-4434-8710-A3AC4C69CC4C}"/>
              </a:ext>
            </a:extLst>
          </p:cNvPr>
          <p:cNvSpPr>
            <a:spLocks noGrp="1"/>
          </p:cNvSpPr>
          <p:nvPr>
            <p:ph type="ftr" sz="quarter" idx="11"/>
          </p:nvPr>
        </p:nvSpPr>
        <p:spPr/>
        <p:txBody>
          <a:bodyPr/>
          <a:lstStyle/>
          <a:p>
            <a:r>
              <a:rPr lang="zh-CN" altLang="en-US"/>
              <a:t>电子教案 </a:t>
            </a:r>
            <a:r>
              <a:rPr lang="en-US" altLang="zh-CN"/>
              <a:t>Page </a:t>
            </a:r>
            <a:fld id="{74F20B19-6DC0-468D-897F-6BBA950B7C27}" type="slidenum">
              <a:rPr lang="en-US" altLang="zh-CN"/>
              <a:pPr/>
              <a:t>24</a:t>
            </a:fld>
            <a:r>
              <a:rPr lang="en-US" altLang="zh-CN"/>
              <a:t> of 97</a:t>
            </a:r>
          </a:p>
        </p:txBody>
      </p:sp>
      <p:sp>
        <p:nvSpPr>
          <p:cNvPr id="82946" name="Rectangle 2">
            <a:extLst>
              <a:ext uri="{FF2B5EF4-FFF2-40B4-BE49-F238E27FC236}">
                <a16:creationId xmlns:a16="http://schemas.microsoft.com/office/drawing/2014/main" id="{F288657E-5917-41D2-8DD0-45B5C16F108F}"/>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47" name="Text Box 3">
            <a:extLst>
              <a:ext uri="{FF2B5EF4-FFF2-40B4-BE49-F238E27FC236}">
                <a16:creationId xmlns:a16="http://schemas.microsoft.com/office/drawing/2014/main" id="{94F465FE-78CC-41C3-8EDB-A781982A7F6A}"/>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第二部分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语言的学习基础</a:t>
            </a:r>
            <a:r>
              <a:rPr lang="zh-CN" altLang="en-US" sz="1600" b="1">
                <a:latin typeface="Times New Roman" panose="02020603050405020304" pitchFamily="18" charset="0"/>
                <a:ea typeface="仿宋_GB2312" pitchFamily="49" charset="-122"/>
              </a:rPr>
              <a:t> </a:t>
            </a:r>
            <a:r>
              <a:rPr lang="zh-CN" altLang="en-US" sz="3200" b="1">
                <a:solidFill>
                  <a:schemeClr val="tx2"/>
                </a:solidFill>
                <a:latin typeface="Times New Roman" panose="02020603050405020304" pitchFamily="18" charset="0"/>
                <a:ea typeface="宋体" panose="02010600030101010101" pitchFamily="2" charset="-122"/>
              </a:rPr>
              <a:t>(18)</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82948" name="Rectangle 4">
            <a:extLst>
              <a:ext uri="{FF2B5EF4-FFF2-40B4-BE49-F238E27FC236}">
                <a16:creationId xmlns:a16="http://schemas.microsoft.com/office/drawing/2014/main" id="{BDA51F4D-43C1-432E-89ED-25EAB0995997}"/>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949" name="Rectangle 5">
            <a:extLst>
              <a:ext uri="{FF2B5EF4-FFF2-40B4-BE49-F238E27FC236}">
                <a16:creationId xmlns:a16="http://schemas.microsoft.com/office/drawing/2014/main" id="{7C0F56F4-F1CD-461E-A93F-1A2186CBEFB1}"/>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2950" name="Rectangle 6">
            <a:extLst>
              <a:ext uri="{FF2B5EF4-FFF2-40B4-BE49-F238E27FC236}">
                <a16:creationId xmlns:a16="http://schemas.microsoft.com/office/drawing/2014/main" id="{24F70957-ACD6-4EE7-B23C-E43B2F6B8A19}"/>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951" name="Text Box 7">
            <a:extLst>
              <a:ext uri="{FF2B5EF4-FFF2-40B4-BE49-F238E27FC236}">
                <a16:creationId xmlns:a16="http://schemas.microsoft.com/office/drawing/2014/main" id="{0732F286-4B57-4266-B267-30D35C5626EC}"/>
              </a:ext>
            </a:extLst>
          </p:cNvPr>
          <p:cNvSpPr txBox="1">
            <a:spLocks noChangeArrowheads="1"/>
          </p:cNvSpPr>
          <p:nvPr/>
        </p:nvSpPr>
        <p:spPr bwMode="auto">
          <a:xfrm>
            <a:off x="762000" y="7620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数据类型</a:t>
            </a:r>
          </a:p>
        </p:txBody>
      </p:sp>
      <p:sp>
        <p:nvSpPr>
          <p:cNvPr id="82952" name="Rectangle 8">
            <a:extLst>
              <a:ext uri="{FF2B5EF4-FFF2-40B4-BE49-F238E27FC236}">
                <a16:creationId xmlns:a16="http://schemas.microsoft.com/office/drawing/2014/main" id="{F541DF0D-9333-40DB-BAE4-61F0C93F858D}"/>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2953" name="Rectangle 9">
            <a:extLst>
              <a:ext uri="{FF2B5EF4-FFF2-40B4-BE49-F238E27FC236}">
                <a16:creationId xmlns:a16="http://schemas.microsoft.com/office/drawing/2014/main" id="{FBD28038-448D-4AD6-9FEF-503BA63FB239}"/>
              </a:ext>
            </a:extLst>
          </p:cNvPr>
          <p:cNvSpPr>
            <a:spLocks noChangeArrowheads="1"/>
          </p:cNvSpPr>
          <p:nvPr/>
        </p:nvSpPr>
        <p:spPr bwMode="auto">
          <a:xfrm>
            <a:off x="1143000" y="1371600"/>
            <a:ext cx="7620000" cy="500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 </a:t>
            </a:r>
            <a:r>
              <a:rPr lang="zh-CN" altLang="en-US" sz="1800" b="1">
                <a:latin typeface="Times New Roman" panose="02020603050405020304" pitchFamily="18" charset="0"/>
                <a:ea typeface="仿宋_GB2312" pitchFamily="49" charset="-122"/>
              </a:rPr>
              <a:t>标量类型属性</a:t>
            </a:r>
            <a:endParaRPr lang="en-US" altLang="zh-CN" sz="1800" b="1">
              <a:latin typeface="Times New Roman" panose="02020603050405020304" pitchFamily="18" charset="0"/>
              <a:ea typeface="仿宋_GB2312" pitchFamily="49" charset="-122"/>
            </a:endParaRPr>
          </a:p>
          <a:p>
            <a:pPr>
              <a:spcBef>
                <a:spcPct val="50000"/>
              </a:spcBef>
            </a:pPr>
            <a:r>
              <a:rPr lang="zh-CN" altLang="en-US" sz="1600" b="1">
                <a:latin typeface="Times New Roman" panose="02020603050405020304" pitchFamily="18" charset="0"/>
                <a:ea typeface="仿宋_GB2312" pitchFamily="49" charset="-122"/>
                <a:sym typeface="Symbol" panose="05050102010706020507" pitchFamily="18" charset="2"/>
              </a:rPr>
              <a:t>             </a:t>
            </a:r>
            <a:r>
              <a:rPr lang="zh-CN" altLang="en-US" sz="1800" b="1">
                <a:latin typeface="Times New Roman" panose="02020603050405020304" pitchFamily="18" charset="0"/>
                <a:ea typeface="仿宋_GB2312" pitchFamily="49" charset="-122"/>
              </a:rPr>
              <a:t>函数类属性</a:t>
            </a:r>
          </a:p>
          <a:p>
            <a:pPr>
              <a:spcBef>
                <a:spcPct val="40000"/>
              </a:spcBef>
            </a:pPr>
            <a:r>
              <a:rPr lang="en-US" altLang="zh-CN" sz="1800" b="1">
                <a:latin typeface="Times New Roman" panose="02020603050405020304" pitchFamily="18" charset="0"/>
                <a:ea typeface="仿宋_GB2312" pitchFamily="49" charset="-122"/>
              </a:rPr>
              <a:t>                  T’pos(x)               -- </a:t>
            </a:r>
            <a:r>
              <a:rPr lang="zh-CN" altLang="en-US" sz="1800" b="1">
                <a:latin typeface="Times New Roman" panose="02020603050405020304" pitchFamily="18" charset="0"/>
                <a:ea typeface="仿宋_GB2312" pitchFamily="49" charset="-122"/>
              </a:rPr>
              <a:t>能给出</a:t>
            </a:r>
            <a:r>
              <a:rPr lang="en-US" altLang="zh-CN" sz="1800" b="1">
                <a:latin typeface="Times New Roman" panose="02020603050405020304" pitchFamily="18" charset="0"/>
                <a:ea typeface="仿宋_GB2312" pitchFamily="49" charset="-122"/>
              </a:rPr>
              <a:t>x</a:t>
            </a:r>
            <a:r>
              <a:rPr lang="zh-CN" altLang="en-US" sz="1800" b="1">
                <a:latin typeface="Times New Roman" panose="02020603050405020304" pitchFamily="18" charset="0"/>
                <a:ea typeface="仿宋_GB2312" pitchFamily="49" charset="-122"/>
              </a:rPr>
              <a:t>在</a:t>
            </a:r>
            <a:r>
              <a:rPr lang="en-US" altLang="zh-CN" sz="1800" b="1">
                <a:latin typeface="Times New Roman" panose="02020603050405020304" pitchFamily="18" charset="0"/>
                <a:ea typeface="仿宋_GB2312" pitchFamily="49" charset="-122"/>
              </a:rPr>
              <a:t>T</a:t>
            </a:r>
            <a:r>
              <a:rPr lang="zh-CN" altLang="en-US" sz="1800" b="1">
                <a:latin typeface="Times New Roman" panose="02020603050405020304" pitchFamily="18" charset="0"/>
                <a:ea typeface="仿宋_GB2312" pitchFamily="49" charset="-122"/>
              </a:rPr>
              <a:t>中的位置号；</a:t>
            </a:r>
          </a:p>
          <a:p>
            <a:pPr algn="just">
              <a:spcBef>
                <a:spcPct val="40000"/>
              </a:spcBef>
            </a:pPr>
            <a:r>
              <a:rPr lang="en-US" altLang="zh-CN" sz="1800" b="1">
                <a:latin typeface="Times New Roman" panose="02020603050405020304" pitchFamily="18" charset="0"/>
                <a:ea typeface="仿宋_GB2312" pitchFamily="49" charset="-122"/>
              </a:rPr>
              <a:t>                  T’val(n)                -- </a:t>
            </a:r>
            <a:r>
              <a:rPr lang="zh-CN" altLang="en-US" sz="1800" b="1">
                <a:latin typeface="Times New Roman" panose="02020603050405020304" pitchFamily="18" charset="0"/>
                <a:ea typeface="仿宋_GB2312" pitchFamily="49" charset="-122"/>
              </a:rPr>
              <a:t>能给出在位置</a:t>
            </a:r>
            <a:r>
              <a:rPr lang="en-US" altLang="zh-CN" sz="1800" b="1">
                <a:latin typeface="Times New Roman" panose="02020603050405020304" pitchFamily="18" charset="0"/>
                <a:ea typeface="仿宋_GB2312" pitchFamily="49" charset="-122"/>
              </a:rPr>
              <a:t>n</a:t>
            </a:r>
            <a:r>
              <a:rPr lang="zh-CN" altLang="en-US" sz="1800" b="1">
                <a:latin typeface="Times New Roman" panose="02020603050405020304" pitchFamily="18" charset="0"/>
                <a:ea typeface="仿宋_GB2312" pitchFamily="49" charset="-122"/>
              </a:rPr>
              <a:t>处</a:t>
            </a:r>
            <a:r>
              <a:rPr lang="en-US" altLang="zh-CN" sz="1800" b="1">
                <a:latin typeface="Times New Roman" panose="02020603050405020304" pitchFamily="18" charset="0"/>
                <a:ea typeface="仿宋_GB2312" pitchFamily="49" charset="-122"/>
              </a:rPr>
              <a:t>T</a:t>
            </a:r>
            <a:r>
              <a:rPr lang="zh-CN" altLang="en-US" sz="1800" b="1">
                <a:latin typeface="Times New Roman" panose="02020603050405020304" pitchFamily="18" charset="0"/>
                <a:ea typeface="仿宋_GB2312" pitchFamily="49" charset="-122"/>
              </a:rPr>
              <a:t>的取值；</a:t>
            </a:r>
          </a:p>
          <a:p>
            <a:pPr algn="just">
              <a:spcBef>
                <a:spcPct val="40000"/>
              </a:spcBef>
            </a:pPr>
            <a:r>
              <a:rPr lang="en-US" altLang="zh-CN" sz="1800" b="1">
                <a:latin typeface="Times New Roman" panose="02020603050405020304" pitchFamily="18" charset="0"/>
                <a:ea typeface="仿宋_GB2312" pitchFamily="49" charset="-122"/>
              </a:rPr>
              <a:t>                  T’succ(x)              -- </a:t>
            </a:r>
            <a:r>
              <a:rPr lang="zh-CN" altLang="en-US" sz="1800" b="1">
                <a:latin typeface="Times New Roman" panose="02020603050405020304" pitchFamily="18" charset="0"/>
                <a:ea typeface="仿宋_GB2312" pitchFamily="49" charset="-122"/>
              </a:rPr>
              <a:t>能给出</a:t>
            </a:r>
            <a:r>
              <a:rPr lang="en-US" altLang="zh-CN" sz="1800" b="1">
                <a:latin typeface="Times New Roman" panose="02020603050405020304" pitchFamily="18" charset="0"/>
                <a:ea typeface="仿宋_GB2312" pitchFamily="49" charset="-122"/>
              </a:rPr>
              <a:t>x</a:t>
            </a:r>
            <a:r>
              <a:rPr lang="zh-CN" altLang="en-US" sz="1800" b="1">
                <a:latin typeface="Times New Roman" panose="02020603050405020304" pitchFamily="18" charset="0"/>
                <a:ea typeface="仿宋_GB2312" pitchFamily="49" charset="-122"/>
              </a:rPr>
              <a:t>值所在位置的下一个位置处的值；</a:t>
            </a:r>
          </a:p>
          <a:p>
            <a:pPr algn="just">
              <a:spcBef>
                <a:spcPct val="40000"/>
              </a:spcBef>
            </a:pPr>
            <a:r>
              <a:rPr lang="en-US" altLang="zh-CN" sz="1800" b="1">
                <a:latin typeface="Times New Roman" panose="02020603050405020304" pitchFamily="18" charset="0"/>
                <a:ea typeface="仿宋_GB2312" pitchFamily="49" charset="-122"/>
              </a:rPr>
              <a:t>                  T’pred(x)              --</a:t>
            </a:r>
            <a:r>
              <a:rPr lang="zh-CN" altLang="en-US" sz="1800" b="1">
                <a:latin typeface="Times New Roman" panose="02020603050405020304" pitchFamily="18" charset="0"/>
                <a:ea typeface="仿宋_GB2312" pitchFamily="49" charset="-122"/>
              </a:rPr>
              <a:t>能给出</a:t>
            </a:r>
            <a:r>
              <a:rPr lang="en-US" altLang="zh-CN" sz="1800" b="1">
                <a:latin typeface="Times New Roman" panose="02020603050405020304" pitchFamily="18" charset="0"/>
                <a:ea typeface="仿宋_GB2312" pitchFamily="49" charset="-122"/>
              </a:rPr>
              <a:t>x</a:t>
            </a:r>
            <a:r>
              <a:rPr lang="zh-CN" altLang="en-US" sz="1800" b="1">
                <a:latin typeface="Times New Roman" panose="02020603050405020304" pitchFamily="18" charset="0"/>
                <a:ea typeface="仿宋_GB2312" pitchFamily="49" charset="-122"/>
              </a:rPr>
              <a:t>值所在位置的前一个位置处的值；</a:t>
            </a:r>
          </a:p>
          <a:p>
            <a:pPr algn="just">
              <a:spcBef>
                <a:spcPct val="40000"/>
              </a:spcBef>
            </a:pPr>
            <a:r>
              <a:rPr lang="en-US" altLang="zh-CN" sz="1800" b="1">
                <a:latin typeface="Times New Roman" panose="02020603050405020304" pitchFamily="18" charset="0"/>
                <a:ea typeface="仿宋_GB2312" pitchFamily="49" charset="-122"/>
              </a:rPr>
              <a:t>                  T’leftof(x)             --</a:t>
            </a:r>
            <a:r>
              <a:rPr lang="zh-CN" altLang="en-US" sz="1800" b="1">
                <a:latin typeface="Times New Roman" panose="02020603050405020304" pitchFamily="18" charset="0"/>
                <a:ea typeface="仿宋_GB2312" pitchFamily="49" charset="-122"/>
              </a:rPr>
              <a:t>能给出</a:t>
            </a:r>
            <a:r>
              <a:rPr lang="en-US" altLang="zh-CN" sz="1800" b="1">
                <a:latin typeface="Times New Roman" panose="02020603050405020304" pitchFamily="18" charset="0"/>
                <a:ea typeface="仿宋_GB2312" pitchFamily="49" charset="-122"/>
              </a:rPr>
              <a:t>x</a:t>
            </a:r>
            <a:r>
              <a:rPr lang="zh-CN" altLang="en-US" sz="1800" b="1">
                <a:latin typeface="Times New Roman" panose="02020603050405020304" pitchFamily="18" charset="0"/>
                <a:ea typeface="仿宋_GB2312" pitchFamily="49" charset="-122"/>
              </a:rPr>
              <a:t>值所在位置的左边位置处的值；</a:t>
            </a:r>
          </a:p>
          <a:p>
            <a:pPr algn="just">
              <a:spcBef>
                <a:spcPct val="40000"/>
              </a:spcBef>
            </a:pPr>
            <a:r>
              <a:rPr lang="en-US" altLang="zh-CN" sz="1800" b="1">
                <a:latin typeface="Times New Roman" panose="02020603050405020304" pitchFamily="18" charset="0"/>
                <a:ea typeface="仿宋_GB2312" pitchFamily="49" charset="-122"/>
              </a:rPr>
              <a:t>                  T’rightof(x)          --</a:t>
            </a:r>
            <a:r>
              <a:rPr lang="zh-CN" altLang="en-US" sz="1800" b="1">
                <a:latin typeface="Times New Roman" panose="02020603050405020304" pitchFamily="18" charset="0"/>
                <a:ea typeface="仿宋_GB2312" pitchFamily="49" charset="-122"/>
              </a:rPr>
              <a:t>能给出</a:t>
            </a:r>
            <a:r>
              <a:rPr lang="en-US" altLang="zh-CN" sz="1800" b="1">
                <a:latin typeface="Times New Roman" panose="02020603050405020304" pitchFamily="18" charset="0"/>
                <a:ea typeface="仿宋_GB2312" pitchFamily="49" charset="-122"/>
              </a:rPr>
              <a:t>x</a:t>
            </a:r>
            <a:r>
              <a:rPr lang="zh-CN" altLang="en-US" sz="1800" b="1">
                <a:latin typeface="Times New Roman" panose="02020603050405020304" pitchFamily="18" charset="0"/>
                <a:ea typeface="仿宋_GB2312" pitchFamily="49" charset="-122"/>
              </a:rPr>
              <a:t>值所在位置的右边位置处的值；</a:t>
            </a:r>
            <a:endParaRPr lang="zh-CN" altLang="en-US" sz="1600" b="1">
              <a:latin typeface="Times New Roman" panose="02020603050405020304" pitchFamily="18" charset="0"/>
              <a:ea typeface="仿宋_GB2312" pitchFamily="49" charset="-122"/>
            </a:endParaRPr>
          </a:p>
          <a:p>
            <a:pPr algn="just">
              <a:spcBef>
                <a:spcPct val="40000"/>
              </a:spcBef>
            </a:pPr>
            <a:r>
              <a:rPr lang="zh-CN" altLang="en-US" sz="1800" b="1">
                <a:latin typeface="宋体" panose="02010600030101010101" pitchFamily="2" charset="-122"/>
                <a:ea typeface="宋体" panose="02010600030101010101" pitchFamily="2" charset="-122"/>
              </a:rPr>
              <a:t>   例如，</a:t>
            </a:r>
            <a:r>
              <a:rPr lang="en-US" altLang="zh-CN" sz="1800" b="1">
                <a:latin typeface="Times New Roman" panose="02020603050405020304" pitchFamily="18" charset="0"/>
                <a:ea typeface="宋体" panose="02010600030101010101" pitchFamily="2" charset="-122"/>
              </a:rPr>
              <a:t>type</a:t>
            </a:r>
            <a:r>
              <a:rPr lang="en-US" altLang="zh-CN" sz="1800" b="1">
                <a:latin typeface="宋体" panose="02010600030101010101" pitchFamily="2" charset="-122"/>
                <a:ea typeface="宋体" panose="02010600030101010101" pitchFamily="2" charset="-122"/>
              </a:rPr>
              <a:t> </a:t>
            </a:r>
            <a:r>
              <a:rPr lang="en-US" altLang="zh-CN" sz="1800" b="1">
                <a:latin typeface="Times New Roman" panose="02020603050405020304" pitchFamily="18" charset="0"/>
                <a:ea typeface="宋体" panose="02010600030101010101" pitchFamily="2" charset="-122"/>
              </a:rPr>
              <a:t>day  is  (sun，mon，tue，wed，thu，fri，sat)</a:t>
            </a:r>
            <a:r>
              <a:rPr lang="en-US" altLang="zh-CN" sz="1800" b="1">
                <a:latin typeface="宋体" panose="02010600030101010101" pitchFamily="2" charset="-122"/>
                <a:ea typeface="宋体" panose="02010600030101010101" pitchFamily="2" charset="-122"/>
              </a:rPr>
              <a:t>；</a:t>
            </a:r>
            <a:endParaRPr lang="zh-CN" altLang="en-US" sz="1800" b="1">
              <a:latin typeface="Times New Roman" panose="02020603050405020304" pitchFamily="18" charset="0"/>
              <a:ea typeface="宋体" panose="02010600030101010101" pitchFamily="2" charset="-122"/>
            </a:endParaRPr>
          </a:p>
          <a:p>
            <a:pPr algn="just">
              <a:spcBef>
                <a:spcPct val="40000"/>
              </a:spcBef>
            </a:pPr>
            <a:r>
              <a:rPr lang="en-US" altLang="zh-CN" sz="1800" b="1">
                <a:latin typeface="Times New Roman" panose="02020603050405020304" pitchFamily="18" charset="0"/>
                <a:ea typeface="宋体" panose="02010600030101010101" pitchFamily="2" charset="-122"/>
              </a:rPr>
              <a:t>                  Day</a:t>
            </a:r>
            <a:r>
              <a:rPr lang="en-US" altLang="zh-CN" sz="1800" b="1">
                <a:latin typeface="Times New Roman" panose="02020603050405020304" pitchFamily="18" charset="0"/>
                <a:ea typeface="黑体" panose="02010609060101010101" pitchFamily="49" charset="-122"/>
              </a:rPr>
              <a:t>’pos(sun) = 0                          </a:t>
            </a:r>
            <a:r>
              <a:rPr lang="en-US" altLang="zh-CN" sz="1800" b="1">
                <a:latin typeface="Times New Roman" panose="02020603050405020304" pitchFamily="18" charset="0"/>
                <a:ea typeface="宋体" panose="02010600030101010101" pitchFamily="2" charset="-122"/>
              </a:rPr>
              <a:t>Day</a:t>
            </a:r>
            <a:r>
              <a:rPr lang="en-US" altLang="zh-CN" sz="1800" b="1">
                <a:latin typeface="Times New Roman" panose="02020603050405020304" pitchFamily="18" charset="0"/>
                <a:ea typeface="黑体" panose="02010609060101010101" pitchFamily="49" charset="-122"/>
              </a:rPr>
              <a:t>’val(3) = wed</a:t>
            </a:r>
            <a:r>
              <a:rPr lang="en-US" altLang="zh-CN" sz="1800" b="1">
                <a:latin typeface="Times New Roman" panose="02020603050405020304" pitchFamily="18" charset="0"/>
                <a:ea typeface="宋体" panose="02010600030101010101" pitchFamily="2" charset="-122"/>
              </a:rPr>
              <a:t>    </a:t>
            </a:r>
          </a:p>
          <a:p>
            <a:pPr algn="just">
              <a:spcBef>
                <a:spcPct val="40000"/>
              </a:spcBef>
            </a:pPr>
            <a:r>
              <a:rPr lang="en-US" altLang="zh-CN" sz="1800" b="1">
                <a:latin typeface="Times New Roman" panose="02020603050405020304" pitchFamily="18" charset="0"/>
                <a:ea typeface="宋体" panose="02010600030101010101" pitchFamily="2" charset="-122"/>
              </a:rPr>
              <a:t>                  Day</a:t>
            </a:r>
            <a:r>
              <a:rPr lang="en-US" altLang="zh-CN" sz="1800" b="1">
                <a:latin typeface="Times New Roman" panose="02020603050405020304" pitchFamily="18" charset="0"/>
                <a:ea typeface="黑体" panose="02010609060101010101" pitchFamily="49" charset="-122"/>
              </a:rPr>
              <a:t>’succ(thu) = fri</a:t>
            </a:r>
            <a:r>
              <a:rPr lang="en-US" altLang="zh-CN" sz="1800" b="1">
                <a:latin typeface="Times New Roman" panose="02020603050405020304" pitchFamily="18" charset="0"/>
                <a:ea typeface="宋体" panose="02010600030101010101" pitchFamily="2" charset="-122"/>
              </a:rPr>
              <a:t>                      Day</a:t>
            </a:r>
            <a:r>
              <a:rPr lang="en-US" altLang="zh-CN" sz="1800" b="1">
                <a:latin typeface="Times New Roman" panose="02020603050405020304" pitchFamily="18" charset="0"/>
                <a:ea typeface="黑体" panose="02010609060101010101" pitchFamily="49" charset="-122"/>
              </a:rPr>
              <a:t>’pred(thu) = wed</a:t>
            </a:r>
            <a:endParaRPr lang="en-US" altLang="zh-CN" sz="1800" b="1">
              <a:latin typeface="Times New Roman" panose="02020603050405020304" pitchFamily="18" charset="0"/>
              <a:ea typeface="宋体" panose="02010600030101010101" pitchFamily="2" charset="-122"/>
            </a:endParaRPr>
          </a:p>
          <a:p>
            <a:pPr algn="just">
              <a:spcBef>
                <a:spcPct val="40000"/>
              </a:spcBef>
            </a:pPr>
            <a:r>
              <a:rPr lang="en-US" altLang="zh-CN" sz="1800" b="1">
                <a:latin typeface="Times New Roman" panose="02020603050405020304" pitchFamily="18" charset="0"/>
                <a:ea typeface="宋体" panose="02010600030101010101" pitchFamily="2" charset="-122"/>
              </a:rPr>
              <a:t>                  Day</a:t>
            </a:r>
            <a:r>
              <a:rPr lang="en-US" altLang="zh-CN" sz="1800" b="1">
                <a:latin typeface="Times New Roman" panose="02020603050405020304" pitchFamily="18" charset="0"/>
                <a:ea typeface="黑体" panose="02010609060101010101" pitchFamily="49" charset="-122"/>
              </a:rPr>
              <a:t>’leftof(mon) = sun </a:t>
            </a:r>
            <a:r>
              <a:rPr lang="en-US" altLang="zh-CN" sz="1800" b="1">
                <a:latin typeface="Times New Roman" panose="02020603050405020304" pitchFamily="18" charset="0"/>
                <a:ea typeface="宋体" panose="02010600030101010101" pitchFamily="2" charset="-122"/>
              </a:rPr>
              <a:t>                Day</a:t>
            </a:r>
            <a:r>
              <a:rPr lang="en-US" altLang="zh-CN" sz="1800" b="1">
                <a:latin typeface="Times New Roman" panose="02020603050405020304" pitchFamily="18" charset="0"/>
                <a:ea typeface="黑体" panose="02010609060101010101" pitchFamily="49" charset="-122"/>
              </a:rPr>
              <a:t>’right(mon) = tue</a:t>
            </a:r>
            <a:endParaRPr lang="en-US" altLang="zh-CN" sz="1800" b="1">
              <a:latin typeface="Times New Roman" panose="02020603050405020304" pitchFamily="18" charset="0"/>
              <a:ea typeface="宋体" panose="02010600030101010101" pitchFamily="2" charset="-122"/>
            </a:endParaRPr>
          </a:p>
          <a:p>
            <a:pPr algn="just">
              <a:spcBef>
                <a:spcPct val="40000"/>
              </a:spcBef>
            </a:pPr>
            <a:endParaRPr lang="zh-CN" altLang="en-US" sz="1800" b="1">
              <a:latin typeface="Times New Roman" panose="02020603050405020304" pitchFamily="18" charset="0"/>
              <a:ea typeface="仿宋_GB2312"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CAE5D56B-72E7-4718-A477-5A0FCCD1B0B6}"/>
              </a:ext>
            </a:extLst>
          </p:cNvPr>
          <p:cNvSpPr>
            <a:spLocks noGrp="1"/>
          </p:cNvSpPr>
          <p:nvPr>
            <p:ph type="dt" sz="half" idx="10"/>
          </p:nvPr>
        </p:nvSpPr>
        <p:spPr/>
        <p:txBody>
          <a:bodyPr/>
          <a:lstStyle/>
          <a:p>
            <a:fld id="{3EEB9FF8-89E2-430B-B6F7-B3AF5BFA6707}" type="datetime1">
              <a:rPr lang="zh-CN" altLang="en-US"/>
              <a:pPr/>
              <a:t>2018/11/27</a:t>
            </a:fld>
            <a:endParaRPr lang="en-US" altLang="en-US"/>
          </a:p>
        </p:txBody>
      </p:sp>
      <p:sp>
        <p:nvSpPr>
          <p:cNvPr id="11" name="页脚占位符 4">
            <a:extLst>
              <a:ext uri="{FF2B5EF4-FFF2-40B4-BE49-F238E27FC236}">
                <a16:creationId xmlns:a16="http://schemas.microsoft.com/office/drawing/2014/main" id="{B8B0467C-1D8E-403C-9243-347A85EAB6CA}"/>
              </a:ext>
            </a:extLst>
          </p:cNvPr>
          <p:cNvSpPr>
            <a:spLocks noGrp="1"/>
          </p:cNvSpPr>
          <p:nvPr>
            <p:ph type="ftr" sz="quarter" idx="11"/>
          </p:nvPr>
        </p:nvSpPr>
        <p:spPr/>
        <p:txBody>
          <a:bodyPr/>
          <a:lstStyle/>
          <a:p>
            <a:r>
              <a:rPr lang="zh-CN" altLang="en-US"/>
              <a:t>电子教案 </a:t>
            </a:r>
            <a:r>
              <a:rPr lang="en-US" altLang="zh-CN"/>
              <a:t>Page </a:t>
            </a:r>
            <a:fld id="{A6A2B678-2A8B-4487-A2C3-FCEC397A4D4C}" type="slidenum">
              <a:rPr lang="en-US" altLang="zh-CN"/>
              <a:pPr/>
              <a:t>25</a:t>
            </a:fld>
            <a:r>
              <a:rPr lang="en-US" altLang="zh-CN"/>
              <a:t> of 97</a:t>
            </a:r>
          </a:p>
        </p:txBody>
      </p:sp>
      <p:sp>
        <p:nvSpPr>
          <p:cNvPr id="88066" name="Rectangle 2">
            <a:extLst>
              <a:ext uri="{FF2B5EF4-FFF2-40B4-BE49-F238E27FC236}">
                <a16:creationId xmlns:a16="http://schemas.microsoft.com/office/drawing/2014/main" id="{E3FD667D-20C4-4C76-8533-7E6AE343FBD9}"/>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67" name="Text Box 3">
            <a:extLst>
              <a:ext uri="{FF2B5EF4-FFF2-40B4-BE49-F238E27FC236}">
                <a16:creationId xmlns:a16="http://schemas.microsoft.com/office/drawing/2014/main" id="{16A9731E-48A6-4F5F-94C9-3527FF8353E2}"/>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第二部分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语言的学习基础</a:t>
            </a:r>
            <a:r>
              <a:rPr lang="zh-CN" altLang="en-US" sz="1600" b="1">
                <a:latin typeface="Times New Roman" panose="02020603050405020304" pitchFamily="18" charset="0"/>
                <a:ea typeface="仿宋_GB2312" pitchFamily="49" charset="-122"/>
              </a:rPr>
              <a:t> </a:t>
            </a:r>
            <a:r>
              <a:rPr lang="zh-CN" altLang="en-US" sz="3200" b="1">
                <a:solidFill>
                  <a:schemeClr val="tx2"/>
                </a:solidFill>
                <a:latin typeface="Times New Roman" panose="02020603050405020304" pitchFamily="18" charset="0"/>
                <a:ea typeface="宋体" panose="02010600030101010101" pitchFamily="2" charset="-122"/>
              </a:rPr>
              <a:t>(19)</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88068" name="Rectangle 4">
            <a:extLst>
              <a:ext uri="{FF2B5EF4-FFF2-40B4-BE49-F238E27FC236}">
                <a16:creationId xmlns:a16="http://schemas.microsoft.com/office/drawing/2014/main" id="{0D5F9F53-8E98-463B-B839-C89B634EEF94}"/>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8069" name="Rectangle 5">
            <a:extLst>
              <a:ext uri="{FF2B5EF4-FFF2-40B4-BE49-F238E27FC236}">
                <a16:creationId xmlns:a16="http://schemas.microsoft.com/office/drawing/2014/main" id="{E0CEF38E-EB57-4BF6-8575-58C8FF87D60F}"/>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8070" name="Rectangle 6">
            <a:extLst>
              <a:ext uri="{FF2B5EF4-FFF2-40B4-BE49-F238E27FC236}">
                <a16:creationId xmlns:a16="http://schemas.microsoft.com/office/drawing/2014/main" id="{F9D5182C-8E33-4592-A4F5-98A367FBB0FD}"/>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071" name="Text Box 7">
            <a:extLst>
              <a:ext uri="{FF2B5EF4-FFF2-40B4-BE49-F238E27FC236}">
                <a16:creationId xmlns:a16="http://schemas.microsoft.com/office/drawing/2014/main" id="{67BB25CC-3F19-47B5-A4B2-0C2A9FC5413A}"/>
              </a:ext>
            </a:extLst>
          </p:cNvPr>
          <p:cNvSpPr txBox="1">
            <a:spLocks noChangeArrowheads="1"/>
          </p:cNvSpPr>
          <p:nvPr/>
        </p:nvSpPr>
        <p:spPr bwMode="auto">
          <a:xfrm>
            <a:off x="762000" y="7620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数据类型</a:t>
            </a:r>
          </a:p>
        </p:txBody>
      </p:sp>
      <p:sp>
        <p:nvSpPr>
          <p:cNvPr id="88072" name="Rectangle 8">
            <a:extLst>
              <a:ext uri="{FF2B5EF4-FFF2-40B4-BE49-F238E27FC236}">
                <a16:creationId xmlns:a16="http://schemas.microsoft.com/office/drawing/2014/main" id="{28830CB7-59B8-4F23-8CC5-BC2954E5F47B}"/>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8073" name="Rectangle 9">
            <a:extLst>
              <a:ext uri="{FF2B5EF4-FFF2-40B4-BE49-F238E27FC236}">
                <a16:creationId xmlns:a16="http://schemas.microsoft.com/office/drawing/2014/main" id="{FAA072A5-1ABC-4225-98C6-2EBF055C5CAE}"/>
              </a:ext>
            </a:extLst>
          </p:cNvPr>
          <p:cNvSpPr>
            <a:spLocks noChangeArrowheads="1"/>
          </p:cNvSpPr>
          <p:nvPr/>
        </p:nvSpPr>
        <p:spPr bwMode="auto">
          <a:xfrm>
            <a:off x="1143000" y="1371600"/>
            <a:ext cx="7848600" cy="441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 </a:t>
            </a:r>
            <a:r>
              <a:rPr lang="zh-CN" altLang="en-US" sz="1800" b="1">
                <a:latin typeface="仿宋_GB2312" pitchFamily="49" charset="-122"/>
                <a:ea typeface="仿宋_GB2312" pitchFamily="49" charset="-122"/>
              </a:rPr>
              <a:t>组类型属性</a:t>
            </a:r>
          </a:p>
          <a:p>
            <a:r>
              <a:rPr lang="en-US" altLang="zh-CN" sz="1800" b="1">
                <a:latin typeface="仿宋_GB2312" pitchFamily="49" charset="-122"/>
                <a:ea typeface="仿宋_GB2312" pitchFamily="49" charset="-122"/>
              </a:rPr>
              <a:t>     </a:t>
            </a:r>
          </a:p>
          <a:p>
            <a:pPr>
              <a:spcBef>
                <a:spcPct val="50000"/>
              </a:spcBef>
            </a:pPr>
            <a:r>
              <a:rPr lang="zh-CN" altLang="en-US" sz="1800" b="1">
                <a:latin typeface="仿宋_GB2312" pitchFamily="49" charset="-122"/>
                <a:ea typeface="仿宋_GB2312" pitchFamily="49" charset="-122"/>
                <a:sym typeface="Symbol" panose="05050102010706020507" pitchFamily="18" charset="2"/>
              </a:rPr>
              <a:t>  </a:t>
            </a:r>
            <a:r>
              <a:rPr lang="en-US" altLang="zh-CN" sz="1800" b="1">
                <a:latin typeface="仿宋_GB2312" pitchFamily="49" charset="-122"/>
                <a:ea typeface="仿宋_GB2312" pitchFamily="49" charset="-122"/>
              </a:rPr>
              <a:t>A</a:t>
            </a:r>
            <a:r>
              <a:rPr lang="en-US" altLang="zh-CN" sz="1800" b="1">
                <a:latin typeface="Times New Roman" panose="02020603050405020304" pitchFamily="18" charset="0"/>
                <a:ea typeface="仿宋_GB2312" pitchFamily="49" charset="-122"/>
              </a:rPr>
              <a:t>’</a:t>
            </a:r>
            <a:r>
              <a:rPr lang="en-US" altLang="zh-CN" sz="1800" b="1">
                <a:latin typeface="仿宋_GB2312" pitchFamily="49" charset="-122"/>
                <a:ea typeface="仿宋_GB2312" pitchFamily="49" charset="-122"/>
              </a:rPr>
              <a:t>left(N)          </a:t>
            </a:r>
            <a:r>
              <a:rPr lang="en-US" altLang="zh-CN" sz="1800" b="1">
                <a:latin typeface="Times New Roman" panose="02020603050405020304" pitchFamily="18" charset="0"/>
                <a:ea typeface="仿宋_GB2312" pitchFamily="49" charset="-122"/>
              </a:rPr>
              <a:t>——</a:t>
            </a:r>
            <a:r>
              <a:rPr lang="zh-CN" altLang="en-US" sz="1800" b="1">
                <a:latin typeface="仿宋_GB2312" pitchFamily="49" charset="-122"/>
                <a:ea typeface="仿宋_GB2312" pitchFamily="49" charset="-122"/>
              </a:rPr>
              <a:t>能给出</a:t>
            </a:r>
            <a:r>
              <a:rPr lang="en-US" altLang="zh-CN" sz="1800" b="1">
                <a:latin typeface="仿宋_GB2312" pitchFamily="49" charset="-122"/>
                <a:ea typeface="仿宋_GB2312" pitchFamily="49" charset="-122"/>
              </a:rPr>
              <a:t>A</a:t>
            </a:r>
            <a:r>
              <a:rPr lang="zh-CN" altLang="en-US" sz="1800" b="1">
                <a:latin typeface="仿宋_GB2312" pitchFamily="49" charset="-122"/>
                <a:ea typeface="仿宋_GB2312" pitchFamily="49" charset="-122"/>
              </a:rPr>
              <a:t>的第</a:t>
            </a:r>
            <a:r>
              <a:rPr lang="en-US" altLang="zh-CN" sz="1800" b="1">
                <a:latin typeface="仿宋_GB2312" pitchFamily="49" charset="-122"/>
                <a:ea typeface="仿宋_GB2312" pitchFamily="49" charset="-122"/>
              </a:rPr>
              <a:t>N</a:t>
            </a:r>
            <a:r>
              <a:rPr lang="zh-CN" altLang="en-US" sz="1800" b="1">
                <a:latin typeface="仿宋_GB2312" pitchFamily="49" charset="-122"/>
                <a:ea typeface="仿宋_GB2312" pitchFamily="49" charset="-122"/>
              </a:rPr>
              <a:t>维下标界的左边界值；</a:t>
            </a:r>
          </a:p>
          <a:p>
            <a:pPr algn="just">
              <a:spcBef>
                <a:spcPct val="40000"/>
              </a:spcBef>
            </a:pPr>
            <a:r>
              <a:rPr lang="en-US" altLang="zh-CN" sz="1800" b="1">
                <a:latin typeface="仿宋_GB2312" pitchFamily="49" charset="-122"/>
                <a:ea typeface="仿宋_GB2312" pitchFamily="49" charset="-122"/>
              </a:rPr>
              <a:t>  A</a:t>
            </a:r>
            <a:r>
              <a:rPr lang="en-US" altLang="zh-CN" sz="1800" b="1">
                <a:latin typeface="Times New Roman" panose="02020603050405020304" pitchFamily="18" charset="0"/>
                <a:ea typeface="仿宋_GB2312" pitchFamily="49" charset="-122"/>
              </a:rPr>
              <a:t>’</a:t>
            </a:r>
            <a:r>
              <a:rPr lang="en-US" altLang="zh-CN" sz="1800" b="1">
                <a:latin typeface="仿宋_GB2312" pitchFamily="49" charset="-122"/>
                <a:ea typeface="仿宋_GB2312" pitchFamily="49" charset="-122"/>
              </a:rPr>
              <a:t>right(N)         </a:t>
            </a:r>
            <a:r>
              <a:rPr lang="en-US" altLang="zh-CN" sz="1800" b="1">
                <a:latin typeface="Times New Roman" panose="02020603050405020304" pitchFamily="18" charset="0"/>
                <a:ea typeface="仿宋_GB2312" pitchFamily="49" charset="-122"/>
              </a:rPr>
              <a:t>——</a:t>
            </a:r>
            <a:r>
              <a:rPr lang="zh-CN" altLang="en-US" sz="1800" b="1">
                <a:latin typeface="仿宋_GB2312" pitchFamily="49" charset="-122"/>
                <a:ea typeface="仿宋_GB2312" pitchFamily="49" charset="-122"/>
              </a:rPr>
              <a:t>能给出</a:t>
            </a:r>
            <a:r>
              <a:rPr lang="en-US" altLang="zh-CN" sz="1800" b="1">
                <a:latin typeface="仿宋_GB2312" pitchFamily="49" charset="-122"/>
                <a:ea typeface="仿宋_GB2312" pitchFamily="49" charset="-122"/>
              </a:rPr>
              <a:t>A</a:t>
            </a:r>
            <a:r>
              <a:rPr lang="zh-CN" altLang="en-US" sz="1800" b="1">
                <a:latin typeface="仿宋_GB2312" pitchFamily="49" charset="-122"/>
                <a:ea typeface="仿宋_GB2312" pitchFamily="49" charset="-122"/>
              </a:rPr>
              <a:t>的第</a:t>
            </a:r>
            <a:r>
              <a:rPr lang="en-US" altLang="zh-CN" sz="1800" b="1">
                <a:latin typeface="仿宋_GB2312" pitchFamily="49" charset="-122"/>
                <a:ea typeface="仿宋_GB2312" pitchFamily="49" charset="-122"/>
              </a:rPr>
              <a:t>N</a:t>
            </a:r>
            <a:r>
              <a:rPr lang="zh-CN" altLang="en-US" sz="1800" b="1">
                <a:latin typeface="仿宋_GB2312" pitchFamily="49" charset="-122"/>
                <a:ea typeface="仿宋_GB2312" pitchFamily="49" charset="-122"/>
              </a:rPr>
              <a:t>维下标界的右边界值；</a:t>
            </a:r>
          </a:p>
          <a:p>
            <a:pPr algn="just">
              <a:spcBef>
                <a:spcPct val="40000"/>
              </a:spcBef>
            </a:pPr>
            <a:r>
              <a:rPr lang="en-US" altLang="zh-CN" sz="1800" b="1">
                <a:latin typeface="仿宋_GB2312" pitchFamily="49" charset="-122"/>
                <a:ea typeface="仿宋_GB2312" pitchFamily="49" charset="-122"/>
              </a:rPr>
              <a:t>  A</a:t>
            </a:r>
            <a:r>
              <a:rPr lang="en-US" altLang="zh-CN" sz="1800" b="1">
                <a:latin typeface="Times New Roman" panose="02020603050405020304" pitchFamily="18" charset="0"/>
                <a:ea typeface="仿宋_GB2312" pitchFamily="49" charset="-122"/>
              </a:rPr>
              <a:t>’</a:t>
            </a:r>
            <a:r>
              <a:rPr lang="en-US" altLang="zh-CN" sz="1800" b="1">
                <a:latin typeface="仿宋_GB2312" pitchFamily="49" charset="-122"/>
                <a:ea typeface="仿宋_GB2312" pitchFamily="49" charset="-122"/>
              </a:rPr>
              <a:t>low(N)           </a:t>
            </a:r>
            <a:r>
              <a:rPr lang="en-US" altLang="zh-CN" sz="1800" b="1">
                <a:latin typeface="Times New Roman" panose="02020603050405020304" pitchFamily="18" charset="0"/>
                <a:ea typeface="仿宋_GB2312" pitchFamily="49" charset="-122"/>
              </a:rPr>
              <a:t>——</a:t>
            </a:r>
            <a:r>
              <a:rPr lang="zh-CN" altLang="en-US" sz="1800" b="1">
                <a:latin typeface="仿宋_GB2312" pitchFamily="49" charset="-122"/>
                <a:ea typeface="仿宋_GB2312" pitchFamily="49" charset="-122"/>
              </a:rPr>
              <a:t>能给出</a:t>
            </a:r>
            <a:r>
              <a:rPr lang="en-US" altLang="zh-CN" sz="1800" b="1">
                <a:latin typeface="仿宋_GB2312" pitchFamily="49" charset="-122"/>
                <a:ea typeface="仿宋_GB2312" pitchFamily="49" charset="-122"/>
              </a:rPr>
              <a:t>A</a:t>
            </a:r>
            <a:r>
              <a:rPr lang="zh-CN" altLang="en-US" sz="1800" b="1">
                <a:latin typeface="仿宋_GB2312" pitchFamily="49" charset="-122"/>
                <a:ea typeface="仿宋_GB2312" pitchFamily="49" charset="-122"/>
              </a:rPr>
              <a:t>的第</a:t>
            </a:r>
            <a:r>
              <a:rPr lang="en-US" altLang="zh-CN" sz="1800" b="1">
                <a:latin typeface="仿宋_GB2312" pitchFamily="49" charset="-122"/>
                <a:ea typeface="仿宋_GB2312" pitchFamily="49" charset="-122"/>
              </a:rPr>
              <a:t>N</a:t>
            </a:r>
            <a:r>
              <a:rPr lang="zh-CN" altLang="en-US" sz="1800" b="1">
                <a:latin typeface="仿宋_GB2312" pitchFamily="49" charset="-122"/>
                <a:ea typeface="仿宋_GB2312" pitchFamily="49" charset="-122"/>
              </a:rPr>
              <a:t>维下标界的下边界值；</a:t>
            </a:r>
          </a:p>
          <a:p>
            <a:pPr algn="just">
              <a:spcBef>
                <a:spcPct val="40000"/>
              </a:spcBef>
            </a:pPr>
            <a:r>
              <a:rPr lang="en-US" altLang="zh-CN" sz="1800" b="1">
                <a:latin typeface="仿宋_GB2312" pitchFamily="49" charset="-122"/>
                <a:ea typeface="仿宋_GB2312" pitchFamily="49" charset="-122"/>
              </a:rPr>
              <a:t>  A</a:t>
            </a:r>
            <a:r>
              <a:rPr lang="en-US" altLang="zh-CN" sz="1800" b="1">
                <a:latin typeface="Times New Roman" panose="02020603050405020304" pitchFamily="18" charset="0"/>
                <a:ea typeface="仿宋_GB2312" pitchFamily="49" charset="-122"/>
              </a:rPr>
              <a:t>’</a:t>
            </a:r>
            <a:r>
              <a:rPr lang="en-US" altLang="zh-CN" sz="1800" b="1">
                <a:latin typeface="仿宋_GB2312" pitchFamily="49" charset="-122"/>
                <a:ea typeface="仿宋_GB2312" pitchFamily="49" charset="-122"/>
              </a:rPr>
              <a:t>high(N)          </a:t>
            </a:r>
            <a:r>
              <a:rPr lang="en-US" altLang="zh-CN" sz="1800" b="1">
                <a:latin typeface="Times New Roman" panose="02020603050405020304" pitchFamily="18" charset="0"/>
                <a:ea typeface="仿宋_GB2312" pitchFamily="49" charset="-122"/>
              </a:rPr>
              <a:t>——</a:t>
            </a:r>
            <a:r>
              <a:rPr lang="zh-CN" altLang="en-US" sz="1800" b="1">
                <a:latin typeface="仿宋_GB2312" pitchFamily="49" charset="-122"/>
                <a:ea typeface="仿宋_GB2312" pitchFamily="49" charset="-122"/>
              </a:rPr>
              <a:t>能给出</a:t>
            </a:r>
            <a:r>
              <a:rPr lang="en-US" altLang="zh-CN" sz="1800" b="1">
                <a:latin typeface="仿宋_GB2312" pitchFamily="49" charset="-122"/>
                <a:ea typeface="仿宋_GB2312" pitchFamily="49" charset="-122"/>
              </a:rPr>
              <a:t>A</a:t>
            </a:r>
            <a:r>
              <a:rPr lang="zh-CN" altLang="en-US" sz="1800" b="1">
                <a:latin typeface="仿宋_GB2312" pitchFamily="49" charset="-122"/>
                <a:ea typeface="仿宋_GB2312" pitchFamily="49" charset="-122"/>
              </a:rPr>
              <a:t>的第</a:t>
            </a:r>
            <a:r>
              <a:rPr lang="en-US" altLang="zh-CN" sz="1800" b="1">
                <a:latin typeface="仿宋_GB2312" pitchFamily="49" charset="-122"/>
                <a:ea typeface="仿宋_GB2312" pitchFamily="49" charset="-122"/>
              </a:rPr>
              <a:t>N</a:t>
            </a:r>
            <a:r>
              <a:rPr lang="zh-CN" altLang="en-US" sz="1800" b="1">
                <a:latin typeface="仿宋_GB2312" pitchFamily="49" charset="-122"/>
                <a:ea typeface="仿宋_GB2312" pitchFamily="49" charset="-122"/>
              </a:rPr>
              <a:t>维下标界的上边界值；</a:t>
            </a:r>
          </a:p>
          <a:p>
            <a:pPr algn="just">
              <a:spcBef>
                <a:spcPct val="40000"/>
              </a:spcBef>
            </a:pPr>
            <a:r>
              <a:rPr lang="en-US" altLang="zh-CN" sz="1800" b="1">
                <a:latin typeface="仿宋_GB2312" pitchFamily="49" charset="-122"/>
                <a:ea typeface="仿宋_GB2312" pitchFamily="49" charset="-122"/>
              </a:rPr>
              <a:t>  A</a:t>
            </a:r>
            <a:r>
              <a:rPr lang="en-US" altLang="zh-CN" sz="1800" b="1">
                <a:latin typeface="Times New Roman" panose="02020603050405020304" pitchFamily="18" charset="0"/>
                <a:ea typeface="仿宋_GB2312" pitchFamily="49" charset="-122"/>
              </a:rPr>
              <a:t>’</a:t>
            </a:r>
            <a:r>
              <a:rPr lang="en-US" altLang="zh-CN" sz="1800" b="1">
                <a:latin typeface="仿宋_GB2312" pitchFamily="49" charset="-122"/>
                <a:ea typeface="仿宋_GB2312" pitchFamily="49" charset="-122"/>
              </a:rPr>
              <a:t>range(N)         </a:t>
            </a:r>
            <a:r>
              <a:rPr lang="en-US" altLang="zh-CN" sz="1800" b="1">
                <a:latin typeface="Times New Roman" panose="02020603050405020304" pitchFamily="18" charset="0"/>
                <a:ea typeface="仿宋_GB2312" pitchFamily="49" charset="-122"/>
              </a:rPr>
              <a:t>——</a:t>
            </a:r>
            <a:r>
              <a:rPr lang="zh-CN" altLang="en-US" sz="1800" b="1">
                <a:latin typeface="仿宋_GB2312" pitchFamily="49" charset="-122"/>
                <a:ea typeface="仿宋_GB2312" pitchFamily="49" charset="-122"/>
              </a:rPr>
              <a:t>能给出</a:t>
            </a:r>
            <a:r>
              <a:rPr lang="en-US" altLang="zh-CN" sz="1800" b="1">
                <a:latin typeface="仿宋_GB2312" pitchFamily="49" charset="-122"/>
                <a:ea typeface="仿宋_GB2312" pitchFamily="49" charset="-122"/>
              </a:rPr>
              <a:t>A</a:t>
            </a:r>
            <a:r>
              <a:rPr lang="zh-CN" altLang="en-US" sz="1800" b="1">
                <a:latin typeface="仿宋_GB2312" pitchFamily="49" charset="-122"/>
                <a:ea typeface="仿宋_GB2312" pitchFamily="49" charset="-122"/>
              </a:rPr>
              <a:t>的第</a:t>
            </a:r>
            <a:r>
              <a:rPr lang="en-US" altLang="zh-CN" sz="1800" b="1">
                <a:latin typeface="仿宋_GB2312" pitchFamily="49" charset="-122"/>
                <a:ea typeface="仿宋_GB2312" pitchFamily="49" charset="-122"/>
              </a:rPr>
              <a:t>N</a:t>
            </a:r>
            <a:r>
              <a:rPr lang="zh-CN" altLang="en-US" sz="1800" b="1">
                <a:latin typeface="仿宋_GB2312" pitchFamily="49" charset="-122"/>
                <a:ea typeface="仿宋_GB2312" pitchFamily="49" charset="-122"/>
              </a:rPr>
              <a:t>维下标的取值范围；</a:t>
            </a:r>
          </a:p>
          <a:p>
            <a:pPr algn="just">
              <a:spcBef>
                <a:spcPct val="40000"/>
              </a:spcBef>
            </a:pPr>
            <a:r>
              <a:rPr lang="en-US" altLang="zh-CN" sz="1800" b="1">
                <a:latin typeface="仿宋_GB2312" pitchFamily="49" charset="-122"/>
                <a:ea typeface="仿宋_GB2312" pitchFamily="49" charset="-122"/>
              </a:rPr>
              <a:t>  A</a:t>
            </a:r>
            <a:r>
              <a:rPr lang="en-US" altLang="zh-CN" sz="1800" b="1">
                <a:latin typeface="Times New Roman" panose="02020603050405020304" pitchFamily="18" charset="0"/>
                <a:ea typeface="仿宋_GB2312" pitchFamily="49" charset="-122"/>
              </a:rPr>
              <a:t>’</a:t>
            </a:r>
            <a:r>
              <a:rPr lang="en-US" altLang="zh-CN" sz="1800" b="1">
                <a:latin typeface="仿宋_GB2312" pitchFamily="49" charset="-122"/>
                <a:ea typeface="仿宋_GB2312" pitchFamily="49" charset="-122"/>
              </a:rPr>
              <a:t>reverse_range(N) </a:t>
            </a:r>
            <a:r>
              <a:rPr lang="en-US" altLang="zh-CN" sz="1800" b="1">
                <a:latin typeface="Times New Roman" panose="02020603050405020304" pitchFamily="18" charset="0"/>
                <a:ea typeface="仿宋_GB2312" pitchFamily="49" charset="-122"/>
              </a:rPr>
              <a:t>——</a:t>
            </a:r>
            <a:r>
              <a:rPr lang="zh-CN" altLang="en-US" sz="1800" b="1">
                <a:latin typeface="仿宋_GB2312" pitchFamily="49" charset="-122"/>
                <a:ea typeface="仿宋_GB2312" pitchFamily="49" charset="-122"/>
              </a:rPr>
              <a:t>能给出</a:t>
            </a:r>
            <a:r>
              <a:rPr lang="en-US" altLang="zh-CN" sz="1800" b="1">
                <a:latin typeface="仿宋_GB2312" pitchFamily="49" charset="-122"/>
                <a:ea typeface="仿宋_GB2312" pitchFamily="49" charset="-122"/>
              </a:rPr>
              <a:t>A</a:t>
            </a:r>
            <a:r>
              <a:rPr lang="zh-CN" altLang="en-US" sz="1800" b="1">
                <a:latin typeface="仿宋_GB2312" pitchFamily="49" charset="-122"/>
                <a:ea typeface="仿宋_GB2312" pitchFamily="49" charset="-122"/>
              </a:rPr>
              <a:t>的第</a:t>
            </a:r>
            <a:r>
              <a:rPr lang="en-US" altLang="zh-CN" sz="1800" b="1">
                <a:latin typeface="仿宋_GB2312" pitchFamily="49" charset="-122"/>
                <a:ea typeface="仿宋_GB2312" pitchFamily="49" charset="-122"/>
              </a:rPr>
              <a:t>N</a:t>
            </a:r>
            <a:r>
              <a:rPr lang="zh-CN" altLang="en-US" sz="1800" b="1">
                <a:latin typeface="仿宋_GB2312" pitchFamily="49" charset="-122"/>
                <a:ea typeface="仿宋_GB2312" pitchFamily="49" charset="-122"/>
              </a:rPr>
              <a:t>维下标取值范围的相反值；</a:t>
            </a:r>
          </a:p>
          <a:p>
            <a:pPr algn="just">
              <a:spcBef>
                <a:spcPct val="40000"/>
              </a:spcBef>
            </a:pPr>
            <a:r>
              <a:rPr lang="en-US" altLang="zh-CN" sz="1800" b="1">
                <a:latin typeface="仿宋_GB2312" pitchFamily="49" charset="-122"/>
                <a:ea typeface="仿宋_GB2312" pitchFamily="49" charset="-122"/>
              </a:rPr>
              <a:t>  A</a:t>
            </a:r>
            <a:r>
              <a:rPr lang="en-US" altLang="zh-CN" sz="1800" b="1">
                <a:latin typeface="Times New Roman" panose="02020603050405020304" pitchFamily="18" charset="0"/>
                <a:ea typeface="仿宋_GB2312" pitchFamily="49" charset="-122"/>
              </a:rPr>
              <a:t>’</a:t>
            </a:r>
            <a:r>
              <a:rPr lang="en-US" altLang="zh-CN" sz="1800" b="1">
                <a:latin typeface="仿宋_GB2312" pitchFamily="49" charset="-122"/>
                <a:ea typeface="仿宋_GB2312" pitchFamily="49" charset="-122"/>
              </a:rPr>
              <a:t>length(N)        </a:t>
            </a:r>
            <a:r>
              <a:rPr lang="en-US" altLang="zh-CN" sz="1800" b="1">
                <a:latin typeface="Times New Roman" panose="02020603050405020304" pitchFamily="18" charset="0"/>
                <a:ea typeface="仿宋_GB2312" pitchFamily="49" charset="-122"/>
              </a:rPr>
              <a:t>——</a:t>
            </a:r>
            <a:r>
              <a:rPr lang="zh-CN" altLang="en-US" sz="1800" b="1">
                <a:latin typeface="仿宋_GB2312" pitchFamily="49" charset="-122"/>
                <a:ea typeface="仿宋_GB2312" pitchFamily="49" charset="-122"/>
              </a:rPr>
              <a:t>能给出</a:t>
            </a:r>
            <a:r>
              <a:rPr lang="en-US" altLang="zh-CN" sz="1800" b="1">
                <a:latin typeface="仿宋_GB2312" pitchFamily="49" charset="-122"/>
                <a:ea typeface="仿宋_GB2312" pitchFamily="49" charset="-122"/>
              </a:rPr>
              <a:t>A</a:t>
            </a:r>
            <a:r>
              <a:rPr lang="zh-CN" altLang="en-US" sz="1800" b="1">
                <a:latin typeface="仿宋_GB2312" pitchFamily="49" charset="-122"/>
                <a:ea typeface="仿宋_GB2312" pitchFamily="49" charset="-122"/>
              </a:rPr>
              <a:t>的第</a:t>
            </a:r>
            <a:r>
              <a:rPr lang="en-US" altLang="zh-CN" sz="1800" b="1">
                <a:latin typeface="仿宋_GB2312" pitchFamily="49" charset="-122"/>
                <a:ea typeface="仿宋_GB2312" pitchFamily="49" charset="-122"/>
              </a:rPr>
              <a:t>N</a:t>
            </a:r>
            <a:r>
              <a:rPr lang="zh-CN" altLang="en-US" sz="1800" b="1">
                <a:latin typeface="仿宋_GB2312" pitchFamily="49" charset="-122"/>
                <a:ea typeface="仿宋_GB2312" pitchFamily="49" charset="-122"/>
              </a:rPr>
              <a:t>维下标界的长度；</a:t>
            </a:r>
          </a:p>
          <a:p>
            <a:pPr algn="just">
              <a:spcBef>
                <a:spcPct val="40000"/>
              </a:spcBef>
            </a:pPr>
            <a:r>
              <a:rPr lang="en-US" altLang="zh-CN" sz="1800" b="1">
                <a:latin typeface="仿宋_GB2312" pitchFamily="49" charset="-122"/>
                <a:ea typeface="仿宋_GB2312" pitchFamily="49" charset="-122"/>
              </a:rPr>
              <a:t>  A</a:t>
            </a:r>
            <a:r>
              <a:rPr lang="en-US" altLang="zh-CN" sz="1800" b="1">
                <a:latin typeface="Times New Roman" panose="02020603050405020304" pitchFamily="18" charset="0"/>
                <a:ea typeface="仿宋_GB2312" pitchFamily="49" charset="-122"/>
              </a:rPr>
              <a:t>’</a:t>
            </a:r>
            <a:r>
              <a:rPr lang="en-US" altLang="zh-CN" sz="1800" b="1">
                <a:latin typeface="仿宋_GB2312" pitchFamily="49" charset="-122"/>
                <a:ea typeface="仿宋_GB2312" pitchFamily="49" charset="-122"/>
              </a:rPr>
              <a:t>ascending(N)     </a:t>
            </a:r>
            <a:r>
              <a:rPr lang="en-US" altLang="zh-CN" sz="1800" b="1">
                <a:latin typeface="Times New Roman" panose="02020603050405020304" pitchFamily="18" charset="0"/>
                <a:ea typeface="仿宋_GB2312" pitchFamily="49" charset="-122"/>
              </a:rPr>
              <a:t>——</a:t>
            </a:r>
            <a:r>
              <a:rPr lang="zh-CN" altLang="en-US" sz="1800" b="1">
                <a:latin typeface="仿宋_GB2312" pitchFamily="49" charset="-122"/>
                <a:ea typeface="仿宋_GB2312" pitchFamily="49" charset="-122"/>
              </a:rPr>
              <a:t>如果</a:t>
            </a:r>
            <a:r>
              <a:rPr lang="en-US" altLang="zh-CN" sz="1800" b="1">
                <a:latin typeface="仿宋_GB2312" pitchFamily="49" charset="-122"/>
                <a:ea typeface="仿宋_GB2312" pitchFamily="49" charset="-122"/>
              </a:rPr>
              <a:t>A</a:t>
            </a:r>
            <a:r>
              <a:rPr lang="zh-CN" altLang="en-US" sz="1800" b="1">
                <a:latin typeface="仿宋_GB2312" pitchFamily="49" charset="-122"/>
                <a:ea typeface="仿宋_GB2312" pitchFamily="49" charset="-122"/>
              </a:rPr>
              <a:t>的第</a:t>
            </a:r>
            <a:r>
              <a:rPr lang="en-US" altLang="zh-CN" sz="1800" b="1">
                <a:latin typeface="仿宋_GB2312" pitchFamily="49" charset="-122"/>
                <a:ea typeface="仿宋_GB2312" pitchFamily="49" charset="-122"/>
              </a:rPr>
              <a:t>N</a:t>
            </a:r>
            <a:r>
              <a:rPr lang="zh-CN" altLang="en-US" sz="1800" b="1">
                <a:latin typeface="仿宋_GB2312" pitchFamily="49" charset="-122"/>
                <a:ea typeface="仿宋_GB2312" pitchFamily="49" charset="-122"/>
              </a:rPr>
              <a:t>维下标取值按升序排列则为真，   </a:t>
            </a:r>
          </a:p>
          <a:p>
            <a:pPr algn="just">
              <a:spcBef>
                <a:spcPct val="5000"/>
              </a:spcBef>
            </a:pPr>
            <a:r>
              <a:rPr lang="zh-CN" altLang="en-US" sz="1800" b="1">
                <a:latin typeface="仿宋_GB2312" pitchFamily="49" charset="-122"/>
                <a:ea typeface="仿宋_GB2312" pitchFamily="49" charset="-122"/>
              </a:rPr>
              <a:t>                        否则为假；</a:t>
            </a:r>
          </a:p>
          <a:p>
            <a:pPr algn="just">
              <a:spcBef>
                <a:spcPct val="40000"/>
              </a:spcBef>
            </a:pPr>
            <a:endParaRPr lang="zh-CN" altLang="en-US" sz="1800" b="1">
              <a:latin typeface="Times New Roman" panose="02020603050405020304" pitchFamily="18" charset="0"/>
              <a:ea typeface="仿宋_GB2312"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75507639-C476-4499-A7EA-ADA6CEAFEA06}"/>
              </a:ext>
            </a:extLst>
          </p:cNvPr>
          <p:cNvSpPr>
            <a:spLocks noGrp="1"/>
          </p:cNvSpPr>
          <p:nvPr>
            <p:ph type="dt" sz="half" idx="10"/>
          </p:nvPr>
        </p:nvSpPr>
        <p:spPr/>
        <p:txBody>
          <a:bodyPr/>
          <a:lstStyle/>
          <a:p>
            <a:fld id="{1C339656-90C5-414F-A378-457A3FF949D5}" type="datetime1">
              <a:rPr lang="zh-CN" altLang="en-US"/>
              <a:pPr/>
              <a:t>2018/11/27</a:t>
            </a:fld>
            <a:endParaRPr lang="en-US" altLang="en-US"/>
          </a:p>
        </p:txBody>
      </p:sp>
      <p:sp>
        <p:nvSpPr>
          <p:cNvPr id="11" name="页脚占位符 4">
            <a:extLst>
              <a:ext uri="{FF2B5EF4-FFF2-40B4-BE49-F238E27FC236}">
                <a16:creationId xmlns:a16="http://schemas.microsoft.com/office/drawing/2014/main" id="{D98C6C27-E60D-49E7-A9DA-B784BAAA1101}"/>
              </a:ext>
            </a:extLst>
          </p:cNvPr>
          <p:cNvSpPr>
            <a:spLocks noGrp="1"/>
          </p:cNvSpPr>
          <p:nvPr>
            <p:ph type="ftr" sz="quarter" idx="11"/>
          </p:nvPr>
        </p:nvSpPr>
        <p:spPr/>
        <p:txBody>
          <a:bodyPr/>
          <a:lstStyle/>
          <a:p>
            <a:r>
              <a:rPr lang="zh-CN" altLang="en-US"/>
              <a:t>电子教案 </a:t>
            </a:r>
            <a:r>
              <a:rPr lang="en-US" altLang="zh-CN"/>
              <a:t>Page </a:t>
            </a:r>
            <a:fld id="{11F55586-23D8-4EBF-A355-9550B4C7B7DC}" type="slidenum">
              <a:rPr lang="en-US" altLang="zh-CN"/>
              <a:pPr/>
              <a:t>26</a:t>
            </a:fld>
            <a:r>
              <a:rPr lang="en-US" altLang="zh-CN"/>
              <a:t> of 97</a:t>
            </a:r>
          </a:p>
        </p:txBody>
      </p:sp>
      <p:sp>
        <p:nvSpPr>
          <p:cNvPr id="81922" name="Rectangle 2">
            <a:extLst>
              <a:ext uri="{FF2B5EF4-FFF2-40B4-BE49-F238E27FC236}">
                <a16:creationId xmlns:a16="http://schemas.microsoft.com/office/drawing/2014/main" id="{2C6F23F5-C251-460F-BD38-D486326903A9}"/>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23" name="Text Box 3">
            <a:extLst>
              <a:ext uri="{FF2B5EF4-FFF2-40B4-BE49-F238E27FC236}">
                <a16:creationId xmlns:a16="http://schemas.microsoft.com/office/drawing/2014/main" id="{A46EBDAF-2B23-46C9-952B-D01C54E685F3}"/>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第二部分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语言的学习基础</a:t>
            </a:r>
            <a:r>
              <a:rPr lang="zh-CN" altLang="en-US" sz="1600" b="1">
                <a:latin typeface="Times New Roman" panose="02020603050405020304" pitchFamily="18" charset="0"/>
                <a:ea typeface="仿宋_GB2312" pitchFamily="49" charset="-122"/>
              </a:rPr>
              <a:t> </a:t>
            </a:r>
            <a:r>
              <a:rPr lang="zh-CN" altLang="en-US" sz="3200" b="1">
                <a:solidFill>
                  <a:schemeClr val="tx2"/>
                </a:solidFill>
                <a:latin typeface="Times New Roman" panose="02020603050405020304" pitchFamily="18" charset="0"/>
                <a:ea typeface="宋体" panose="02010600030101010101" pitchFamily="2" charset="-122"/>
              </a:rPr>
              <a:t>(20)</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81924" name="Rectangle 4">
            <a:extLst>
              <a:ext uri="{FF2B5EF4-FFF2-40B4-BE49-F238E27FC236}">
                <a16:creationId xmlns:a16="http://schemas.microsoft.com/office/drawing/2014/main" id="{2F55422A-7C61-4401-BB99-BAB5EFF6AE9F}"/>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25" name="Rectangle 5">
            <a:extLst>
              <a:ext uri="{FF2B5EF4-FFF2-40B4-BE49-F238E27FC236}">
                <a16:creationId xmlns:a16="http://schemas.microsoft.com/office/drawing/2014/main" id="{A0F0B386-3A5D-43A8-B533-F0B9802175EE}"/>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26" name="Rectangle 6">
            <a:extLst>
              <a:ext uri="{FF2B5EF4-FFF2-40B4-BE49-F238E27FC236}">
                <a16:creationId xmlns:a16="http://schemas.microsoft.com/office/drawing/2014/main" id="{730E1176-9A67-4830-A76F-3C0A5886327B}"/>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27" name="Text Box 7">
            <a:extLst>
              <a:ext uri="{FF2B5EF4-FFF2-40B4-BE49-F238E27FC236}">
                <a16:creationId xmlns:a16="http://schemas.microsoft.com/office/drawing/2014/main" id="{5F899740-5D3D-4459-A88D-C7F4942831B4}"/>
              </a:ext>
            </a:extLst>
          </p:cNvPr>
          <p:cNvSpPr txBox="1">
            <a:spLocks noChangeArrowheads="1"/>
          </p:cNvSpPr>
          <p:nvPr/>
        </p:nvSpPr>
        <p:spPr bwMode="auto">
          <a:xfrm>
            <a:off x="762000" y="7620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表达式与运算符</a:t>
            </a:r>
          </a:p>
        </p:txBody>
      </p:sp>
      <p:sp>
        <p:nvSpPr>
          <p:cNvPr id="81928" name="Rectangle 8">
            <a:extLst>
              <a:ext uri="{FF2B5EF4-FFF2-40B4-BE49-F238E27FC236}">
                <a16:creationId xmlns:a16="http://schemas.microsoft.com/office/drawing/2014/main" id="{2A51FA47-5612-4C74-9E74-6FFE9CE43010}"/>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1929" name="Rectangle 9">
            <a:extLst>
              <a:ext uri="{FF2B5EF4-FFF2-40B4-BE49-F238E27FC236}">
                <a16:creationId xmlns:a16="http://schemas.microsoft.com/office/drawing/2014/main" id="{5F08AB10-30D9-47FA-97E2-DCB342677133}"/>
              </a:ext>
            </a:extLst>
          </p:cNvPr>
          <p:cNvSpPr>
            <a:spLocks noChangeArrowheads="1"/>
          </p:cNvSpPr>
          <p:nvPr/>
        </p:nvSpPr>
        <p:spPr bwMode="auto">
          <a:xfrm>
            <a:off x="1143000" y="1295400"/>
            <a:ext cx="7620000" cy="497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 </a:t>
            </a:r>
            <a:r>
              <a:rPr lang="zh-CN" altLang="en-US" sz="1800" b="1">
                <a:latin typeface="Times New Roman" panose="02020603050405020304" pitchFamily="18" charset="0"/>
                <a:ea typeface="仿宋_GB2312" pitchFamily="49" charset="-122"/>
              </a:rPr>
              <a:t>表达式</a:t>
            </a:r>
          </a:p>
          <a:p>
            <a:pPr>
              <a:spcBef>
                <a:spcPct val="40000"/>
              </a:spcBef>
            </a:pPr>
            <a:r>
              <a:rPr lang="en-US" altLang="zh-CN" sz="18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由运算符和操作数组成</a:t>
            </a:r>
          </a:p>
          <a:p>
            <a:pPr>
              <a:spcBef>
                <a:spcPct val="40000"/>
              </a:spcBef>
            </a:pPr>
            <a:r>
              <a:rPr lang="zh-CN" altLang="en-US" sz="1600">
                <a:latin typeface="Times New Roman" panose="02020603050405020304" pitchFamily="18" charset="0"/>
                <a:ea typeface="仿宋_GB2312" pitchFamily="49" charset="-122"/>
              </a:rPr>
              <a:t> ▲ </a:t>
            </a:r>
            <a:r>
              <a:rPr lang="zh-CN" altLang="en-US" sz="1800" b="1">
                <a:latin typeface="Times New Roman" panose="02020603050405020304" pitchFamily="18" charset="0"/>
                <a:ea typeface="仿宋_GB2312" pitchFamily="49" charset="-122"/>
              </a:rPr>
              <a:t>运算符</a:t>
            </a:r>
          </a:p>
          <a:p>
            <a:pPr>
              <a:spcBef>
                <a:spcPct val="40000"/>
              </a:spcBef>
            </a:pPr>
            <a:r>
              <a:rPr lang="en-US" altLang="zh-CN" sz="18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800" b="1">
                <a:latin typeface="Times New Roman" panose="02020603050405020304" pitchFamily="18" charset="0"/>
                <a:ea typeface="仿宋_GB2312" pitchFamily="49" charset="-122"/>
              </a:rPr>
              <a:t>特殊运算符:   **、</a:t>
            </a:r>
            <a:r>
              <a:rPr lang="en-US" altLang="zh-CN" sz="1800" b="1">
                <a:latin typeface="Times New Roman" panose="02020603050405020304" pitchFamily="18" charset="0"/>
                <a:ea typeface="仿宋_GB2312" pitchFamily="49" charset="-122"/>
              </a:rPr>
              <a:t>abs、not</a:t>
            </a:r>
          </a:p>
          <a:p>
            <a:pPr>
              <a:spcBef>
                <a:spcPct val="40000"/>
              </a:spcBef>
            </a:pPr>
            <a:r>
              <a:rPr lang="zh-CN" altLang="en-US"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800" b="1">
                <a:latin typeface="Times New Roman" panose="02020603050405020304" pitchFamily="18" charset="0"/>
                <a:ea typeface="仿宋_GB2312" pitchFamily="49" charset="-122"/>
              </a:rPr>
              <a:t>乘法运算符:   *、/</a:t>
            </a:r>
            <a:r>
              <a:rPr lang="en-US" altLang="zh-CN" sz="1800" b="1">
                <a:latin typeface="Times New Roman" panose="02020603050405020304" pitchFamily="18" charset="0"/>
                <a:ea typeface="仿宋_GB2312" pitchFamily="49" charset="-122"/>
              </a:rPr>
              <a:t>、mod、rem         </a:t>
            </a:r>
          </a:p>
          <a:p>
            <a:pPr>
              <a:spcBef>
                <a:spcPct val="40000"/>
              </a:spcBef>
            </a:pPr>
            <a:r>
              <a:rPr lang="zh-CN" altLang="en-US"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800" b="1">
                <a:latin typeface="Times New Roman" panose="02020603050405020304" pitchFamily="18" charset="0"/>
                <a:ea typeface="仿宋_GB2312" pitchFamily="49" charset="-122"/>
              </a:rPr>
              <a:t>正、负运算符:   ＋、－</a:t>
            </a:r>
          </a:p>
          <a:p>
            <a:pPr>
              <a:spcBef>
                <a:spcPct val="40000"/>
              </a:spcBef>
            </a:pPr>
            <a:r>
              <a:rPr lang="zh-CN" altLang="en-US"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800" b="1">
                <a:latin typeface="Times New Roman" panose="02020603050405020304" pitchFamily="18" charset="0"/>
                <a:ea typeface="仿宋_GB2312" pitchFamily="49" charset="-122"/>
              </a:rPr>
              <a:t>加减运算符:  ＋、－、&amp;</a:t>
            </a:r>
          </a:p>
          <a:p>
            <a:pPr>
              <a:spcBef>
                <a:spcPct val="40000"/>
              </a:spcBef>
            </a:pPr>
            <a:r>
              <a:rPr lang="zh-CN" altLang="en-US"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sym typeface="Symbol" panose="05050102010706020507" pitchFamily="18" charset="2"/>
              </a:rPr>
              <a:t>  移位</a:t>
            </a:r>
            <a:r>
              <a:rPr lang="zh-CN" altLang="en-US" sz="1800" b="1">
                <a:latin typeface="Times New Roman" panose="02020603050405020304" pitchFamily="18" charset="0"/>
                <a:ea typeface="仿宋_GB2312" pitchFamily="49" charset="-122"/>
              </a:rPr>
              <a:t>运算符:  </a:t>
            </a:r>
            <a:r>
              <a:rPr lang="en-US" altLang="zh-CN" sz="1800" b="1">
                <a:latin typeface="Times New Roman" panose="02020603050405020304" pitchFamily="18" charset="0"/>
                <a:ea typeface="仿宋_GB2312" pitchFamily="49" charset="-122"/>
              </a:rPr>
              <a:t>sll、srl、sla、sra、rol、ror</a:t>
            </a:r>
          </a:p>
          <a:p>
            <a:pPr>
              <a:spcBef>
                <a:spcPct val="40000"/>
              </a:spcBef>
            </a:pPr>
            <a:r>
              <a:rPr lang="zh-CN" altLang="en-US"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800" b="1">
                <a:latin typeface="Times New Roman" panose="02020603050405020304" pitchFamily="18" charset="0"/>
                <a:ea typeface="仿宋_GB2312" pitchFamily="49" charset="-122"/>
              </a:rPr>
              <a:t>关系运算符:  =、/=、&lt;、&gt;、</a:t>
            </a:r>
            <a:r>
              <a:rPr lang="zh-CN" altLang="en-US" sz="1800" b="1">
                <a:latin typeface="Times New Roman" panose="02020603050405020304" pitchFamily="18" charset="0"/>
                <a:ea typeface="仿宋_GB2312" pitchFamily="49" charset="-122"/>
                <a:sym typeface="Wingdings" panose="05000000000000000000" pitchFamily="2" charset="2"/>
              </a:rPr>
              <a:t>&lt;=、&gt;=</a:t>
            </a:r>
          </a:p>
          <a:p>
            <a:pPr>
              <a:spcBef>
                <a:spcPct val="40000"/>
              </a:spcBef>
            </a:pPr>
            <a:r>
              <a:rPr lang="zh-CN" altLang="en-US"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800" b="1">
                <a:latin typeface="Times New Roman" panose="02020603050405020304" pitchFamily="18" charset="0"/>
                <a:ea typeface="仿宋_GB2312" pitchFamily="49" charset="-122"/>
              </a:rPr>
              <a:t>逻辑运算符:  </a:t>
            </a:r>
            <a:r>
              <a:rPr lang="en-US" altLang="zh-CN" sz="1800" b="1">
                <a:latin typeface="Times New Roman" panose="02020603050405020304" pitchFamily="18" charset="0"/>
                <a:ea typeface="仿宋_GB2312" pitchFamily="49" charset="-122"/>
              </a:rPr>
              <a:t>and、or、nand、nor、xor、xnor</a:t>
            </a:r>
          </a:p>
          <a:p>
            <a:pPr>
              <a:spcBef>
                <a:spcPct val="40000"/>
              </a:spcBef>
            </a:pPr>
            <a:r>
              <a:rPr lang="zh-CN" altLang="en-US" sz="1600">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类型限定与类型转换</a:t>
            </a:r>
          </a:p>
          <a:p>
            <a:pPr>
              <a:spcBef>
                <a:spcPct val="40000"/>
              </a:spcBef>
            </a:pPr>
            <a:r>
              <a:rPr lang="en-US" altLang="zh-CN"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800" b="1">
                <a:latin typeface="Times New Roman" panose="02020603050405020304" pitchFamily="18" charset="0"/>
                <a:ea typeface="仿宋_GB2312" pitchFamily="49" charset="-122"/>
              </a:rPr>
              <a:t>类型限定：显性表示数据的类型</a:t>
            </a:r>
          </a:p>
          <a:p>
            <a:pPr>
              <a:spcBef>
                <a:spcPct val="40000"/>
              </a:spcBef>
            </a:pPr>
            <a:r>
              <a:rPr lang="zh-CN" altLang="en-US" sz="1800" b="1">
                <a:latin typeface="Times New Roman" panose="02020603050405020304" pitchFamily="18" charset="0"/>
                <a:ea typeface="仿宋_GB2312" pitchFamily="49" charset="-122"/>
              </a:rPr>
              <a:t>                  语句格式：&lt;类型字&gt; ’ (数据)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8519D4C3-0AE3-46F2-B6AF-3F8ACEDEB2F7}"/>
              </a:ext>
            </a:extLst>
          </p:cNvPr>
          <p:cNvSpPr>
            <a:spLocks noGrp="1"/>
          </p:cNvSpPr>
          <p:nvPr>
            <p:ph type="dt" sz="half" idx="10"/>
          </p:nvPr>
        </p:nvSpPr>
        <p:spPr/>
        <p:txBody>
          <a:bodyPr/>
          <a:lstStyle/>
          <a:p>
            <a:fld id="{4559673F-EB97-46B8-A988-5FB6E9CF089F}" type="datetime1">
              <a:rPr lang="zh-CN" altLang="en-US"/>
              <a:pPr/>
              <a:t>2018/11/27</a:t>
            </a:fld>
            <a:endParaRPr lang="en-US" altLang="en-US"/>
          </a:p>
        </p:txBody>
      </p:sp>
      <p:sp>
        <p:nvSpPr>
          <p:cNvPr id="12" name="页脚占位符 4">
            <a:extLst>
              <a:ext uri="{FF2B5EF4-FFF2-40B4-BE49-F238E27FC236}">
                <a16:creationId xmlns:a16="http://schemas.microsoft.com/office/drawing/2014/main" id="{5990D499-9CEB-4775-8043-9AB94316EDF6}"/>
              </a:ext>
            </a:extLst>
          </p:cNvPr>
          <p:cNvSpPr>
            <a:spLocks noGrp="1"/>
          </p:cNvSpPr>
          <p:nvPr>
            <p:ph type="ftr" sz="quarter" idx="11"/>
          </p:nvPr>
        </p:nvSpPr>
        <p:spPr/>
        <p:txBody>
          <a:bodyPr/>
          <a:lstStyle/>
          <a:p>
            <a:r>
              <a:rPr lang="zh-CN" altLang="en-US"/>
              <a:t>电子教案 </a:t>
            </a:r>
            <a:r>
              <a:rPr lang="en-US" altLang="zh-CN"/>
              <a:t>Page </a:t>
            </a:r>
            <a:fld id="{8FE247A1-5459-445D-B56F-65BE390F9899}" type="slidenum">
              <a:rPr lang="en-US" altLang="zh-CN"/>
              <a:pPr/>
              <a:t>27</a:t>
            </a:fld>
            <a:r>
              <a:rPr lang="en-US" altLang="zh-CN"/>
              <a:t> of 97</a:t>
            </a:r>
          </a:p>
        </p:txBody>
      </p:sp>
      <p:sp>
        <p:nvSpPr>
          <p:cNvPr id="83970" name="Rectangle 2">
            <a:extLst>
              <a:ext uri="{FF2B5EF4-FFF2-40B4-BE49-F238E27FC236}">
                <a16:creationId xmlns:a16="http://schemas.microsoft.com/office/drawing/2014/main" id="{695B2356-CED7-413D-B514-4DCB81E20AB5}"/>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71" name="Text Box 3">
            <a:extLst>
              <a:ext uri="{FF2B5EF4-FFF2-40B4-BE49-F238E27FC236}">
                <a16:creationId xmlns:a16="http://schemas.microsoft.com/office/drawing/2014/main" id="{DE0ADA57-B2FA-4261-B6AA-710A7D7C0E48}"/>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第二部分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语言的学习基础</a:t>
            </a:r>
            <a:r>
              <a:rPr lang="zh-CN" altLang="en-US" sz="1600" b="1">
                <a:latin typeface="Times New Roman" panose="02020603050405020304" pitchFamily="18" charset="0"/>
                <a:ea typeface="仿宋_GB2312" pitchFamily="49" charset="-122"/>
              </a:rPr>
              <a:t> </a:t>
            </a:r>
            <a:r>
              <a:rPr lang="zh-CN" altLang="en-US" sz="3200" b="1">
                <a:solidFill>
                  <a:schemeClr val="tx2"/>
                </a:solidFill>
                <a:latin typeface="Times New Roman" panose="02020603050405020304" pitchFamily="18" charset="0"/>
                <a:ea typeface="宋体" panose="02010600030101010101" pitchFamily="2" charset="-122"/>
              </a:rPr>
              <a:t>(21)</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83972" name="Rectangle 4">
            <a:extLst>
              <a:ext uri="{FF2B5EF4-FFF2-40B4-BE49-F238E27FC236}">
                <a16:creationId xmlns:a16="http://schemas.microsoft.com/office/drawing/2014/main" id="{3FB11FBE-B1C7-4312-B2E2-0CFCE07C6B2C}"/>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3973" name="Rectangle 5">
            <a:extLst>
              <a:ext uri="{FF2B5EF4-FFF2-40B4-BE49-F238E27FC236}">
                <a16:creationId xmlns:a16="http://schemas.microsoft.com/office/drawing/2014/main" id="{630C2955-B698-400A-A711-E045BBEFDB5C}"/>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3974" name="Rectangle 6">
            <a:extLst>
              <a:ext uri="{FF2B5EF4-FFF2-40B4-BE49-F238E27FC236}">
                <a16:creationId xmlns:a16="http://schemas.microsoft.com/office/drawing/2014/main" id="{3306E50C-08B4-4359-862C-79BFBA090B33}"/>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75" name="Text Box 7">
            <a:extLst>
              <a:ext uri="{FF2B5EF4-FFF2-40B4-BE49-F238E27FC236}">
                <a16:creationId xmlns:a16="http://schemas.microsoft.com/office/drawing/2014/main" id="{D940E045-A35C-4D3C-B89D-DCD805C62792}"/>
              </a:ext>
            </a:extLst>
          </p:cNvPr>
          <p:cNvSpPr txBox="1">
            <a:spLocks noChangeArrowheads="1"/>
          </p:cNvSpPr>
          <p:nvPr/>
        </p:nvSpPr>
        <p:spPr bwMode="auto">
          <a:xfrm>
            <a:off x="533400" y="7620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表达式与运算符</a:t>
            </a:r>
          </a:p>
        </p:txBody>
      </p:sp>
      <p:sp>
        <p:nvSpPr>
          <p:cNvPr id="83976" name="Rectangle 8">
            <a:extLst>
              <a:ext uri="{FF2B5EF4-FFF2-40B4-BE49-F238E27FC236}">
                <a16:creationId xmlns:a16="http://schemas.microsoft.com/office/drawing/2014/main" id="{6A2D00D4-179F-4A5F-BC45-30E29561EDB0}"/>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3977" name="Rectangle 9">
            <a:extLst>
              <a:ext uri="{FF2B5EF4-FFF2-40B4-BE49-F238E27FC236}">
                <a16:creationId xmlns:a16="http://schemas.microsoft.com/office/drawing/2014/main" id="{87DC8D15-CB43-4411-AEAF-0B71CFF64983}"/>
              </a:ext>
            </a:extLst>
          </p:cNvPr>
          <p:cNvSpPr>
            <a:spLocks noChangeArrowheads="1"/>
          </p:cNvSpPr>
          <p:nvPr/>
        </p:nvSpPr>
        <p:spPr bwMode="auto">
          <a:xfrm>
            <a:off x="914400" y="1295400"/>
            <a:ext cx="7620000"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 </a:t>
            </a:r>
            <a:r>
              <a:rPr lang="zh-CN" altLang="en-US" sz="1800" b="1">
                <a:latin typeface="Times New Roman" panose="02020603050405020304" pitchFamily="18" charset="0"/>
                <a:ea typeface="仿宋_GB2312" pitchFamily="49" charset="-122"/>
              </a:rPr>
              <a:t>类型转换</a:t>
            </a:r>
          </a:p>
          <a:p>
            <a:pPr>
              <a:spcBef>
                <a:spcPct val="40000"/>
              </a:spcBef>
            </a:pPr>
            <a:endParaRPr lang="zh-CN" altLang="en-US" sz="1800" b="1">
              <a:latin typeface="Times New Roman" panose="02020603050405020304" pitchFamily="18" charset="0"/>
              <a:ea typeface="仿宋_GB2312" pitchFamily="49" charset="-122"/>
            </a:endParaRPr>
          </a:p>
        </p:txBody>
      </p:sp>
      <p:graphicFrame>
        <p:nvGraphicFramePr>
          <p:cNvPr id="83979" name="Object 11">
            <a:extLst>
              <a:ext uri="{FF2B5EF4-FFF2-40B4-BE49-F238E27FC236}">
                <a16:creationId xmlns:a16="http://schemas.microsoft.com/office/drawing/2014/main" id="{F2A15397-77F9-452C-ABC7-DB886C24C89E}"/>
              </a:ext>
            </a:extLst>
          </p:cNvPr>
          <p:cNvGraphicFramePr>
            <a:graphicFrameLocks noChangeAspect="1"/>
          </p:cNvGraphicFramePr>
          <p:nvPr/>
        </p:nvGraphicFramePr>
        <p:xfrm>
          <a:off x="533400" y="1828800"/>
          <a:ext cx="8177213" cy="4389438"/>
        </p:xfrm>
        <a:graphic>
          <a:graphicData uri="http://schemas.openxmlformats.org/presentationml/2006/ole">
            <mc:AlternateContent xmlns:mc="http://schemas.openxmlformats.org/markup-compatibility/2006">
              <mc:Choice xmlns:v="urn:schemas-microsoft-com:vml" Requires="v">
                <p:oleObj spid="_x0000_s83995" name="位图图像" r:id="rId3" imgW="6523810" imgH="3505689" progId="Paint.Picture">
                  <p:embed/>
                </p:oleObj>
              </mc:Choice>
              <mc:Fallback>
                <p:oleObj name="位图图像" r:id="rId3" imgW="6523810" imgH="3505689" progId="Paint.Picture">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828800"/>
                        <a:ext cx="8177213" cy="438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55B3FB31-73FE-44BF-992A-7DF3D83E11F2}"/>
              </a:ext>
            </a:extLst>
          </p:cNvPr>
          <p:cNvSpPr>
            <a:spLocks noGrp="1"/>
          </p:cNvSpPr>
          <p:nvPr>
            <p:ph type="dt" sz="half" idx="10"/>
          </p:nvPr>
        </p:nvSpPr>
        <p:spPr/>
        <p:txBody>
          <a:bodyPr/>
          <a:lstStyle/>
          <a:p>
            <a:fld id="{192C7065-5F5D-4437-9DCA-231914911C44}" type="datetime1">
              <a:rPr lang="zh-CN" altLang="en-US"/>
              <a:pPr/>
              <a:t>2018/11/27</a:t>
            </a:fld>
            <a:endParaRPr lang="en-US" altLang="en-US"/>
          </a:p>
        </p:txBody>
      </p:sp>
      <p:sp>
        <p:nvSpPr>
          <p:cNvPr id="11" name="页脚占位符 4">
            <a:extLst>
              <a:ext uri="{FF2B5EF4-FFF2-40B4-BE49-F238E27FC236}">
                <a16:creationId xmlns:a16="http://schemas.microsoft.com/office/drawing/2014/main" id="{E800AB0E-D880-41A7-A27B-C0235B8A50DE}"/>
              </a:ext>
            </a:extLst>
          </p:cNvPr>
          <p:cNvSpPr>
            <a:spLocks noGrp="1"/>
          </p:cNvSpPr>
          <p:nvPr>
            <p:ph type="ftr" sz="quarter" idx="11"/>
          </p:nvPr>
        </p:nvSpPr>
        <p:spPr/>
        <p:txBody>
          <a:bodyPr/>
          <a:lstStyle/>
          <a:p>
            <a:r>
              <a:rPr lang="zh-CN" altLang="en-US"/>
              <a:t>电子教案 </a:t>
            </a:r>
            <a:r>
              <a:rPr lang="en-US" altLang="zh-CN"/>
              <a:t>Page </a:t>
            </a:r>
            <a:fld id="{5C3D173B-40D5-4BA1-9A11-3886E83801C8}" type="slidenum">
              <a:rPr lang="en-US" altLang="zh-CN"/>
              <a:pPr/>
              <a:t>28</a:t>
            </a:fld>
            <a:r>
              <a:rPr lang="en-US" altLang="zh-CN"/>
              <a:t> of 97</a:t>
            </a:r>
          </a:p>
        </p:txBody>
      </p:sp>
      <p:sp>
        <p:nvSpPr>
          <p:cNvPr id="89090" name="Rectangle 1026">
            <a:extLst>
              <a:ext uri="{FF2B5EF4-FFF2-40B4-BE49-F238E27FC236}">
                <a16:creationId xmlns:a16="http://schemas.microsoft.com/office/drawing/2014/main" id="{2FF955CE-184E-448D-BA86-539E10799A92}"/>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091" name="Text Box 1027">
            <a:extLst>
              <a:ext uri="{FF2B5EF4-FFF2-40B4-BE49-F238E27FC236}">
                <a16:creationId xmlns:a16="http://schemas.microsoft.com/office/drawing/2014/main" id="{549B9E90-3536-4E54-A8F5-220E89B12D02}"/>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宋体" panose="02010600030101010101" pitchFamily="2" charset="-122"/>
                <a:ea typeface="宋体" panose="02010600030101010101" pitchFamily="2" charset="-122"/>
              </a:rPr>
              <a:t>第三部分 </a:t>
            </a:r>
            <a:r>
              <a:rPr lang="en-US" altLang="zh-CN" sz="3200" b="1">
                <a:latin typeface="Times New Roman" panose="02020603050405020304" pitchFamily="18" charset="0"/>
                <a:ea typeface="宋体" panose="02010600030101010101" pitchFamily="2" charset="-122"/>
              </a:rPr>
              <a:t>VHDL</a:t>
            </a:r>
            <a:r>
              <a:rPr lang="zh-CN" altLang="en-US" sz="3200" b="1">
                <a:latin typeface="宋体" panose="02010600030101010101" pitchFamily="2" charset="-122"/>
                <a:ea typeface="宋体" panose="02010600030101010101" pitchFamily="2" charset="-122"/>
              </a:rPr>
              <a:t>顺序语句</a:t>
            </a:r>
            <a:r>
              <a:rPr lang="zh-CN" altLang="en-US" sz="3200" b="1">
                <a:solidFill>
                  <a:schemeClr val="tx2"/>
                </a:solidFill>
                <a:latin typeface="Times New Roman" panose="02020603050405020304" pitchFamily="18" charset="0"/>
                <a:ea typeface="宋体" panose="02010600030101010101" pitchFamily="2" charset="-122"/>
              </a:rPr>
              <a:t>(1)</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89092" name="Rectangle 1028">
            <a:extLst>
              <a:ext uri="{FF2B5EF4-FFF2-40B4-BE49-F238E27FC236}">
                <a16:creationId xmlns:a16="http://schemas.microsoft.com/office/drawing/2014/main" id="{C389A5A4-9ADB-4B62-80C1-7248A1BDBDC0}"/>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9093" name="Rectangle 1029">
            <a:extLst>
              <a:ext uri="{FF2B5EF4-FFF2-40B4-BE49-F238E27FC236}">
                <a16:creationId xmlns:a16="http://schemas.microsoft.com/office/drawing/2014/main" id="{1C712A86-50E6-4E78-9ECE-612AA570DAFB}"/>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9094" name="Rectangle 1030">
            <a:extLst>
              <a:ext uri="{FF2B5EF4-FFF2-40B4-BE49-F238E27FC236}">
                <a16:creationId xmlns:a16="http://schemas.microsoft.com/office/drawing/2014/main" id="{4CEBF3F2-DBD4-4668-8EC5-A18DCB7BA048}"/>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095" name="Text Box 1031">
            <a:extLst>
              <a:ext uri="{FF2B5EF4-FFF2-40B4-BE49-F238E27FC236}">
                <a16:creationId xmlns:a16="http://schemas.microsoft.com/office/drawing/2014/main" id="{4810AD7F-C347-4408-A9F7-0EBD547F78F5}"/>
              </a:ext>
            </a:extLst>
          </p:cNvPr>
          <p:cNvSpPr txBox="1">
            <a:spLocks noChangeArrowheads="1"/>
          </p:cNvSpPr>
          <p:nvPr/>
        </p:nvSpPr>
        <p:spPr bwMode="auto">
          <a:xfrm>
            <a:off x="533400" y="762000"/>
            <a:ext cx="81534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顺序语句</a:t>
            </a:r>
          </a:p>
          <a:p>
            <a:pPr>
              <a:spcBef>
                <a:spcPct val="20000"/>
              </a:spcBef>
            </a:pPr>
            <a:r>
              <a:rPr lang="zh-CN" altLang="en-US" sz="1800" b="1">
                <a:latin typeface="仿宋_GB2312" pitchFamily="49" charset="-122"/>
                <a:ea typeface="仿宋_GB2312" pitchFamily="49" charset="-122"/>
              </a:rPr>
              <a:t>    建模进程、过程和函数功能的基本语句单元，仅用于进程、过程和函数中</a:t>
            </a:r>
          </a:p>
        </p:txBody>
      </p:sp>
      <p:sp>
        <p:nvSpPr>
          <p:cNvPr id="89096" name="Rectangle 1032">
            <a:extLst>
              <a:ext uri="{FF2B5EF4-FFF2-40B4-BE49-F238E27FC236}">
                <a16:creationId xmlns:a16="http://schemas.microsoft.com/office/drawing/2014/main" id="{B5C6E2AE-D131-4918-9D4C-5AF8EB6C8688}"/>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9097" name="Rectangle 1033">
            <a:extLst>
              <a:ext uri="{FF2B5EF4-FFF2-40B4-BE49-F238E27FC236}">
                <a16:creationId xmlns:a16="http://schemas.microsoft.com/office/drawing/2014/main" id="{AC878B5A-ABE5-4A1D-8093-238FB2441F5C}"/>
              </a:ext>
            </a:extLst>
          </p:cNvPr>
          <p:cNvSpPr>
            <a:spLocks noChangeArrowheads="1"/>
          </p:cNvSpPr>
          <p:nvPr/>
        </p:nvSpPr>
        <p:spPr bwMode="auto">
          <a:xfrm>
            <a:off x="838200" y="1676400"/>
            <a:ext cx="7620000" cy="459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 </a:t>
            </a:r>
            <a:r>
              <a:rPr lang="zh-CN" altLang="en-US" sz="1800" b="1">
                <a:latin typeface="Times New Roman" panose="02020603050405020304" pitchFamily="18" charset="0"/>
                <a:ea typeface="仿宋_GB2312" pitchFamily="49" charset="-122"/>
              </a:rPr>
              <a:t>变量赋值语句</a:t>
            </a:r>
          </a:p>
          <a:p>
            <a:pPr>
              <a:spcBef>
                <a:spcPct val="40000"/>
              </a:spcBef>
            </a:pPr>
            <a:r>
              <a:rPr lang="zh-CN" altLang="en-US" sz="18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宋体" panose="02010600030101010101" pitchFamily="2" charset="-122"/>
              </a:rPr>
              <a:t>[&lt;</a:t>
            </a:r>
            <a:r>
              <a:rPr lang="zh-CN" altLang="en-US" sz="1800" b="1">
                <a:latin typeface="宋体" panose="02010600030101010101" pitchFamily="2" charset="-122"/>
                <a:ea typeface="宋体" panose="02010600030101010101" pitchFamily="2" charset="-122"/>
              </a:rPr>
              <a:t>标号</a:t>
            </a:r>
            <a:r>
              <a:rPr lang="zh-CN" altLang="en-US" sz="1800" b="1">
                <a:latin typeface="Times New Roman" panose="02020603050405020304" pitchFamily="18" charset="0"/>
                <a:ea typeface="宋体" panose="02010600030101010101" pitchFamily="2" charset="-122"/>
              </a:rPr>
              <a:t>&gt;: ]</a:t>
            </a:r>
            <a:r>
              <a:rPr lang="zh-CN" altLang="en-US" sz="1800" b="1">
                <a:latin typeface="Times New Roman" panose="02020603050405020304" pitchFamily="18" charset="0"/>
                <a:ea typeface="仿宋_GB2312" pitchFamily="49" charset="-122"/>
              </a:rPr>
              <a:t> &lt;变量名</a:t>
            </a:r>
            <a:r>
              <a:rPr lang="en-US" altLang="zh-CN" sz="1800" b="1">
                <a:latin typeface="Times New Roman" panose="02020603050405020304" pitchFamily="18" charset="0"/>
                <a:ea typeface="仿宋_GB2312" pitchFamily="49" charset="-122"/>
              </a:rPr>
              <a:t>&gt; := &lt;</a:t>
            </a:r>
            <a:r>
              <a:rPr lang="zh-CN" altLang="en-US" sz="1800" b="1">
                <a:latin typeface="Times New Roman" panose="02020603050405020304" pitchFamily="18" charset="0"/>
                <a:ea typeface="仿宋_GB2312" pitchFamily="49" charset="-122"/>
              </a:rPr>
              <a:t>表达式&gt;；</a:t>
            </a:r>
          </a:p>
          <a:p>
            <a:pPr>
              <a:spcBef>
                <a:spcPct val="40000"/>
              </a:spcBef>
            </a:pPr>
            <a:r>
              <a:rPr lang="zh-CN" altLang="en-US" sz="1800" b="1">
                <a:latin typeface="Times New Roman" panose="02020603050405020304" pitchFamily="18" charset="0"/>
                <a:ea typeface="仿宋_GB2312" pitchFamily="49" charset="-122"/>
              </a:rPr>
              <a:t>     注：⑴&lt;表达式&gt;可以包含信号、变量和常量</a:t>
            </a:r>
          </a:p>
          <a:p>
            <a:pPr>
              <a:spcBef>
                <a:spcPct val="40000"/>
              </a:spcBef>
            </a:pPr>
            <a:r>
              <a:rPr lang="zh-CN" altLang="en-US" sz="1800" b="1">
                <a:latin typeface="Times New Roman" panose="02020603050405020304" pitchFamily="18" charset="0"/>
                <a:ea typeface="仿宋_GB2312" pitchFamily="49" charset="-122"/>
              </a:rPr>
              <a:t>             ⑵赋值即刻生效</a:t>
            </a:r>
          </a:p>
          <a:p>
            <a:pPr>
              <a:spcBef>
                <a:spcPct val="40000"/>
              </a:spcBef>
            </a:pPr>
            <a:r>
              <a:rPr lang="zh-CN" altLang="en-US" sz="1800" b="1">
                <a:latin typeface="Times New Roman" panose="02020603050405020304" pitchFamily="18" charset="0"/>
                <a:ea typeface="仿宋_GB2312" pitchFamily="49" charset="-122"/>
              </a:rPr>
              <a:t>     例：</a:t>
            </a:r>
            <a:r>
              <a:rPr lang="en-US" altLang="zh-CN" sz="1800" b="1">
                <a:latin typeface="Times New Roman" panose="02020603050405020304" pitchFamily="18" charset="0"/>
                <a:ea typeface="宋体" panose="02010600030101010101" pitchFamily="2" charset="-122"/>
              </a:rPr>
              <a:t>signal </a:t>
            </a:r>
            <a:r>
              <a:rPr lang="en-US" altLang="zh-CN" sz="1800">
                <a:latin typeface="Times New Roman" panose="02020603050405020304" pitchFamily="18" charset="0"/>
                <a:ea typeface="宋体" panose="02010600030101010101" pitchFamily="2" charset="-122"/>
              </a:rPr>
              <a:t>sig：std_logic</a:t>
            </a:r>
            <a:r>
              <a:rPr lang="en-US" altLang="zh-CN" sz="1800" b="1">
                <a:latin typeface="Times New Roman" panose="02020603050405020304" pitchFamily="18" charset="0"/>
                <a:ea typeface="宋体" panose="02010600030101010101" pitchFamily="2" charset="-122"/>
              </a:rPr>
              <a:t>；                                        --</a:t>
            </a:r>
            <a:r>
              <a:rPr lang="zh-CN" altLang="en-US" sz="1600" b="1">
                <a:latin typeface="仿宋_GB2312" pitchFamily="49" charset="-122"/>
                <a:ea typeface="仿宋_GB2312" pitchFamily="49" charset="-122"/>
              </a:rPr>
              <a:t>进程外部的信号</a:t>
            </a:r>
            <a:r>
              <a:rPr lang="en-US" altLang="zh-CN" sz="1600" b="1">
                <a:latin typeface="仿宋_GB2312" pitchFamily="49" charset="-122"/>
                <a:ea typeface="仿宋_GB2312" pitchFamily="49" charset="-122"/>
              </a:rPr>
              <a:t>sig</a:t>
            </a:r>
          </a:p>
          <a:p>
            <a:pPr algn="just">
              <a:spcBef>
                <a:spcPct val="40000"/>
              </a:spcBef>
            </a:pPr>
            <a:r>
              <a:rPr lang="en-US" altLang="zh-CN" sz="1800" b="1">
                <a:latin typeface="Times New Roman" panose="02020603050405020304" pitchFamily="18" charset="0"/>
                <a:ea typeface="宋体" panose="02010600030101010101" pitchFamily="2" charset="-122"/>
              </a:rPr>
              <a:t>                …   …</a:t>
            </a:r>
          </a:p>
          <a:p>
            <a:pPr algn="just">
              <a:spcBef>
                <a:spcPct val="40000"/>
              </a:spcBef>
            </a:pPr>
            <a:r>
              <a:rPr lang="en-US" altLang="zh-CN" sz="1800" b="1">
                <a:latin typeface="Times New Roman" panose="02020603050405020304" pitchFamily="18" charset="0"/>
                <a:ea typeface="宋体" panose="02010600030101010101" pitchFamily="2" charset="-122"/>
              </a:rPr>
              <a:t>             </a:t>
            </a:r>
            <a:r>
              <a:rPr lang="en-US" altLang="zh-CN" sz="1800">
                <a:latin typeface="Times New Roman" panose="02020603050405020304" pitchFamily="18" charset="0"/>
                <a:ea typeface="宋体" panose="02010600030101010101" pitchFamily="2" charset="-122"/>
              </a:rPr>
              <a:t>event_on_sig:</a:t>
            </a:r>
            <a:r>
              <a:rPr lang="en-US" altLang="zh-CN" sz="1800" b="1">
                <a:latin typeface="Times New Roman" panose="02020603050405020304" pitchFamily="18" charset="0"/>
                <a:ea typeface="宋体" panose="02010600030101010101" pitchFamily="2" charset="-122"/>
              </a:rPr>
              <a:t> process is                                                             </a:t>
            </a:r>
          </a:p>
          <a:p>
            <a:pPr algn="just">
              <a:spcBef>
                <a:spcPct val="40000"/>
              </a:spcBef>
            </a:pPr>
            <a:r>
              <a:rPr lang="en-US" altLang="zh-CN" sz="1800" b="1">
                <a:latin typeface="Times New Roman" panose="02020603050405020304" pitchFamily="18" charset="0"/>
                <a:ea typeface="宋体" panose="02010600030101010101" pitchFamily="2" charset="-122"/>
              </a:rPr>
              <a:t>                  variable </a:t>
            </a:r>
            <a:r>
              <a:rPr lang="en-US" altLang="zh-CN" sz="1800">
                <a:latin typeface="Times New Roman" panose="02020603050405020304" pitchFamily="18" charset="0"/>
                <a:ea typeface="宋体" panose="02010600030101010101" pitchFamily="2" charset="-122"/>
              </a:rPr>
              <a:t>flag</a:t>
            </a:r>
            <a:r>
              <a:rPr lang="en-US" altLang="zh-CN" sz="1800">
                <a:latin typeface="宋体" panose="02010600030101010101" pitchFamily="2" charset="-122"/>
                <a:ea typeface="宋体" panose="02010600030101010101" pitchFamily="2" charset="-122"/>
              </a:rPr>
              <a:t>：</a:t>
            </a:r>
            <a:r>
              <a:rPr lang="en-US" altLang="zh-CN" sz="1800">
                <a:latin typeface="Times New Roman" panose="02020603050405020304" pitchFamily="18" charset="0"/>
                <a:ea typeface="宋体" panose="02010600030101010101" pitchFamily="2" charset="-122"/>
              </a:rPr>
              <a:t>boolean := false</a:t>
            </a:r>
            <a:r>
              <a:rPr lang="en-US" altLang="zh-CN" sz="1800" b="1">
                <a:latin typeface="Times New Roman" panose="02020603050405020304" pitchFamily="18" charset="0"/>
                <a:ea typeface="宋体" panose="02010600030101010101" pitchFamily="2" charset="-122"/>
              </a:rPr>
              <a:t>；                  --</a:t>
            </a:r>
            <a:r>
              <a:rPr lang="zh-CN" altLang="en-US" sz="1600" b="1">
                <a:latin typeface="仿宋_GB2312" pitchFamily="49" charset="-122"/>
                <a:ea typeface="仿宋_GB2312" pitchFamily="49" charset="-122"/>
              </a:rPr>
              <a:t>说明变量</a:t>
            </a:r>
            <a:r>
              <a:rPr lang="en-US" altLang="zh-CN" sz="1600" b="1">
                <a:latin typeface="仿宋_GB2312" pitchFamily="49" charset="-122"/>
                <a:ea typeface="仿宋_GB2312" pitchFamily="49" charset="-122"/>
              </a:rPr>
              <a:t>flag</a:t>
            </a:r>
            <a:r>
              <a:rPr lang="zh-CN" altLang="en-US" sz="1600" b="1">
                <a:latin typeface="仿宋_GB2312" pitchFamily="49" charset="-122"/>
                <a:ea typeface="仿宋_GB2312" pitchFamily="49" charset="-122"/>
              </a:rPr>
              <a:t>并赋初值</a:t>
            </a:r>
          </a:p>
          <a:p>
            <a:pPr algn="just">
              <a:spcBef>
                <a:spcPct val="40000"/>
              </a:spcBef>
            </a:pPr>
            <a:r>
              <a:rPr lang="en-US" altLang="zh-CN" sz="1800" b="1">
                <a:latin typeface="Times New Roman" panose="02020603050405020304" pitchFamily="18" charset="0"/>
                <a:ea typeface="宋体" panose="02010600030101010101" pitchFamily="2" charset="-122"/>
              </a:rPr>
              <a:t>             begin</a:t>
            </a:r>
          </a:p>
          <a:p>
            <a:pPr algn="just">
              <a:spcBef>
                <a:spcPct val="40000"/>
              </a:spcBef>
            </a:pPr>
            <a:r>
              <a:rPr lang="en-US" altLang="zh-CN" sz="1800" b="1">
                <a:latin typeface="Times New Roman" panose="02020603050405020304" pitchFamily="18" charset="0"/>
                <a:ea typeface="宋体" panose="02010600030101010101" pitchFamily="2" charset="-122"/>
              </a:rPr>
              <a:t>                  </a:t>
            </a:r>
            <a:r>
              <a:rPr lang="en-US" altLang="zh-CN" sz="1800">
                <a:latin typeface="Times New Roman" panose="02020603050405020304" pitchFamily="18" charset="0"/>
                <a:ea typeface="宋体" panose="02010600030101010101" pitchFamily="2" charset="-122"/>
              </a:rPr>
              <a:t>flag := </a:t>
            </a:r>
            <a:r>
              <a:rPr lang="en-US" altLang="zh-CN" sz="1800" b="1">
                <a:latin typeface="Times New Roman" panose="02020603050405020304" pitchFamily="18" charset="0"/>
                <a:ea typeface="宋体" panose="02010600030101010101" pitchFamily="2" charset="-122"/>
              </a:rPr>
              <a:t>not </a:t>
            </a:r>
            <a:r>
              <a:rPr lang="en-US" altLang="zh-CN" sz="1800">
                <a:latin typeface="Times New Roman" panose="02020603050405020304" pitchFamily="18" charset="0"/>
                <a:ea typeface="宋体" panose="02010600030101010101" pitchFamily="2" charset="-122"/>
              </a:rPr>
              <a:t>flag；</a:t>
            </a:r>
            <a:r>
              <a:rPr lang="en-US" altLang="zh-CN" sz="1800" b="1">
                <a:latin typeface="Times New Roman" panose="02020603050405020304" pitchFamily="18" charset="0"/>
                <a:ea typeface="宋体" panose="02010600030101010101" pitchFamily="2" charset="-122"/>
              </a:rPr>
              <a:t>                                             --</a:t>
            </a:r>
            <a:r>
              <a:rPr lang="zh-CN" altLang="en-US" sz="1600" b="1">
                <a:latin typeface="仿宋_GB2312" pitchFamily="49" charset="-122"/>
                <a:ea typeface="仿宋_GB2312" pitchFamily="49" charset="-122"/>
              </a:rPr>
              <a:t>变量赋值语句</a:t>
            </a:r>
          </a:p>
          <a:p>
            <a:pPr algn="just">
              <a:spcBef>
                <a:spcPct val="40000"/>
              </a:spcBef>
            </a:pPr>
            <a:r>
              <a:rPr lang="zh-CN" altLang="en-US" sz="1800" b="1">
                <a:latin typeface="Times New Roman" panose="02020603050405020304" pitchFamily="18" charset="0"/>
                <a:ea typeface="宋体" panose="02010600030101010101" pitchFamily="2" charset="-122"/>
              </a:rPr>
              <a:t>                  </a:t>
            </a:r>
            <a:r>
              <a:rPr lang="en-US" altLang="zh-CN" sz="1800" b="1">
                <a:latin typeface="Times New Roman" panose="02020603050405020304" pitchFamily="18" charset="0"/>
                <a:ea typeface="宋体" panose="02010600030101010101" pitchFamily="2" charset="-122"/>
              </a:rPr>
              <a:t>wait on </a:t>
            </a:r>
            <a:r>
              <a:rPr lang="en-US" altLang="zh-CN" sz="1800">
                <a:latin typeface="Times New Roman" panose="02020603050405020304" pitchFamily="18" charset="0"/>
                <a:ea typeface="宋体" panose="02010600030101010101" pitchFamily="2" charset="-122"/>
              </a:rPr>
              <a:t>sig;</a:t>
            </a:r>
            <a:r>
              <a:rPr lang="en-US" altLang="zh-CN" sz="1800" b="1">
                <a:latin typeface="Times New Roman" panose="02020603050405020304" pitchFamily="18" charset="0"/>
                <a:ea typeface="宋体" panose="02010600030101010101" pitchFamily="2" charset="-122"/>
              </a:rPr>
              <a:t>                                                                     </a:t>
            </a:r>
          </a:p>
          <a:p>
            <a:pPr>
              <a:spcBef>
                <a:spcPct val="40000"/>
              </a:spcBef>
            </a:pPr>
            <a:r>
              <a:rPr lang="en-US" altLang="zh-CN" sz="1800" b="1">
                <a:latin typeface="Times New Roman" panose="02020603050405020304" pitchFamily="18" charset="0"/>
                <a:ea typeface="宋体" panose="02010600030101010101" pitchFamily="2" charset="-122"/>
              </a:rPr>
              <a:t>            end process  </a:t>
            </a:r>
            <a:r>
              <a:rPr lang="en-US" altLang="zh-CN" sz="1800">
                <a:latin typeface="Times New Roman" panose="02020603050405020304" pitchFamily="18" charset="0"/>
                <a:ea typeface="宋体" panose="02010600030101010101" pitchFamily="2" charset="-122"/>
              </a:rPr>
              <a:t>event_on_sig</a:t>
            </a:r>
            <a:r>
              <a:rPr lang="en-US" altLang="zh-CN" sz="1800">
                <a:latin typeface="宋体" panose="02010600030101010101" pitchFamily="2" charset="-122"/>
                <a:ea typeface="宋体" panose="02010600030101010101" pitchFamily="2" charset="-122"/>
              </a:rPr>
              <a:t>；</a:t>
            </a:r>
            <a:r>
              <a:rPr lang="en-US" altLang="zh-CN" sz="1800" b="1">
                <a:latin typeface="Times New Roman" panose="02020603050405020304" pitchFamily="18" charset="0"/>
                <a:ea typeface="仿宋_GB2312" pitchFamily="49" charset="-122"/>
              </a:rPr>
              <a:t> </a:t>
            </a:r>
            <a:endParaRPr lang="zh-CN" altLang="en-US" sz="1800" b="1">
              <a:latin typeface="Times New Roman" panose="02020603050405020304" pitchFamily="18" charset="0"/>
              <a:ea typeface="仿宋_GB2312"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EF409C40-2DC0-4D11-87E9-F1D216C83E6C}"/>
              </a:ext>
            </a:extLst>
          </p:cNvPr>
          <p:cNvSpPr>
            <a:spLocks noGrp="1"/>
          </p:cNvSpPr>
          <p:nvPr>
            <p:ph type="dt" sz="half" idx="10"/>
          </p:nvPr>
        </p:nvSpPr>
        <p:spPr/>
        <p:txBody>
          <a:bodyPr/>
          <a:lstStyle/>
          <a:p>
            <a:fld id="{71C4C720-00AD-4EE3-A313-8B6D96792714}" type="datetime1">
              <a:rPr lang="zh-CN" altLang="en-US"/>
              <a:pPr/>
              <a:t>2018/11/27</a:t>
            </a:fld>
            <a:endParaRPr lang="en-US" altLang="en-US"/>
          </a:p>
        </p:txBody>
      </p:sp>
      <p:sp>
        <p:nvSpPr>
          <p:cNvPr id="11" name="页脚占位符 4">
            <a:extLst>
              <a:ext uri="{FF2B5EF4-FFF2-40B4-BE49-F238E27FC236}">
                <a16:creationId xmlns:a16="http://schemas.microsoft.com/office/drawing/2014/main" id="{48381EC6-DFCB-4EE8-9985-8CD8107EC8A3}"/>
              </a:ext>
            </a:extLst>
          </p:cNvPr>
          <p:cNvSpPr>
            <a:spLocks noGrp="1"/>
          </p:cNvSpPr>
          <p:nvPr>
            <p:ph type="ftr" sz="quarter" idx="11"/>
          </p:nvPr>
        </p:nvSpPr>
        <p:spPr/>
        <p:txBody>
          <a:bodyPr/>
          <a:lstStyle/>
          <a:p>
            <a:r>
              <a:rPr lang="zh-CN" altLang="en-US"/>
              <a:t>电子教案 </a:t>
            </a:r>
            <a:r>
              <a:rPr lang="en-US" altLang="zh-CN"/>
              <a:t>Page </a:t>
            </a:r>
            <a:fld id="{C195079F-25B9-4CE3-B8F2-DCA55E325B78}" type="slidenum">
              <a:rPr lang="en-US" altLang="zh-CN"/>
              <a:pPr/>
              <a:t>29</a:t>
            </a:fld>
            <a:r>
              <a:rPr lang="en-US" altLang="zh-CN"/>
              <a:t> of 97</a:t>
            </a:r>
          </a:p>
        </p:txBody>
      </p:sp>
      <p:sp>
        <p:nvSpPr>
          <p:cNvPr id="91138" name="Rectangle 2">
            <a:extLst>
              <a:ext uri="{FF2B5EF4-FFF2-40B4-BE49-F238E27FC236}">
                <a16:creationId xmlns:a16="http://schemas.microsoft.com/office/drawing/2014/main" id="{A3D14797-24A3-43FB-8C8F-E8252FCDFD38}"/>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39" name="Text Box 3">
            <a:extLst>
              <a:ext uri="{FF2B5EF4-FFF2-40B4-BE49-F238E27FC236}">
                <a16:creationId xmlns:a16="http://schemas.microsoft.com/office/drawing/2014/main" id="{A0C5B930-5B72-49BF-B705-E7769F45146C}"/>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宋体" panose="02010600030101010101" pitchFamily="2" charset="-122"/>
                <a:ea typeface="宋体" panose="02010600030101010101" pitchFamily="2" charset="-122"/>
              </a:rPr>
              <a:t>第三部分 </a:t>
            </a:r>
            <a:r>
              <a:rPr lang="en-US" altLang="zh-CN" sz="3200" b="1">
                <a:latin typeface="Times New Roman" panose="02020603050405020304" pitchFamily="18" charset="0"/>
                <a:ea typeface="宋体" panose="02010600030101010101" pitchFamily="2" charset="-122"/>
              </a:rPr>
              <a:t>VHDL</a:t>
            </a:r>
            <a:r>
              <a:rPr lang="zh-CN" altLang="en-US" sz="3200" b="1">
                <a:latin typeface="宋体" panose="02010600030101010101" pitchFamily="2" charset="-122"/>
                <a:ea typeface="宋体" panose="02010600030101010101" pitchFamily="2" charset="-122"/>
              </a:rPr>
              <a:t>顺序语句</a:t>
            </a:r>
            <a:r>
              <a:rPr lang="zh-CN" altLang="en-US" sz="3200" b="1">
                <a:solidFill>
                  <a:schemeClr val="tx2"/>
                </a:solidFill>
                <a:latin typeface="Times New Roman" panose="02020603050405020304" pitchFamily="18" charset="0"/>
                <a:ea typeface="宋体" panose="02010600030101010101" pitchFamily="2" charset="-122"/>
              </a:rPr>
              <a:t>(2)</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91140" name="Rectangle 4">
            <a:extLst>
              <a:ext uri="{FF2B5EF4-FFF2-40B4-BE49-F238E27FC236}">
                <a16:creationId xmlns:a16="http://schemas.microsoft.com/office/drawing/2014/main" id="{6D79FE2E-7310-495D-BB2E-4855E1ACA71A}"/>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1141" name="Rectangle 5">
            <a:extLst>
              <a:ext uri="{FF2B5EF4-FFF2-40B4-BE49-F238E27FC236}">
                <a16:creationId xmlns:a16="http://schemas.microsoft.com/office/drawing/2014/main" id="{75B81E6B-1563-43EF-BB7D-4137E846AE62}"/>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1142" name="Rectangle 6">
            <a:extLst>
              <a:ext uri="{FF2B5EF4-FFF2-40B4-BE49-F238E27FC236}">
                <a16:creationId xmlns:a16="http://schemas.microsoft.com/office/drawing/2014/main" id="{80267049-44F9-417E-9161-23B3E60FCF18}"/>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143" name="Text Box 7">
            <a:extLst>
              <a:ext uri="{FF2B5EF4-FFF2-40B4-BE49-F238E27FC236}">
                <a16:creationId xmlns:a16="http://schemas.microsoft.com/office/drawing/2014/main" id="{7BF45B54-46C9-465F-85A1-6371244AC44B}"/>
              </a:ext>
            </a:extLst>
          </p:cNvPr>
          <p:cNvSpPr txBox="1">
            <a:spLocks noChangeArrowheads="1"/>
          </p:cNvSpPr>
          <p:nvPr/>
        </p:nvSpPr>
        <p:spPr bwMode="auto">
          <a:xfrm>
            <a:off x="533400" y="7620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顺序语句</a:t>
            </a:r>
            <a:endParaRPr lang="zh-CN" altLang="en-US" sz="1800" b="1">
              <a:latin typeface="仿宋_GB2312" pitchFamily="49" charset="-122"/>
              <a:ea typeface="仿宋_GB2312" pitchFamily="49" charset="-122"/>
            </a:endParaRPr>
          </a:p>
        </p:txBody>
      </p:sp>
      <p:sp>
        <p:nvSpPr>
          <p:cNvPr id="91144" name="Rectangle 8">
            <a:extLst>
              <a:ext uri="{FF2B5EF4-FFF2-40B4-BE49-F238E27FC236}">
                <a16:creationId xmlns:a16="http://schemas.microsoft.com/office/drawing/2014/main" id="{5E5D31B2-ED87-46B7-A76B-AC82D35354A8}"/>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1145" name="Rectangle 9">
            <a:extLst>
              <a:ext uri="{FF2B5EF4-FFF2-40B4-BE49-F238E27FC236}">
                <a16:creationId xmlns:a16="http://schemas.microsoft.com/office/drawing/2014/main" id="{57178E83-2759-484B-954D-C57844617F8B}"/>
              </a:ext>
            </a:extLst>
          </p:cNvPr>
          <p:cNvSpPr>
            <a:spLocks noChangeArrowheads="1"/>
          </p:cNvSpPr>
          <p:nvPr/>
        </p:nvSpPr>
        <p:spPr bwMode="auto">
          <a:xfrm>
            <a:off x="838200" y="1219200"/>
            <a:ext cx="8077200" cy="528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 </a:t>
            </a:r>
            <a:r>
              <a:rPr lang="zh-CN" altLang="en-US" sz="1800" b="1">
                <a:latin typeface="Times New Roman" panose="02020603050405020304" pitchFamily="18" charset="0"/>
                <a:ea typeface="仿宋_GB2312" pitchFamily="49" charset="-122"/>
              </a:rPr>
              <a:t>简单信号赋值语句</a:t>
            </a:r>
          </a:p>
          <a:p>
            <a:pPr>
              <a:spcBef>
                <a:spcPct val="40000"/>
              </a:spcBef>
            </a:pPr>
            <a:r>
              <a:rPr lang="zh-CN" altLang="en-US" sz="1800" b="1">
                <a:latin typeface="Times New Roman" panose="02020603050405020304" pitchFamily="18" charset="0"/>
                <a:ea typeface="仿宋_GB2312" pitchFamily="49" charset="-122"/>
              </a:rPr>
              <a:t>             </a:t>
            </a:r>
            <a:r>
              <a:rPr lang="zh-CN" altLang="en-US" sz="1800" b="1">
                <a:latin typeface="Times New Roman" panose="02020603050405020304" pitchFamily="18" charset="0"/>
                <a:ea typeface="宋体" panose="02010600030101010101" pitchFamily="2" charset="-122"/>
              </a:rPr>
              <a:t>[&lt;</a:t>
            </a:r>
            <a:r>
              <a:rPr lang="zh-CN" altLang="en-US" sz="1800" b="1">
                <a:latin typeface="宋体" panose="02010600030101010101" pitchFamily="2" charset="-122"/>
                <a:ea typeface="宋体" panose="02010600030101010101" pitchFamily="2" charset="-122"/>
              </a:rPr>
              <a:t>标号</a:t>
            </a:r>
            <a:r>
              <a:rPr lang="zh-CN" altLang="en-US" sz="1800" b="1">
                <a:latin typeface="Times New Roman" panose="02020603050405020304" pitchFamily="18" charset="0"/>
                <a:ea typeface="宋体" panose="02010600030101010101" pitchFamily="2" charset="-122"/>
              </a:rPr>
              <a:t>&gt;: ]</a:t>
            </a:r>
            <a:r>
              <a:rPr lang="zh-CN" altLang="en-US" sz="1800" b="1">
                <a:latin typeface="Times New Roman" panose="02020603050405020304" pitchFamily="18" charset="0"/>
                <a:ea typeface="仿宋_GB2312" pitchFamily="49" charset="-122"/>
              </a:rPr>
              <a:t> &lt;信号名</a:t>
            </a:r>
            <a:r>
              <a:rPr lang="en-US" altLang="zh-CN" sz="1800" b="1">
                <a:latin typeface="Times New Roman" panose="02020603050405020304" pitchFamily="18" charset="0"/>
                <a:ea typeface="仿宋_GB2312" pitchFamily="49" charset="-122"/>
              </a:rPr>
              <a:t>&gt; </a:t>
            </a:r>
            <a:r>
              <a:rPr lang="en-US" altLang="zh-CN" sz="1800" b="1">
                <a:latin typeface="仿宋_GB2312" pitchFamily="49" charset="-122"/>
                <a:ea typeface="仿宋_GB2312" pitchFamily="49" charset="-122"/>
              </a:rPr>
              <a:t>&lt;</a:t>
            </a:r>
            <a:r>
              <a:rPr lang="en-US" altLang="zh-CN" sz="1800" b="1">
                <a:latin typeface="Times New Roman" panose="02020603050405020304" pitchFamily="18" charset="0"/>
                <a:ea typeface="仿宋_GB2312" pitchFamily="49" charset="-122"/>
              </a:rPr>
              <a:t>= [transport</a:t>
            </a:r>
            <a:r>
              <a:rPr lang="en-US" altLang="zh-CN" sz="1800">
                <a:latin typeface="Times New Roman" panose="02020603050405020304" pitchFamily="18" charset="0"/>
                <a:ea typeface="仿宋_GB2312" pitchFamily="49" charset="-122"/>
              </a:rPr>
              <a:t>│</a:t>
            </a:r>
            <a:r>
              <a:rPr lang="en-US" altLang="zh-CN" sz="1800" b="1">
                <a:latin typeface="Times New Roman" panose="02020603050405020304" pitchFamily="18" charset="0"/>
                <a:ea typeface="仿宋_GB2312" pitchFamily="49" charset="-122"/>
              </a:rPr>
              <a:t>inertial</a:t>
            </a:r>
            <a:r>
              <a:rPr lang="zh-CN" altLang="en-US" sz="1800" b="1">
                <a:latin typeface="Times New Roman" panose="02020603050405020304" pitchFamily="18" charset="0"/>
                <a:ea typeface="仿宋_GB2312" pitchFamily="49" charset="-122"/>
              </a:rPr>
              <a:t>]&lt;波形&gt;；</a:t>
            </a:r>
            <a:endParaRPr lang="zh-CN" altLang="en-US" sz="1600" b="1">
              <a:latin typeface="Times New Roman" panose="02020603050405020304" pitchFamily="18" charset="0"/>
              <a:ea typeface="仿宋_GB2312" pitchFamily="49" charset="-122"/>
            </a:endParaRPr>
          </a:p>
          <a:p>
            <a:pPr>
              <a:spcBef>
                <a:spcPct val="65000"/>
              </a:spcBef>
            </a:pPr>
            <a:r>
              <a:rPr lang="zh-CN" altLang="en-US" sz="1600" b="1">
                <a:latin typeface="Times New Roman" panose="02020603050405020304" pitchFamily="18" charset="0"/>
                <a:ea typeface="仿宋_GB2312" pitchFamily="49" charset="-122"/>
              </a:rPr>
              <a:t>      注：⑴ &lt;波形&gt;::= {&lt;表达式</a:t>
            </a:r>
            <a:r>
              <a:rPr lang="en-US" altLang="zh-CN" sz="1600" b="1">
                <a:latin typeface="Times New Roman" panose="02020603050405020304" pitchFamily="18" charset="0"/>
                <a:ea typeface="仿宋_GB2312" pitchFamily="49" charset="-122"/>
              </a:rPr>
              <a:t>&gt;[after&lt;</a:t>
            </a:r>
            <a:r>
              <a:rPr lang="zh-CN" altLang="en-US" sz="1600" b="1">
                <a:latin typeface="Times New Roman" panose="02020603050405020304" pitchFamily="18" charset="0"/>
                <a:ea typeface="仿宋_GB2312" pitchFamily="49" charset="-122"/>
              </a:rPr>
              <a:t>时间表达式&gt;]} {, </a:t>
            </a:r>
            <a:r>
              <a:rPr lang="zh-CN" altLang="en-US" sz="1600" b="1">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a:latin typeface="Times New Roman" panose="02020603050405020304" pitchFamily="18" charset="0"/>
                <a:ea typeface="仿宋_GB2312" pitchFamily="49" charset="-122"/>
              </a:rPr>
              <a:t>}</a:t>
            </a:r>
            <a:r>
              <a:rPr lang="en-US" altLang="zh-CN" sz="1600" b="1">
                <a:latin typeface="Times New Roman" panose="02020603050405020304" pitchFamily="18" charset="0"/>
                <a:ea typeface="仿宋_GB2312" pitchFamily="49" charset="-122"/>
              </a:rPr>
              <a:t> </a:t>
            </a:r>
          </a:p>
          <a:p>
            <a:pPr>
              <a:spcBef>
                <a:spcPct val="40000"/>
              </a:spcBef>
            </a:pPr>
            <a:r>
              <a:rPr lang="zh-CN" altLang="en-US" sz="1600" b="1">
                <a:latin typeface="Times New Roman" panose="02020603050405020304" pitchFamily="18" charset="0"/>
                <a:ea typeface="仿宋_GB2312" pitchFamily="49" charset="-122"/>
              </a:rPr>
              <a:t>                  在并行语句区只为信号和常量，在顺序语句区也可为变量</a:t>
            </a:r>
          </a:p>
          <a:p>
            <a:pPr>
              <a:spcBef>
                <a:spcPct val="40000"/>
              </a:spcBef>
            </a:pPr>
            <a:r>
              <a:rPr lang="en-US" altLang="zh-CN" sz="16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⑵</a:t>
            </a:r>
            <a:r>
              <a:rPr lang="en-US" altLang="zh-CN" sz="1600" b="1">
                <a:latin typeface="Times New Roman" panose="02020603050405020304" pitchFamily="18" charset="0"/>
                <a:ea typeface="仿宋_GB2312" pitchFamily="49" charset="-122"/>
              </a:rPr>
              <a:t>transport</a:t>
            </a:r>
            <a:r>
              <a:rPr lang="zh-CN" altLang="en-US" sz="1600" b="1">
                <a:latin typeface="Times New Roman" panose="02020603050405020304" pitchFamily="18" charset="0"/>
                <a:ea typeface="仿宋_GB2312" pitchFamily="49" charset="-122"/>
              </a:rPr>
              <a:t>表示传输延时，起平移信号波形的作用，</a:t>
            </a:r>
            <a:r>
              <a:rPr lang="en-US" altLang="zh-CN" sz="1600" b="1">
                <a:latin typeface="Times New Roman" panose="02020603050405020304" pitchFamily="18" charset="0"/>
                <a:ea typeface="仿宋_GB2312" pitchFamily="49" charset="-122"/>
              </a:rPr>
              <a:t>inertial</a:t>
            </a:r>
            <a:r>
              <a:rPr lang="zh-CN" altLang="en-US" sz="1600" b="1">
                <a:latin typeface="Times New Roman" panose="02020603050405020304" pitchFamily="18" charset="0"/>
                <a:ea typeface="仿宋_GB2312" pitchFamily="49" charset="-122"/>
              </a:rPr>
              <a:t>表示惯性延时，延  </a:t>
            </a:r>
          </a:p>
          <a:p>
            <a:pPr>
              <a:spcBef>
                <a:spcPct val="20000"/>
              </a:spcBef>
            </a:pPr>
            <a:r>
              <a:rPr lang="zh-CN" altLang="en-US" sz="1600" b="1">
                <a:latin typeface="Times New Roman" panose="02020603050405020304" pitchFamily="18" charset="0"/>
                <a:ea typeface="仿宋_GB2312" pitchFamily="49" charset="-122"/>
              </a:rPr>
              <a:t>                  时由第一个</a:t>
            </a:r>
            <a:r>
              <a:rPr lang="en-US" altLang="zh-CN" sz="1600" b="1">
                <a:latin typeface="Times New Roman" panose="02020603050405020304" pitchFamily="18" charset="0"/>
                <a:ea typeface="仿宋_GB2312" pitchFamily="49" charset="-122"/>
              </a:rPr>
              <a:t>after</a:t>
            </a:r>
            <a:r>
              <a:rPr lang="zh-CN" altLang="en-US" sz="1600" b="1">
                <a:latin typeface="Times New Roman" panose="02020603050405020304" pitchFamily="18" charset="0"/>
                <a:ea typeface="仿宋_GB2312" pitchFamily="49" charset="-122"/>
              </a:rPr>
              <a:t>后的参数值决定</a:t>
            </a:r>
            <a:endParaRPr lang="zh-CN" altLang="en-US" sz="1800" b="1">
              <a:latin typeface="Times New Roman" panose="02020603050405020304" pitchFamily="18" charset="0"/>
              <a:ea typeface="仿宋_GB2312" pitchFamily="49" charset="-122"/>
            </a:endParaRPr>
          </a:p>
          <a:p>
            <a:pPr>
              <a:spcBef>
                <a:spcPct val="40000"/>
              </a:spcBef>
              <a:spcAft>
                <a:spcPct val="20000"/>
              </a:spcAft>
            </a:pPr>
            <a:r>
              <a:rPr lang="zh-CN" altLang="en-US"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⑶赋值不能立刻生效，暂存在信号驱动器中，待同步事件发生时赋值到信号</a:t>
            </a:r>
          </a:p>
          <a:p>
            <a:pPr>
              <a:spcBef>
                <a:spcPct val="50000"/>
              </a:spcBef>
            </a:pPr>
            <a:r>
              <a:rPr lang="zh-CN" altLang="en-US" sz="1600" b="1">
                <a:latin typeface="Times New Roman" panose="02020603050405020304" pitchFamily="18" charset="0"/>
                <a:ea typeface="仿宋_GB2312" pitchFamily="49" charset="-122"/>
              </a:rPr>
              <a:t>       例：</a:t>
            </a:r>
            <a:r>
              <a:rPr lang="en-US" altLang="zh-CN" sz="1600">
                <a:latin typeface="Times New Roman" panose="02020603050405020304" pitchFamily="18" charset="0"/>
                <a:ea typeface="仿宋_GB2312" pitchFamily="49" charset="-122"/>
              </a:rPr>
              <a:t>mux :</a:t>
            </a:r>
            <a:r>
              <a:rPr lang="en-US" altLang="zh-CN" sz="1600" b="1">
                <a:latin typeface="Times New Roman" panose="02020603050405020304" pitchFamily="18" charset="0"/>
                <a:ea typeface="仿宋_GB2312" pitchFamily="49" charset="-122"/>
              </a:rPr>
              <a:t>  process </a:t>
            </a:r>
            <a:r>
              <a:rPr lang="en-US" altLang="zh-CN" sz="1600">
                <a:latin typeface="Times New Roman" panose="02020603050405020304" pitchFamily="18" charset="0"/>
                <a:ea typeface="仿宋_GB2312" pitchFamily="49" charset="-122"/>
              </a:rPr>
              <a:t>(a，b，sel)</a:t>
            </a:r>
            <a:r>
              <a:rPr lang="en-US" altLang="zh-CN" sz="1600" b="1">
                <a:latin typeface="Times New Roman" panose="02020603050405020304" pitchFamily="18" charset="0"/>
                <a:ea typeface="仿宋_GB2312" pitchFamily="49" charset="-122"/>
              </a:rPr>
              <a:t>  is                                          --a、b</a:t>
            </a:r>
            <a:r>
              <a:rPr lang="zh-CN" altLang="en-US" sz="1600" b="1">
                <a:latin typeface="Times New Roman" panose="02020603050405020304" pitchFamily="18" charset="0"/>
                <a:ea typeface="仿宋_GB2312" pitchFamily="49" charset="-122"/>
              </a:rPr>
              <a:t>和</a:t>
            </a:r>
            <a:r>
              <a:rPr lang="en-US" altLang="zh-CN" sz="1600" b="1">
                <a:latin typeface="Times New Roman" panose="02020603050405020304" pitchFamily="18" charset="0"/>
                <a:ea typeface="仿宋_GB2312" pitchFamily="49" charset="-122"/>
              </a:rPr>
              <a:t>sel</a:t>
            </a:r>
            <a:r>
              <a:rPr lang="zh-CN" altLang="en-US" sz="1600" b="1">
                <a:latin typeface="Times New Roman" panose="02020603050405020304" pitchFamily="18" charset="0"/>
                <a:ea typeface="仿宋_GB2312" pitchFamily="49" charset="-122"/>
              </a:rPr>
              <a:t>为敏感信号</a:t>
            </a:r>
          </a:p>
          <a:p>
            <a:pPr algn="just">
              <a:spcBef>
                <a:spcPct val="20000"/>
              </a:spcBef>
            </a:pPr>
            <a:r>
              <a:rPr lang="en-US" altLang="zh-CN" sz="1600" b="1">
                <a:latin typeface="Times New Roman" panose="02020603050405020304" pitchFamily="18" charset="0"/>
                <a:ea typeface="仿宋_GB2312" pitchFamily="49" charset="-122"/>
              </a:rPr>
              <a:t>               begin</a:t>
            </a:r>
          </a:p>
          <a:p>
            <a:pPr algn="just">
              <a:spcBef>
                <a:spcPct val="20000"/>
              </a:spcBef>
            </a:pPr>
            <a:r>
              <a:rPr lang="en-US" altLang="zh-CN" sz="1600" b="1">
                <a:latin typeface="Times New Roman" panose="02020603050405020304" pitchFamily="18" charset="0"/>
                <a:ea typeface="仿宋_GB2312" pitchFamily="49" charset="-122"/>
              </a:rPr>
              <a:t>                     case </a:t>
            </a:r>
            <a:r>
              <a:rPr lang="en-US" altLang="zh-CN" sz="1600">
                <a:latin typeface="Times New Roman" panose="02020603050405020304" pitchFamily="18" charset="0"/>
                <a:ea typeface="仿宋_GB2312" pitchFamily="49" charset="-122"/>
              </a:rPr>
              <a:t>sel</a:t>
            </a:r>
            <a:r>
              <a:rPr lang="en-US" altLang="zh-CN" sz="1600" b="1">
                <a:latin typeface="Times New Roman" panose="02020603050405020304" pitchFamily="18" charset="0"/>
                <a:ea typeface="仿宋_GB2312" pitchFamily="49" charset="-122"/>
              </a:rPr>
              <a:t> is</a:t>
            </a:r>
          </a:p>
          <a:p>
            <a:pPr algn="just">
              <a:spcBef>
                <a:spcPct val="20000"/>
              </a:spcBef>
            </a:pPr>
            <a:r>
              <a:rPr lang="en-US" altLang="zh-CN" sz="1600" b="1">
                <a:latin typeface="Times New Roman" panose="02020603050405020304" pitchFamily="18" charset="0"/>
                <a:ea typeface="仿宋_GB2312" pitchFamily="49" charset="-122"/>
              </a:rPr>
              <a:t>                           when </a:t>
            </a:r>
            <a:r>
              <a:rPr lang="en-US" altLang="zh-CN" sz="1600">
                <a:latin typeface="Times New Roman" panose="02020603050405020304" pitchFamily="18" charset="0"/>
                <a:ea typeface="仿宋_GB2312" pitchFamily="49" charset="-122"/>
              </a:rPr>
              <a:t>‘0’ =&gt;   y &lt;= a</a:t>
            </a:r>
            <a:r>
              <a:rPr lang="en-US" altLang="zh-CN" sz="1600" b="1">
                <a:latin typeface="Times New Roman" panose="02020603050405020304" pitchFamily="18" charset="0"/>
                <a:ea typeface="仿宋_GB2312" pitchFamily="49" charset="-122"/>
              </a:rPr>
              <a:t>  after </a:t>
            </a:r>
            <a:r>
              <a:rPr lang="en-US" altLang="zh-CN" sz="1600">
                <a:latin typeface="Times New Roman" panose="02020603050405020304" pitchFamily="18" charset="0"/>
                <a:ea typeface="仿宋_GB2312" pitchFamily="49" charset="-122"/>
              </a:rPr>
              <a:t>5 ns</a:t>
            </a:r>
            <a:r>
              <a:rPr lang="en-US" altLang="zh-CN" sz="16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若</a:t>
            </a:r>
            <a:r>
              <a:rPr lang="en-US" altLang="zh-CN" sz="1600" b="1">
                <a:latin typeface="Times New Roman" panose="02020603050405020304" pitchFamily="18" charset="0"/>
                <a:ea typeface="仿宋_GB2312" pitchFamily="49" charset="-122"/>
              </a:rPr>
              <a:t>sel=‘0’，</a:t>
            </a:r>
            <a:r>
              <a:rPr lang="zh-CN" altLang="en-US" sz="1600" b="1">
                <a:latin typeface="Times New Roman" panose="02020603050405020304" pitchFamily="18" charset="0"/>
                <a:ea typeface="仿宋_GB2312" pitchFamily="49" charset="-122"/>
              </a:rPr>
              <a:t>则</a:t>
            </a:r>
            <a:r>
              <a:rPr lang="en-US" altLang="zh-CN" sz="1600" b="1">
                <a:latin typeface="Times New Roman" panose="02020603050405020304" pitchFamily="18" charset="0"/>
                <a:ea typeface="仿宋_GB2312" pitchFamily="49" charset="-122"/>
              </a:rPr>
              <a:t>a</a:t>
            </a:r>
            <a:r>
              <a:rPr lang="zh-CN" altLang="en-US" sz="1600" b="1">
                <a:latin typeface="Times New Roman" panose="02020603050405020304" pitchFamily="18" charset="0"/>
                <a:ea typeface="仿宋_GB2312" pitchFamily="49" charset="-122"/>
              </a:rPr>
              <a:t>代入</a:t>
            </a:r>
            <a:r>
              <a:rPr lang="en-US" altLang="zh-CN" sz="1600" b="1">
                <a:latin typeface="Times New Roman" panose="02020603050405020304" pitchFamily="18" charset="0"/>
                <a:ea typeface="仿宋_GB2312" pitchFamily="49" charset="-122"/>
              </a:rPr>
              <a:t>y </a:t>
            </a:r>
          </a:p>
          <a:p>
            <a:pPr algn="just">
              <a:spcBef>
                <a:spcPct val="20000"/>
              </a:spcBef>
            </a:pPr>
            <a:r>
              <a:rPr lang="en-US" altLang="zh-CN" sz="1600" b="1">
                <a:latin typeface="Times New Roman" panose="02020603050405020304" pitchFamily="18" charset="0"/>
                <a:ea typeface="仿宋_GB2312" pitchFamily="49" charset="-122"/>
              </a:rPr>
              <a:t>                           when </a:t>
            </a:r>
            <a:r>
              <a:rPr lang="en-US" altLang="zh-CN" sz="1600">
                <a:latin typeface="Times New Roman" panose="02020603050405020304" pitchFamily="18" charset="0"/>
                <a:ea typeface="仿宋_GB2312" pitchFamily="49" charset="-122"/>
              </a:rPr>
              <a:t>‘1’ =&gt;   y &lt;= b</a:t>
            </a:r>
            <a:r>
              <a:rPr lang="en-US" altLang="zh-CN" sz="1600" b="1">
                <a:latin typeface="Times New Roman" panose="02020603050405020304" pitchFamily="18" charset="0"/>
                <a:ea typeface="仿宋_GB2312" pitchFamily="49" charset="-122"/>
              </a:rPr>
              <a:t>  after </a:t>
            </a:r>
            <a:r>
              <a:rPr lang="en-US" altLang="zh-CN" sz="1600">
                <a:latin typeface="Times New Roman" panose="02020603050405020304" pitchFamily="18" charset="0"/>
                <a:ea typeface="仿宋_GB2312" pitchFamily="49" charset="-122"/>
              </a:rPr>
              <a:t>5 ns</a:t>
            </a:r>
            <a:r>
              <a:rPr lang="en-US" altLang="zh-CN" sz="16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若</a:t>
            </a:r>
            <a:r>
              <a:rPr lang="en-US" altLang="zh-CN" sz="1600" b="1">
                <a:latin typeface="Times New Roman" panose="02020603050405020304" pitchFamily="18" charset="0"/>
                <a:ea typeface="仿宋_GB2312" pitchFamily="49" charset="-122"/>
              </a:rPr>
              <a:t>sel=‘1’，</a:t>
            </a:r>
            <a:r>
              <a:rPr lang="zh-CN" altLang="en-US" sz="1600" b="1">
                <a:latin typeface="Times New Roman" panose="02020603050405020304" pitchFamily="18" charset="0"/>
                <a:ea typeface="仿宋_GB2312" pitchFamily="49" charset="-122"/>
              </a:rPr>
              <a:t>则</a:t>
            </a:r>
            <a:r>
              <a:rPr lang="en-US" altLang="zh-CN" sz="1600" b="1">
                <a:latin typeface="Times New Roman" panose="02020603050405020304" pitchFamily="18" charset="0"/>
                <a:ea typeface="仿宋_GB2312" pitchFamily="49" charset="-122"/>
              </a:rPr>
              <a:t>b</a:t>
            </a:r>
            <a:r>
              <a:rPr lang="zh-CN" altLang="en-US" sz="1600" b="1">
                <a:latin typeface="Times New Roman" panose="02020603050405020304" pitchFamily="18" charset="0"/>
                <a:ea typeface="仿宋_GB2312" pitchFamily="49" charset="-122"/>
              </a:rPr>
              <a:t>代入</a:t>
            </a:r>
            <a:r>
              <a:rPr lang="en-US" altLang="zh-CN" sz="1600" b="1">
                <a:latin typeface="Times New Roman" panose="02020603050405020304" pitchFamily="18" charset="0"/>
                <a:ea typeface="仿宋_GB2312" pitchFamily="49" charset="-122"/>
              </a:rPr>
              <a:t>y</a:t>
            </a:r>
          </a:p>
          <a:p>
            <a:pPr algn="just">
              <a:spcBef>
                <a:spcPct val="20000"/>
              </a:spcBef>
            </a:pPr>
            <a:r>
              <a:rPr lang="en-US" altLang="zh-CN" sz="1600" b="1">
                <a:latin typeface="Times New Roman" panose="02020603050405020304" pitchFamily="18" charset="0"/>
                <a:ea typeface="仿宋_GB2312" pitchFamily="49" charset="-122"/>
              </a:rPr>
              <a:t>                           when others </a:t>
            </a:r>
            <a:r>
              <a:rPr lang="en-US" altLang="zh-CN" sz="1600">
                <a:latin typeface="Times New Roman" panose="02020603050405020304" pitchFamily="18" charset="0"/>
                <a:ea typeface="仿宋_GB2312" pitchFamily="49" charset="-122"/>
              </a:rPr>
              <a:t>=&gt; </a:t>
            </a:r>
            <a:r>
              <a:rPr lang="en-US" altLang="zh-CN" sz="1600" b="1">
                <a:latin typeface="Times New Roman" panose="02020603050405020304" pitchFamily="18" charset="0"/>
                <a:ea typeface="仿宋_GB2312" pitchFamily="49" charset="-122"/>
              </a:rPr>
              <a:t>null;</a:t>
            </a:r>
          </a:p>
          <a:p>
            <a:pPr algn="just">
              <a:spcBef>
                <a:spcPct val="20000"/>
              </a:spcBef>
            </a:pPr>
            <a:r>
              <a:rPr lang="en-US" altLang="zh-CN" sz="1600" b="1">
                <a:latin typeface="Times New Roman" panose="02020603050405020304" pitchFamily="18" charset="0"/>
                <a:ea typeface="仿宋_GB2312" pitchFamily="49" charset="-122"/>
              </a:rPr>
              <a:t>                     end case；</a:t>
            </a:r>
          </a:p>
          <a:p>
            <a:pPr algn="just">
              <a:spcBef>
                <a:spcPct val="20000"/>
              </a:spcBef>
            </a:pPr>
            <a:r>
              <a:rPr lang="en-US" altLang="zh-CN" sz="1600" b="1">
                <a:latin typeface="Times New Roman" panose="02020603050405020304" pitchFamily="18" charset="0"/>
                <a:ea typeface="仿宋_GB2312" pitchFamily="49" charset="-122"/>
              </a:rPr>
              <a:t>               end process </a:t>
            </a:r>
            <a:r>
              <a:rPr lang="en-US" altLang="zh-CN" sz="1600">
                <a:latin typeface="Times New Roman" panose="02020603050405020304" pitchFamily="18" charset="0"/>
                <a:ea typeface="仿宋_GB2312" pitchFamily="49" charset="-122"/>
              </a:rPr>
              <a:t>mux</a:t>
            </a:r>
            <a:r>
              <a:rPr lang="en-US" altLang="zh-CN" sz="1600" b="1">
                <a:latin typeface="Times New Roman" panose="02020603050405020304" pitchFamily="18" charset="0"/>
                <a:ea typeface="仿宋_GB2312" pitchFamily="49" charset="-122"/>
              </a:rPr>
              <a:t>；</a:t>
            </a:r>
          </a:p>
          <a:p>
            <a:pPr algn="just">
              <a:spcBef>
                <a:spcPct val="20000"/>
              </a:spcBef>
            </a:pPr>
            <a:endParaRPr lang="zh-CN" altLang="en-US" sz="1600" b="1">
              <a:latin typeface="Times New Roman" panose="02020603050405020304" pitchFamily="18" charset="0"/>
              <a:ea typeface="仿宋_GB2312"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EE3B08D6-8D9A-498A-99D4-8BB0A7BFA2DE}"/>
              </a:ext>
            </a:extLst>
          </p:cNvPr>
          <p:cNvSpPr>
            <a:spLocks noGrp="1"/>
          </p:cNvSpPr>
          <p:nvPr>
            <p:ph type="dt" sz="half" idx="10"/>
          </p:nvPr>
        </p:nvSpPr>
        <p:spPr/>
        <p:txBody>
          <a:bodyPr/>
          <a:lstStyle/>
          <a:p>
            <a:fld id="{9B3C2387-43BF-496A-8A34-3736A30AC1CA}" type="datetime1">
              <a:rPr lang="zh-CN" altLang="en-US"/>
              <a:pPr/>
              <a:t>2018/11/27</a:t>
            </a:fld>
            <a:endParaRPr lang="en-US" altLang="en-US"/>
          </a:p>
        </p:txBody>
      </p:sp>
      <p:sp>
        <p:nvSpPr>
          <p:cNvPr id="11" name="页脚占位符 4">
            <a:extLst>
              <a:ext uri="{FF2B5EF4-FFF2-40B4-BE49-F238E27FC236}">
                <a16:creationId xmlns:a16="http://schemas.microsoft.com/office/drawing/2014/main" id="{DB1631F1-352B-46C3-B41E-DED4B37C6704}"/>
              </a:ext>
            </a:extLst>
          </p:cNvPr>
          <p:cNvSpPr>
            <a:spLocks noGrp="1"/>
          </p:cNvSpPr>
          <p:nvPr>
            <p:ph type="ftr" sz="quarter" idx="11"/>
          </p:nvPr>
        </p:nvSpPr>
        <p:spPr/>
        <p:txBody>
          <a:bodyPr/>
          <a:lstStyle/>
          <a:p>
            <a:r>
              <a:rPr lang="zh-CN" altLang="en-US"/>
              <a:t>电子教案 </a:t>
            </a:r>
            <a:r>
              <a:rPr lang="en-US" altLang="zh-CN"/>
              <a:t>Page </a:t>
            </a:r>
            <a:fld id="{C0DDFC22-7A9A-4721-8B70-EB9002F5205C}" type="slidenum">
              <a:rPr lang="en-US" altLang="zh-CN"/>
              <a:pPr/>
              <a:t>3</a:t>
            </a:fld>
            <a:r>
              <a:rPr lang="en-US" altLang="zh-CN"/>
              <a:t> of 97</a:t>
            </a:r>
          </a:p>
        </p:txBody>
      </p:sp>
      <p:sp>
        <p:nvSpPr>
          <p:cNvPr id="57346" name="Rectangle 2">
            <a:extLst>
              <a:ext uri="{FF2B5EF4-FFF2-40B4-BE49-F238E27FC236}">
                <a16:creationId xmlns:a16="http://schemas.microsoft.com/office/drawing/2014/main" id="{791F8FBA-0E45-47DC-B521-334CB3604FC7}"/>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47" name="Text Box 3">
            <a:extLst>
              <a:ext uri="{FF2B5EF4-FFF2-40B4-BE49-F238E27FC236}">
                <a16:creationId xmlns:a16="http://schemas.microsoft.com/office/drawing/2014/main" id="{2739B7BD-8638-4F3E-9C8F-059C0D89065F}"/>
              </a:ext>
            </a:extLst>
          </p:cNvPr>
          <p:cNvSpPr txBox="1">
            <a:spLocks noChangeArrowheads="1"/>
          </p:cNvSpPr>
          <p:nvPr/>
        </p:nvSpPr>
        <p:spPr bwMode="auto">
          <a:xfrm>
            <a:off x="1295400" y="0"/>
            <a:ext cx="640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第一部分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综述(3)</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57348" name="Rectangle 4">
            <a:extLst>
              <a:ext uri="{FF2B5EF4-FFF2-40B4-BE49-F238E27FC236}">
                <a16:creationId xmlns:a16="http://schemas.microsoft.com/office/drawing/2014/main" id="{1FEBE0D1-362B-47FF-981D-C1B6F43A11BA}"/>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349" name="Rectangle 5">
            <a:extLst>
              <a:ext uri="{FF2B5EF4-FFF2-40B4-BE49-F238E27FC236}">
                <a16:creationId xmlns:a16="http://schemas.microsoft.com/office/drawing/2014/main" id="{7203091B-744F-4C33-A610-C9E5AAD39B20}"/>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350" name="Rectangle 6">
            <a:extLst>
              <a:ext uri="{FF2B5EF4-FFF2-40B4-BE49-F238E27FC236}">
                <a16:creationId xmlns:a16="http://schemas.microsoft.com/office/drawing/2014/main" id="{5CEBEEA1-A53A-4A83-B1D8-8C28BF481F78}"/>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1" name="Text Box 7">
            <a:extLst>
              <a:ext uri="{FF2B5EF4-FFF2-40B4-BE49-F238E27FC236}">
                <a16:creationId xmlns:a16="http://schemas.microsoft.com/office/drawing/2014/main" id="{3B90175F-BCED-4C11-8F61-49DE731520DE}"/>
              </a:ext>
            </a:extLst>
          </p:cNvPr>
          <p:cNvSpPr txBox="1">
            <a:spLocks noChangeArrowheads="1"/>
          </p:cNvSpPr>
          <p:nvPr/>
        </p:nvSpPr>
        <p:spPr bwMode="auto">
          <a:xfrm>
            <a:off x="762000" y="914400"/>
            <a:ext cx="8153400" cy="413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a:latin typeface="Times New Roman" panose="02020603050405020304" pitchFamily="18" charset="0"/>
              </a:rPr>
              <a:t> </a:t>
            </a:r>
            <a:r>
              <a:rPr lang="en-US" altLang="zh-CN" b="1">
                <a:latin typeface="Times New Roman" panose="02020603050405020304" pitchFamily="18" charset="0"/>
                <a:ea typeface="宋体" panose="02010600030101010101" pitchFamily="2" charset="-122"/>
              </a:rPr>
              <a:t>VHDL</a:t>
            </a:r>
            <a:r>
              <a:rPr lang="zh-CN" altLang="en-US" b="1">
                <a:latin typeface="Times New Roman" panose="02020603050405020304" pitchFamily="18" charset="0"/>
                <a:ea typeface="宋体" panose="02010600030101010101" pitchFamily="2" charset="-122"/>
              </a:rPr>
              <a:t>的基本设计流程</a:t>
            </a:r>
            <a:endParaRPr lang="zh-CN" altLang="en-US" sz="1600" b="1">
              <a:latin typeface="Times New Roman" panose="02020603050405020304" pitchFamily="18" charset="0"/>
              <a:ea typeface="仿宋_GB2312" pitchFamily="49" charset="-122"/>
            </a:endParaRPr>
          </a:p>
          <a:p>
            <a:pPr>
              <a:spcBef>
                <a:spcPct val="50000"/>
              </a:spcBef>
            </a:pPr>
            <a:endParaRPr lang="en-US" altLang="zh-CN" sz="1600" b="1">
              <a:latin typeface="Times New Roman" panose="02020603050405020304" pitchFamily="18" charset="0"/>
              <a:ea typeface="仿宋_GB2312" pitchFamily="49" charset="-122"/>
            </a:endParaRPr>
          </a:p>
          <a:p>
            <a:pPr>
              <a:spcBef>
                <a:spcPct val="50000"/>
              </a:spcBef>
            </a:pPr>
            <a:endParaRPr lang="en-US" altLang="zh-CN" sz="1600" b="1">
              <a:latin typeface="Times New Roman" panose="02020603050405020304" pitchFamily="18" charset="0"/>
              <a:ea typeface="仿宋_GB2312" pitchFamily="49" charset="-122"/>
            </a:endParaRPr>
          </a:p>
          <a:p>
            <a:pPr>
              <a:spcBef>
                <a:spcPct val="50000"/>
              </a:spcBef>
            </a:pPr>
            <a:endParaRPr lang="en-US" altLang="zh-CN" sz="1600" b="1">
              <a:latin typeface="Times New Roman" panose="02020603050405020304" pitchFamily="18" charset="0"/>
              <a:ea typeface="仿宋_GB2312" pitchFamily="49" charset="-122"/>
            </a:endParaRPr>
          </a:p>
          <a:p>
            <a:pPr>
              <a:spcBef>
                <a:spcPct val="50000"/>
              </a:spcBef>
            </a:pPr>
            <a:r>
              <a:rPr lang="en-US" altLang="en-US">
                <a:latin typeface="Times New Roman" panose="02020603050405020304" pitchFamily="18" charset="0"/>
              </a:rPr>
              <a:t> </a:t>
            </a:r>
            <a:endParaRPr lang="zh-CN" altLang="en-US" sz="1600" b="1">
              <a:latin typeface="Times New Roman" panose="02020603050405020304" pitchFamily="18" charset="0"/>
              <a:ea typeface="仿宋_GB2312" pitchFamily="49" charset="-122"/>
            </a:endParaRPr>
          </a:p>
          <a:p>
            <a:pPr>
              <a:spcBef>
                <a:spcPct val="50000"/>
              </a:spcBef>
            </a:pPr>
            <a:endParaRPr lang="zh-CN" altLang="en-US" sz="1600" b="1">
              <a:latin typeface="Times New Roman" panose="02020603050405020304" pitchFamily="18" charset="0"/>
              <a:ea typeface="仿宋_GB2312" pitchFamily="49" charset="-122"/>
            </a:endParaRPr>
          </a:p>
          <a:p>
            <a:pPr>
              <a:spcBef>
                <a:spcPct val="40000"/>
              </a:spcBef>
            </a:pPr>
            <a:r>
              <a:rPr lang="zh-CN" altLang="en-US" sz="1600">
                <a:solidFill>
                  <a:srgbClr val="A50021"/>
                </a:solidFill>
                <a:latin typeface="Times New Roman" panose="02020603050405020304" pitchFamily="18" charset="0"/>
                <a:ea typeface="仿宋_GB2312" pitchFamily="49" charset="-122"/>
              </a:rPr>
              <a:t>                </a:t>
            </a:r>
            <a:endParaRPr lang="zh-CN" altLang="en-US" sz="2000" b="1">
              <a:latin typeface="Times New Roman" panose="02020603050405020304" pitchFamily="18" charset="0"/>
              <a:ea typeface="仿宋_GB2312" pitchFamily="49" charset="-122"/>
            </a:endParaRPr>
          </a:p>
          <a:p>
            <a:pPr>
              <a:spcBef>
                <a:spcPct val="40000"/>
              </a:spcBef>
            </a:pPr>
            <a:endParaRPr lang="zh-CN" altLang="en-US" sz="2000" b="1">
              <a:latin typeface="Times New Roman" panose="02020603050405020304" pitchFamily="18" charset="0"/>
              <a:ea typeface="仿宋_GB2312" pitchFamily="49" charset="-122"/>
            </a:endParaRPr>
          </a:p>
          <a:p>
            <a:pPr>
              <a:spcBef>
                <a:spcPct val="40000"/>
              </a:spcBef>
            </a:pPr>
            <a:endParaRPr lang="zh-CN" altLang="en-US" sz="1600">
              <a:latin typeface="Times New Roman" panose="02020603050405020304" pitchFamily="18" charset="0"/>
              <a:ea typeface="仿宋_GB2312" pitchFamily="49" charset="-122"/>
            </a:endParaRPr>
          </a:p>
          <a:p>
            <a:pPr>
              <a:spcBef>
                <a:spcPct val="50000"/>
              </a:spcBef>
              <a:buFontTx/>
              <a:buChar char="•"/>
            </a:pPr>
            <a:endParaRPr lang="zh-CN" altLang="en-US" b="1">
              <a:latin typeface="Times New Roman" panose="02020603050405020304" pitchFamily="18" charset="0"/>
              <a:ea typeface="宋体" panose="02010600030101010101" pitchFamily="2" charset="-122"/>
            </a:endParaRPr>
          </a:p>
        </p:txBody>
      </p:sp>
      <p:sp>
        <p:nvSpPr>
          <p:cNvPr id="57353" name="Rectangle 9">
            <a:extLst>
              <a:ext uri="{FF2B5EF4-FFF2-40B4-BE49-F238E27FC236}">
                <a16:creationId xmlns:a16="http://schemas.microsoft.com/office/drawing/2014/main" id="{8B5DF348-4058-4C96-8FF5-20907EE5BA93}"/>
              </a:ext>
            </a:extLst>
          </p:cNvPr>
          <p:cNvSpPr>
            <a:spLocks noChangeArrowheads="1"/>
          </p:cNvSpPr>
          <p:nvPr/>
        </p:nvSpPr>
        <p:spPr bwMode="auto">
          <a:xfrm>
            <a:off x="3905250" y="1714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57352" name="Object 8">
            <a:extLst>
              <a:ext uri="{FF2B5EF4-FFF2-40B4-BE49-F238E27FC236}">
                <a16:creationId xmlns:a16="http://schemas.microsoft.com/office/drawing/2014/main" id="{CA8C9C08-009A-4E74-B6CE-7BC20057AE24}"/>
              </a:ext>
            </a:extLst>
          </p:cNvPr>
          <p:cNvGraphicFramePr>
            <a:graphicFrameLocks noChangeAspect="1"/>
          </p:cNvGraphicFramePr>
          <p:nvPr/>
        </p:nvGraphicFramePr>
        <p:xfrm>
          <a:off x="1981200" y="1600200"/>
          <a:ext cx="1525588" cy="3924300"/>
        </p:xfrm>
        <a:graphic>
          <a:graphicData uri="http://schemas.openxmlformats.org/presentationml/2006/ole">
            <mc:AlternateContent xmlns:mc="http://schemas.openxmlformats.org/markup-compatibility/2006">
              <mc:Choice xmlns:v="urn:schemas-microsoft-com:vml" Requires="v">
                <p:oleObj spid="_x0000_s158735" r:id="rId3" imgW="1905266" imgH="4915586" progId="Paint.Picture">
                  <p:embed/>
                </p:oleObj>
              </mc:Choice>
              <mc:Fallback>
                <p:oleObj r:id="rId3" imgW="1905266" imgH="4915586" progId="Paint.Picture">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1600200"/>
                        <a:ext cx="1525588" cy="3924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D62C4A4B-84B5-4E6F-B492-C49D608DBF39}"/>
              </a:ext>
            </a:extLst>
          </p:cNvPr>
          <p:cNvSpPr>
            <a:spLocks noGrp="1"/>
          </p:cNvSpPr>
          <p:nvPr>
            <p:ph type="dt" sz="half" idx="10"/>
          </p:nvPr>
        </p:nvSpPr>
        <p:spPr/>
        <p:txBody>
          <a:bodyPr/>
          <a:lstStyle/>
          <a:p>
            <a:fld id="{831894A5-008C-4DB7-96ED-CDFB83C86878}" type="datetime1">
              <a:rPr lang="zh-CN" altLang="en-US"/>
              <a:pPr/>
              <a:t>2018/11/27</a:t>
            </a:fld>
            <a:endParaRPr lang="en-US" altLang="en-US"/>
          </a:p>
        </p:txBody>
      </p:sp>
      <p:sp>
        <p:nvSpPr>
          <p:cNvPr id="12" name="页脚占位符 4">
            <a:extLst>
              <a:ext uri="{FF2B5EF4-FFF2-40B4-BE49-F238E27FC236}">
                <a16:creationId xmlns:a16="http://schemas.microsoft.com/office/drawing/2014/main" id="{0FFD8C80-97E8-4805-845F-3A1EE2BE8D4F}"/>
              </a:ext>
            </a:extLst>
          </p:cNvPr>
          <p:cNvSpPr>
            <a:spLocks noGrp="1"/>
          </p:cNvSpPr>
          <p:nvPr>
            <p:ph type="ftr" sz="quarter" idx="11"/>
          </p:nvPr>
        </p:nvSpPr>
        <p:spPr/>
        <p:txBody>
          <a:bodyPr/>
          <a:lstStyle/>
          <a:p>
            <a:r>
              <a:rPr lang="zh-CN" altLang="en-US"/>
              <a:t>电子教案 </a:t>
            </a:r>
            <a:r>
              <a:rPr lang="en-US" altLang="zh-CN"/>
              <a:t>Page </a:t>
            </a:r>
            <a:fld id="{695F0203-43DB-4A36-A543-F61A4DE30F21}" type="slidenum">
              <a:rPr lang="en-US" altLang="zh-CN"/>
              <a:pPr/>
              <a:t>30</a:t>
            </a:fld>
            <a:r>
              <a:rPr lang="en-US" altLang="zh-CN"/>
              <a:t> of 97</a:t>
            </a:r>
          </a:p>
        </p:txBody>
      </p:sp>
      <p:sp>
        <p:nvSpPr>
          <p:cNvPr id="93186" name="Rectangle 2">
            <a:extLst>
              <a:ext uri="{FF2B5EF4-FFF2-40B4-BE49-F238E27FC236}">
                <a16:creationId xmlns:a16="http://schemas.microsoft.com/office/drawing/2014/main" id="{8C2811AA-518D-47BA-9582-8A04A59E3E35}"/>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87" name="Text Box 3">
            <a:extLst>
              <a:ext uri="{FF2B5EF4-FFF2-40B4-BE49-F238E27FC236}">
                <a16:creationId xmlns:a16="http://schemas.microsoft.com/office/drawing/2014/main" id="{D707D3E0-9F1B-45CF-9D49-39323809DB6A}"/>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宋体" panose="02010600030101010101" pitchFamily="2" charset="-122"/>
                <a:ea typeface="宋体" panose="02010600030101010101" pitchFamily="2" charset="-122"/>
              </a:rPr>
              <a:t>第三部分 </a:t>
            </a:r>
            <a:r>
              <a:rPr lang="en-US" altLang="zh-CN" sz="3200" b="1">
                <a:latin typeface="Times New Roman" panose="02020603050405020304" pitchFamily="18" charset="0"/>
                <a:ea typeface="宋体" panose="02010600030101010101" pitchFamily="2" charset="-122"/>
              </a:rPr>
              <a:t>VHDL</a:t>
            </a:r>
            <a:r>
              <a:rPr lang="zh-CN" altLang="en-US" sz="3200" b="1">
                <a:latin typeface="宋体" panose="02010600030101010101" pitchFamily="2" charset="-122"/>
                <a:ea typeface="宋体" panose="02010600030101010101" pitchFamily="2" charset="-122"/>
              </a:rPr>
              <a:t>顺序语句</a:t>
            </a:r>
            <a:r>
              <a:rPr lang="zh-CN" altLang="en-US" sz="3200" b="1">
                <a:solidFill>
                  <a:schemeClr val="tx2"/>
                </a:solidFill>
                <a:latin typeface="Times New Roman" panose="02020603050405020304" pitchFamily="18" charset="0"/>
                <a:ea typeface="宋体" panose="02010600030101010101" pitchFamily="2" charset="-122"/>
              </a:rPr>
              <a:t>(3)</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93188" name="Rectangle 4">
            <a:extLst>
              <a:ext uri="{FF2B5EF4-FFF2-40B4-BE49-F238E27FC236}">
                <a16:creationId xmlns:a16="http://schemas.microsoft.com/office/drawing/2014/main" id="{A7CD1AF9-B33A-479B-8CB6-F7643804AB69}"/>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189" name="Rectangle 5">
            <a:extLst>
              <a:ext uri="{FF2B5EF4-FFF2-40B4-BE49-F238E27FC236}">
                <a16:creationId xmlns:a16="http://schemas.microsoft.com/office/drawing/2014/main" id="{AC6EBA52-C374-4067-9B14-642259FEC226}"/>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3190" name="Rectangle 6">
            <a:extLst>
              <a:ext uri="{FF2B5EF4-FFF2-40B4-BE49-F238E27FC236}">
                <a16:creationId xmlns:a16="http://schemas.microsoft.com/office/drawing/2014/main" id="{41B99AEE-C2E1-4C56-9A13-5ECE73380306}"/>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91" name="Text Box 7">
            <a:extLst>
              <a:ext uri="{FF2B5EF4-FFF2-40B4-BE49-F238E27FC236}">
                <a16:creationId xmlns:a16="http://schemas.microsoft.com/office/drawing/2014/main" id="{06CEB095-9DB5-40F2-8FA8-7914A248D316}"/>
              </a:ext>
            </a:extLst>
          </p:cNvPr>
          <p:cNvSpPr txBox="1">
            <a:spLocks noChangeArrowheads="1"/>
          </p:cNvSpPr>
          <p:nvPr/>
        </p:nvSpPr>
        <p:spPr bwMode="auto">
          <a:xfrm>
            <a:off x="533400" y="8382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顺序语句</a:t>
            </a:r>
            <a:endParaRPr lang="zh-CN" altLang="en-US" sz="1800" b="1">
              <a:latin typeface="仿宋_GB2312" pitchFamily="49" charset="-122"/>
              <a:ea typeface="仿宋_GB2312" pitchFamily="49" charset="-122"/>
            </a:endParaRPr>
          </a:p>
        </p:txBody>
      </p:sp>
      <p:sp>
        <p:nvSpPr>
          <p:cNvPr id="93192" name="Rectangle 8">
            <a:extLst>
              <a:ext uri="{FF2B5EF4-FFF2-40B4-BE49-F238E27FC236}">
                <a16:creationId xmlns:a16="http://schemas.microsoft.com/office/drawing/2014/main" id="{078BF720-5606-41E3-BC31-3A1A2CBBFC9B}"/>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3193" name="Rectangle 9">
            <a:extLst>
              <a:ext uri="{FF2B5EF4-FFF2-40B4-BE49-F238E27FC236}">
                <a16:creationId xmlns:a16="http://schemas.microsoft.com/office/drawing/2014/main" id="{F38F7FB4-1CE6-40E2-8641-F4A034B08A6A}"/>
              </a:ext>
            </a:extLst>
          </p:cNvPr>
          <p:cNvSpPr>
            <a:spLocks noChangeArrowheads="1"/>
          </p:cNvSpPr>
          <p:nvPr/>
        </p:nvSpPr>
        <p:spPr bwMode="auto">
          <a:xfrm>
            <a:off x="838200" y="1447800"/>
            <a:ext cx="8077200" cy="231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60000"/>
              </a:spcBef>
            </a:pPr>
            <a:r>
              <a:rPr lang="zh-CN" altLang="en-US" sz="1600">
                <a:latin typeface="Times New Roman" panose="02020603050405020304" pitchFamily="18" charset="0"/>
                <a:ea typeface="仿宋_GB2312" pitchFamily="49" charset="-122"/>
              </a:rPr>
              <a:t> ▲ </a:t>
            </a:r>
            <a:r>
              <a:rPr lang="zh-CN" altLang="en-US" sz="1800" b="1">
                <a:latin typeface="Times New Roman" panose="02020603050405020304" pitchFamily="18" charset="0"/>
                <a:ea typeface="仿宋_GB2312" pitchFamily="49" charset="-122"/>
              </a:rPr>
              <a:t>等待语句</a:t>
            </a:r>
          </a:p>
          <a:p>
            <a:pPr algn="just">
              <a:spcBef>
                <a:spcPct val="40000"/>
              </a:spcBef>
            </a:pPr>
            <a:r>
              <a:rPr lang="zh-CN" altLang="en-US" sz="1800" b="1">
                <a:latin typeface="Times New Roman" panose="02020603050405020304" pitchFamily="18" charset="0"/>
                <a:ea typeface="仿宋_GB2312" pitchFamily="49" charset="-122"/>
              </a:rPr>
              <a:t>      用于取代进程语句的敏感信号列表为进程提供同步，有四种形式：</a:t>
            </a:r>
          </a:p>
          <a:p>
            <a:pPr algn="just">
              <a:spcBef>
                <a:spcPct val="50000"/>
              </a:spcBef>
            </a:pPr>
            <a:r>
              <a:rPr lang="zh-CN" altLang="en-US" sz="1800" b="1">
                <a:latin typeface="Times New Roman" panose="02020603050405020304" pitchFamily="18" charset="0"/>
                <a:ea typeface="仿宋_GB2312" pitchFamily="49" charset="-122"/>
              </a:rPr>
              <a:t>      </a:t>
            </a:r>
            <a:r>
              <a:rPr lang="zh-CN" altLang="en-US" sz="1800" b="1">
                <a:latin typeface="仿宋_GB2312" pitchFamily="49" charset="-122"/>
                <a:ea typeface="仿宋_GB2312" pitchFamily="49" charset="-122"/>
              </a:rPr>
              <a:t>[</a:t>
            </a:r>
            <a:r>
              <a:rPr lang="zh-CN" altLang="en-US" sz="1800" b="1">
                <a:latin typeface="Times New Roman" panose="02020603050405020304" pitchFamily="18" charset="0"/>
                <a:ea typeface="仿宋_GB2312" pitchFamily="49" charset="-122"/>
              </a:rPr>
              <a:t>&lt;标号&gt;: </a:t>
            </a:r>
            <a:r>
              <a:rPr lang="zh-CN" altLang="en-US" sz="1800" b="1">
                <a:latin typeface="仿宋_GB2312" pitchFamily="49" charset="-122"/>
                <a:ea typeface="仿宋_GB2312" pitchFamily="49" charset="-122"/>
              </a:rPr>
              <a:t>]</a:t>
            </a:r>
            <a:r>
              <a:rPr lang="en-US" altLang="zh-CN" sz="1800" b="1">
                <a:latin typeface="Times New Roman" panose="02020603050405020304" pitchFamily="18" charset="0"/>
                <a:ea typeface="仿宋_GB2312" pitchFamily="49" charset="-122"/>
              </a:rPr>
              <a:t>wait                                      --</a:t>
            </a:r>
            <a:r>
              <a:rPr lang="zh-CN" altLang="en-US" sz="1800" b="1">
                <a:latin typeface="Times New Roman" panose="02020603050405020304" pitchFamily="18" charset="0"/>
                <a:ea typeface="仿宋_GB2312" pitchFamily="49" charset="-122"/>
              </a:rPr>
              <a:t>无限等待</a:t>
            </a:r>
          </a:p>
          <a:p>
            <a:pPr algn="just">
              <a:spcBef>
                <a:spcPct val="40000"/>
              </a:spcBef>
            </a:pPr>
            <a:r>
              <a:rPr lang="zh-CN" altLang="en-US" sz="1800" b="1">
                <a:latin typeface="仿宋_GB2312" pitchFamily="49" charset="-122"/>
                <a:ea typeface="仿宋_GB2312" pitchFamily="49" charset="-122"/>
              </a:rPr>
              <a:t>   [</a:t>
            </a:r>
            <a:r>
              <a:rPr lang="zh-CN" altLang="en-US" sz="1800" b="1">
                <a:latin typeface="Times New Roman" panose="02020603050405020304" pitchFamily="18" charset="0"/>
                <a:ea typeface="仿宋_GB2312" pitchFamily="49" charset="-122"/>
              </a:rPr>
              <a:t>&lt;标号&gt;: </a:t>
            </a:r>
            <a:r>
              <a:rPr lang="zh-CN" altLang="en-US" sz="1800" b="1">
                <a:latin typeface="仿宋_GB2312" pitchFamily="49" charset="-122"/>
                <a:ea typeface="仿宋_GB2312" pitchFamily="49" charset="-122"/>
              </a:rPr>
              <a:t>]</a:t>
            </a:r>
            <a:r>
              <a:rPr lang="en-US" altLang="zh-CN" sz="1800" b="1">
                <a:latin typeface="Times New Roman" panose="02020603050405020304" pitchFamily="18" charset="0"/>
                <a:ea typeface="仿宋_GB2312" pitchFamily="49" charset="-122"/>
              </a:rPr>
              <a:t>wait on &lt;</a:t>
            </a:r>
            <a:r>
              <a:rPr lang="zh-CN" altLang="en-US" sz="1800" b="1">
                <a:latin typeface="Times New Roman" panose="02020603050405020304" pitchFamily="18" charset="0"/>
                <a:ea typeface="仿宋_GB2312" pitchFamily="49" charset="-122"/>
              </a:rPr>
              <a:t>信号名&gt;{, …}；   --直到信号活动或变化时结束等待</a:t>
            </a:r>
          </a:p>
          <a:p>
            <a:pPr algn="just">
              <a:spcBef>
                <a:spcPct val="40000"/>
              </a:spcBef>
            </a:pPr>
            <a:r>
              <a:rPr lang="zh-CN" altLang="en-US" sz="1800" b="1">
                <a:latin typeface="仿宋_GB2312" pitchFamily="49" charset="-122"/>
                <a:ea typeface="仿宋_GB2312" pitchFamily="49" charset="-122"/>
              </a:rPr>
              <a:t>   [</a:t>
            </a:r>
            <a:r>
              <a:rPr lang="zh-CN" altLang="en-US" sz="1800" b="1">
                <a:latin typeface="Times New Roman" panose="02020603050405020304" pitchFamily="18" charset="0"/>
                <a:ea typeface="仿宋_GB2312" pitchFamily="49" charset="-122"/>
              </a:rPr>
              <a:t>&lt;标号&gt;</a:t>
            </a:r>
            <a:r>
              <a:rPr lang="zh-CN" altLang="en-US" sz="1800" b="1">
                <a:latin typeface="仿宋_GB2312" pitchFamily="49" charset="-122"/>
                <a:ea typeface="仿宋_GB2312" pitchFamily="49" charset="-122"/>
              </a:rPr>
              <a:t>:]</a:t>
            </a:r>
            <a:r>
              <a:rPr lang="en-US" altLang="zh-CN" sz="1800" b="1">
                <a:latin typeface="Times New Roman" panose="02020603050405020304" pitchFamily="18" charset="0"/>
                <a:ea typeface="仿宋_GB2312" pitchFamily="49" charset="-122"/>
              </a:rPr>
              <a:t>wait until &lt;</a:t>
            </a:r>
            <a:r>
              <a:rPr lang="zh-CN" altLang="en-US" sz="1800" b="1">
                <a:latin typeface="Times New Roman" panose="02020603050405020304" pitchFamily="18" charset="0"/>
                <a:ea typeface="仿宋_GB2312" pitchFamily="49" charset="-122"/>
              </a:rPr>
              <a:t>布尔表达式&gt;； --直到条件为真时结束等待</a:t>
            </a:r>
          </a:p>
          <a:p>
            <a:pPr algn="just">
              <a:spcBef>
                <a:spcPct val="40000"/>
              </a:spcBef>
            </a:pPr>
            <a:r>
              <a:rPr lang="zh-CN" altLang="en-US" sz="1800" b="1">
                <a:latin typeface="仿宋_GB2312" pitchFamily="49" charset="-122"/>
                <a:ea typeface="仿宋_GB2312" pitchFamily="49" charset="-122"/>
              </a:rPr>
              <a:t>   [</a:t>
            </a:r>
            <a:r>
              <a:rPr lang="zh-CN" altLang="en-US" sz="1800" b="1">
                <a:latin typeface="Times New Roman" panose="02020603050405020304" pitchFamily="18" charset="0"/>
                <a:ea typeface="仿宋_GB2312" pitchFamily="49" charset="-122"/>
              </a:rPr>
              <a:t>&lt;标号&gt;: </a:t>
            </a:r>
            <a:r>
              <a:rPr lang="zh-CN" altLang="en-US" sz="1800" b="1">
                <a:latin typeface="仿宋_GB2312" pitchFamily="49" charset="-122"/>
                <a:ea typeface="仿宋_GB2312" pitchFamily="49" charset="-122"/>
              </a:rPr>
              <a:t>]</a:t>
            </a:r>
            <a:r>
              <a:rPr lang="en-US" altLang="zh-CN" sz="1800" b="1">
                <a:latin typeface="Times New Roman" panose="02020603050405020304" pitchFamily="18" charset="0"/>
                <a:ea typeface="仿宋_GB2312" pitchFamily="49" charset="-122"/>
              </a:rPr>
              <a:t>wait for &lt;</a:t>
            </a:r>
            <a:r>
              <a:rPr lang="zh-CN" altLang="en-US" sz="1800" b="1">
                <a:latin typeface="Times New Roman" panose="02020603050405020304" pitchFamily="18" charset="0"/>
                <a:ea typeface="仿宋_GB2312" pitchFamily="49" charset="-122"/>
              </a:rPr>
              <a:t>时间表达式&gt;;      --直到延时时间到时结束等待</a:t>
            </a:r>
          </a:p>
        </p:txBody>
      </p:sp>
      <p:sp>
        <p:nvSpPr>
          <p:cNvPr id="93194" name="Rectangle 10">
            <a:extLst>
              <a:ext uri="{FF2B5EF4-FFF2-40B4-BE49-F238E27FC236}">
                <a16:creationId xmlns:a16="http://schemas.microsoft.com/office/drawing/2014/main" id="{B85C01F2-727F-4DF0-88C2-6B0E2528F38B}"/>
              </a:ext>
            </a:extLst>
          </p:cNvPr>
          <p:cNvSpPr>
            <a:spLocks noChangeArrowheads="1"/>
          </p:cNvSpPr>
          <p:nvPr/>
        </p:nvSpPr>
        <p:spPr bwMode="auto">
          <a:xfrm>
            <a:off x="990600" y="3886200"/>
            <a:ext cx="8001000" cy="182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ea typeface="仿宋_GB2312" pitchFamily="49" charset="-122"/>
              </a:rPr>
              <a:t>  注：⑴&lt;布尔表达式&gt;至少要含有一个信号量，因进程一旦挂起，变量将不再改变，</a:t>
            </a:r>
          </a:p>
          <a:p>
            <a:pPr>
              <a:spcBef>
                <a:spcPct val="20000"/>
              </a:spcBef>
            </a:pPr>
            <a:r>
              <a:rPr lang="zh-CN" altLang="en-US" sz="1600" b="1">
                <a:latin typeface="Times New Roman" panose="02020603050405020304" pitchFamily="18" charset="0"/>
                <a:ea typeface="仿宋_GB2312" pitchFamily="49" charset="-122"/>
              </a:rPr>
              <a:t>              若要退出等待状态，只能靠信号的活动或变化引起布尔表达式的值为真</a:t>
            </a:r>
          </a:p>
          <a:p>
            <a:pPr>
              <a:spcBef>
                <a:spcPct val="50000"/>
              </a:spcBef>
            </a:pPr>
            <a:r>
              <a:rPr lang="zh-CN" altLang="en-US" sz="1600" b="1">
                <a:latin typeface="Times New Roman" panose="02020603050405020304" pitchFamily="18" charset="0"/>
                <a:ea typeface="仿宋_GB2312" pitchFamily="49" charset="-122"/>
              </a:rPr>
              <a:t>          ⑵允许混合使用</a:t>
            </a:r>
            <a:endParaRPr lang="en-US" altLang="zh-CN" sz="1600" b="1">
              <a:latin typeface="Times New Roman" panose="02020603050405020304" pitchFamily="18" charset="0"/>
              <a:ea typeface="仿宋_GB2312" pitchFamily="49" charset="-122"/>
            </a:endParaRPr>
          </a:p>
          <a:p>
            <a:pPr>
              <a:spcBef>
                <a:spcPct val="50000"/>
              </a:spcBef>
            </a:pPr>
            <a:r>
              <a:rPr lang="zh-CN" altLang="en-US" sz="1600" b="1">
                <a:latin typeface="Times New Roman" panose="02020603050405020304" pitchFamily="18" charset="0"/>
                <a:ea typeface="仿宋_GB2312" pitchFamily="49" charset="-122"/>
              </a:rPr>
              <a:t>  例： </a:t>
            </a:r>
            <a:r>
              <a:rPr lang="zh-CN" altLang="en-US" sz="1600" b="1">
                <a:latin typeface="仿宋_GB2312" pitchFamily="49" charset="-122"/>
                <a:ea typeface="仿宋_GB2312" pitchFamily="49" charset="-122"/>
              </a:rPr>
              <a:t>[</a:t>
            </a:r>
            <a:r>
              <a:rPr lang="zh-CN" altLang="en-US" sz="1600" b="1">
                <a:latin typeface="Times New Roman" panose="02020603050405020304" pitchFamily="18" charset="0"/>
                <a:ea typeface="仿宋_GB2312" pitchFamily="49" charset="-122"/>
              </a:rPr>
              <a:t>&lt;标号&gt;: </a:t>
            </a:r>
            <a:r>
              <a:rPr lang="zh-CN" altLang="en-US" sz="1600" b="1">
                <a:latin typeface="仿宋_GB2312" pitchFamily="49" charset="-122"/>
                <a:ea typeface="仿宋_GB2312" pitchFamily="49" charset="-122"/>
              </a:rPr>
              <a:t>]</a:t>
            </a: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wait [on &lt;</a:t>
            </a:r>
            <a:r>
              <a:rPr lang="zh-CN" altLang="en-US" sz="1600" b="1">
                <a:latin typeface="Times New Roman" panose="02020603050405020304" pitchFamily="18" charset="0"/>
                <a:ea typeface="仿宋_GB2312" pitchFamily="49" charset="-122"/>
              </a:rPr>
              <a:t>信号列表&gt; {, …}][</a:t>
            </a:r>
            <a:r>
              <a:rPr lang="en-US" altLang="zh-CN" sz="1600" b="1">
                <a:latin typeface="Times New Roman" panose="02020603050405020304" pitchFamily="18" charset="0"/>
                <a:ea typeface="仿宋_GB2312" pitchFamily="49" charset="-122"/>
              </a:rPr>
              <a:t>until &lt;</a:t>
            </a:r>
            <a:r>
              <a:rPr lang="zh-CN" altLang="en-US" sz="1600" b="1">
                <a:latin typeface="Times New Roman" panose="02020603050405020304" pitchFamily="18" charset="0"/>
                <a:ea typeface="仿宋_GB2312" pitchFamily="49" charset="-122"/>
              </a:rPr>
              <a:t>布尔表达式&gt;][</a:t>
            </a:r>
            <a:r>
              <a:rPr lang="en-US" altLang="zh-CN" sz="1600" b="1">
                <a:latin typeface="Times New Roman" panose="02020603050405020304" pitchFamily="18" charset="0"/>
                <a:ea typeface="仿宋_GB2312" pitchFamily="49" charset="-122"/>
              </a:rPr>
              <a:t>for &lt;</a:t>
            </a:r>
            <a:r>
              <a:rPr lang="zh-CN" altLang="en-US" sz="1600" b="1">
                <a:latin typeface="Times New Roman" panose="02020603050405020304" pitchFamily="18" charset="0"/>
                <a:ea typeface="仿宋_GB2312" pitchFamily="49" charset="-122"/>
              </a:rPr>
              <a:t>时间表达式&gt;];</a:t>
            </a:r>
            <a:r>
              <a:rPr lang="zh-CN" altLang="en-US" sz="1800" b="1">
                <a:latin typeface="Times New Roman" panose="02020603050405020304" pitchFamily="18" charset="0"/>
                <a:ea typeface="仿宋_GB2312" pitchFamily="49" charset="-122"/>
              </a:rPr>
              <a:t> </a:t>
            </a:r>
          </a:p>
          <a:p>
            <a:pPr>
              <a:spcBef>
                <a:spcPct val="50000"/>
              </a:spcBef>
            </a:pPr>
            <a:r>
              <a:rPr lang="zh-CN" altLang="en-US"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⑶等待语句与敏感信号列表不能同时使用</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96814F40-F107-44A5-9E40-67D59914E1E5}"/>
              </a:ext>
            </a:extLst>
          </p:cNvPr>
          <p:cNvSpPr>
            <a:spLocks noGrp="1"/>
          </p:cNvSpPr>
          <p:nvPr>
            <p:ph type="dt" sz="half" idx="10"/>
          </p:nvPr>
        </p:nvSpPr>
        <p:spPr/>
        <p:txBody>
          <a:bodyPr/>
          <a:lstStyle/>
          <a:p>
            <a:fld id="{5FD909DE-ABC8-48B5-921F-CD96C0197CC6}" type="datetime1">
              <a:rPr lang="zh-CN" altLang="en-US"/>
              <a:pPr/>
              <a:t>2018/11/27</a:t>
            </a:fld>
            <a:endParaRPr lang="en-US" altLang="en-US"/>
          </a:p>
        </p:txBody>
      </p:sp>
      <p:sp>
        <p:nvSpPr>
          <p:cNvPr id="12" name="页脚占位符 4">
            <a:extLst>
              <a:ext uri="{FF2B5EF4-FFF2-40B4-BE49-F238E27FC236}">
                <a16:creationId xmlns:a16="http://schemas.microsoft.com/office/drawing/2014/main" id="{59656406-6F79-49B9-8FD7-F15DD25B48B3}"/>
              </a:ext>
            </a:extLst>
          </p:cNvPr>
          <p:cNvSpPr>
            <a:spLocks noGrp="1"/>
          </p:cNvSpPr>
          <p:nvPr>
            <p:ph type="ftr" sz="quarter" idx="11"/>
          </p:nvPr>
        </p:nvSpPr>
        <p:spPr/>
        <p:txBody>
          <a:bodyPr/>
          <a:lstStyle/>
          <a:p>
            <a:r>
              <a:rPr lang="zh-CN" altLang="en-US"/>
              <a:t>电子教案 </a:t>
            </a:r>
            <a:r>
              <a:rPr lang="en-US" altLang="zh-CN"/>
              <a:t>Page </a:t>
            </a:r>
            <a:fld id="{62E35FDB-36B8-465E-B39B-AC68E312E66E}" type="slidenum">
              <a:rPr lang="en-US" altLang="zh-CN"/>
              <a:pPr/>
              <a:t>31</a:t>
            </a:fld>
            <a:r>
              <a:rPr lang="en-US" altLang="zh-CN"/>
              <a:t> of 97</a:t>
            </a:r>
          </a:p>
        </p:txBody>
      </p:sp>
      <p:sp>
        <p:nvSpPr>
          <p:cNvPr id="94210" name="Rectangle 2">
            <a:extLst>
              <a:ext uri="{FF2B5EF4-FFF2-40B4-BE49-F238E27FC236}">
                <a16:creationId xmlns:a16="http://schemas.microsoft.com/office/drawing/2014/main" id="{FC6E6DF1-535A-4CD6-97F0-87D1B3C78DBB}"/>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1" name="Text Box 3">
            <a:extLst>
              <a:ext uri="{FF2B5EF4-FFF2-40B4-BE49-F238E27FC236}">
                <a16:creationId xmlns:a16="http://schemas.microsoft.com/office/drawing/2014/main" id="{FAE21803-0482-4C3A-8B63-30FAAE0D0B5A}"/>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宋体" panose="02010600030101010101" pitchFamily="2" charset="-122"/>
                <a:ea typeface="宋体" panose="02010600030101010101" pitchFamily="2" charset="-122"/>
              </a:rPr>
              <a:t>第三部分 </a:t>
            </a:r>
            <a:r>
              <a:rPr lang="en-US" altLang="zh-CN" sz="3200" b="1">
                <a:latin typeface="Times New Roman" panose="02020603050405020304" pitchFamily="18" charset="0"/>
                <a:ea typeface="宋体" panose="02010600030101010101" pitchFamily="2" charset="-122"/>
              </a:rPr>
              <a:t>VHDL</a:t>
            </a:r>
            <a:r>
              <a:rPr lang="zh-CN" altLang="en-US" sz="3200" b="1">
                <a:latin typeface="宋体" panose="02010600030101010101" pitchFamily="2" charset="-122"/>
                <a:ea typeface="宋体" panose="02010600030101010101" pitchFamily="2" charset="-122"/>
              </a:rPr>
              <a:t>顺序语句</a:t>
            </a:r>
            <a:r>
              <a:rPr lang="zh-CN" altLang="en-US" sz="3200" b="1">
                <a:solidFill>
                  <a:schemeClr val="tx2"/>
                </a:solidFill>
                <a:latin typeface="Times New Roman" panose="02020603050405020304" pitchFamily="18" charset="0"/>
                <a:ea typeface="宋体" panose="02010600030101010101" pitchFamily="2" charset="-122"/>
              </a:rPr>
              <a:t>(4)</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94212" name="Rectangle 4">
            <a:extLst>
              <a:ext uri="{FF2B5EF4-FFF2-40B4-BE49-F238E27FC236}">
                <a16:creationId xmlns:a16="http://schemas.microsoft.com/office/drawing/2014/main" id="{33B39A1E-1905-448B-BC65-5F4F0604DFF2}"/>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4213" name="Rectangle 5">
            <a:extLst>
              <a:ext uri="{FF2B5EF4-FFF2-40B4-BE49-F238E27FC236}">
                <a16:creationId xmlns:a16="http://schemas.microsoft.com/office/drawing/2014/main" id="{99F0AF66-1D1A-4E63-8A73-931A6FC30191}"/>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4214" name="Rectangle 6">
            <a:extLst>
              <a:ext uri="{FF2B5EF4-FFF2-40B4-BE49-F238E27FC236}">
                <a16:creationId xmlns:a16="http://schemas.microsoft.com/office/drawing/2014/main" id="{8A5A4DED-DA08-48A9-B48D-96A7AC0AE9DB}"/>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5" name="Text Box 7">
            <a:extLst>
              <a:ext uri="{FF2B5EF4-FFF2-40B4-BE49-F238E27FC236}">
                <a16:creationId xmlns:a16="http://schemas.microsoft.com/office/drawing/2014/main" id="{FFE8A8A4-DF08-46D8-BFA3-0B5898528BA9}"/>
              </a:ext>
            </a:extLst>
          </p:cNvPr>
          <p:cNvSpPr txBox="1">
            <a:spLocks noChangeArrowheads="1"/>
          </p:cNvSpPr>
          <p:nvPr/>
        </p:nvSpPr>
        <p:spPr bwMode="auto">
          <a:xfrm>
            <a:off x="533400" y="8382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顺序语句</a:t>
            </a:r>
            <a:endParaRPr lang="zh-CN" altLang="en-US" sz="1800" b="1">
              <a:latin typeface="仿宋_GB2312" pitchFamily="49" charset="-122"/>
              <a:ea typeface="仿宋_GB2312" pitchFamily="49" charset="-122"/>
            </a:endParaRPr>
          </a:p>
        </p:txBody>
      </p:sp>
      <p:sp>
        <p:nvSpPr>
          <p:cNvPr id="94216" name="Rectangle 8">
            <a:extLst>
              <a:ext uri="{FF2B5EF4-FFF2-40B4-BE49-F238E27FC236}">
                <a16:creationId xmlns:a16="http://schemas.microsoft.com/office/drawing/2014/main" id="{6B45A4C2-D8CD-4958-8A76-F0AED3C19F0E}"/>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4217" name="Rectangle 9">
            <a:extLst>
              <a:ext uri="{FF2B5EF4-FFF2-40B4-BE49-F238E27FC236}">
                <a16:creationId xmlns:a16="http://schemas.microsoft.com/office/drawing/2014/main" id="{4590100F-1234-4F8D-BB37-1814C4C860E8}"/>
              </a:ext>
            </a:extLst>
          </p:cNvPr>
          <p:cNvSpPr>
            <a:spLocks noChangeArrowheads="1"/>
          </p:cNvSpPr>
          <p:nvPr/>
        </p:nvSpPr>
        <p:spPr bwMode="auto">
          <a:xfrm>
            <a:off x="838200" y="1371600"/>
            <a:ext cx="8077200" cy="201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60000"/>
              </a:spcBef>
            </a:pPr>
            <a:r>
              <a:rPr lang="zh-CN" altLang="en-US" sz="1600">
                <a:latin typeface="Times New Roman" panose="02020603050405020304" pitchFamily="18" charset="0"/>
                <a:ea typeface="仿宋_GB2312" pitchFamily="49" charset="-122"/>
              </a:rPr>
              <a:t> ▲ </a:t>
            </a:r>
            <a:r>
              <a:rPr lang="en-US" altLang="zh-CN" sz="1800" b="1">
                <a:latin typeface="Times New Roman" panose="02020603050405020304" pitchFamily="18" charset="0"/>
                <a:ea typeface="仿宋_GB2312" pitchFamily="49" charset="-122"/>
              </a:rPr>
              <a:t>if </a:t>
            </a:r>
            <a:r>
              <a:rPr lang="zh-CN" altLang="en-US" sz="1800" b="1">
                <a:latin typeface="Times New Roman" panose="02020603050405020304" pitchFamily="18" charset="0"/>
                <a:ea typeface="仿宋_GB2312" pitchFamily="49" charset="-122"/>
              </a:rPr>
              <a:t>语句：  按条件执行操作</a:t>
            </a:r>
            <a:r>
              <a:rPr lang="en-US" altLang="zh-CN" sz="1800" b="1">
                <a:latin typeface="Times New Roman" panose="02020603050405020304" pitchFamily="18" charset="0"/>
                <a:ea typeface="仿宋_GB2312" pitchFamily="49" charset="-122"/>
              </a:rPr>
              <a:t>，</a:t>
            </a:r>
            <a:r>
              <a:rPr lang="zh-CN" altLang="en-US" sz="1800" b="1">
                <a:latin typeface="Times New Roman" panose="02020603050405020304" pitchFamily="18" charset="0"/>
                <a:ea typeface="仿宋_GB2312" pitchFamily="49" charset="-122"/>
              </a:rPr>
              <a:t>用于表示</a:t>
            </a:r>
            <a:r>
              <a:rPr lang="en-US" altLang="zh-CN" sz="1800" b="1">
                <a:latin typeface="Times New Roman" panose="02020603050405020304" pitchFamily="18" charset="0"/>
                <a:ea typeface="仿宋_GB2312" pitchFamily="49" charset="-122"/>
              </a:rPr>
              <a:t>VHDL</a:t>
            </a:r>
            <a:r>
              <a:rPr lang="zh-CN" altLang="en-US" sz="1800" b="1">
                <a:latin typeface="Times New Roman" panose="02020603050405020304" pitchFamily="18" charset="0"/>
                <a:ea typeface="仿宋_GB2312" pitchFamily="49" charset="-122"/>
              </a:rPr>
              <a:t>模型的行为</a:t>
            </a:r>
          </a:p>
          <a:p>
            <a:pPr algn="just">
              <a:spcBef>
                <a:spcPct val="50000"/>
              </a:spcBef>
            </a:pPr>
            <a:r>
              <a:rPr lang="zh-CN" altLang="en-US" sz="1800" b="1">
                <a:latin typeface="Times New Roman" panose="02020603050405020304" pitchFamily="18" charset="0"/>
                <a:ea typeface="仿宋_GB2312" pitchFamily="49" charset="-122"/>
              </a:rPr>
              <a:t>      </a:t>
            </a:r>
            <a:r>
              <a:rPr lang="zh-CN" altLang="en-US" sz="1800" b="1">
                <a:latin typeface="仿宋_GB2312" pitchFamily="49" charset="-122"/>
                <a:ea typeface="仿宋_GB2312" pitchFamily="49" charset="-122"/>
              </a:rPr>
              <a:t>[&lt;标号&gt;:]</a:t>
            </a:r>
            <a:r>
              <a:rPr lang="zh-CN" altLang="en-US" sz="1800" b="1">
                <a:latin typeface="Times New Roman" panose="02020603050405020304" pitchFamily="18" charset="0"/>
                <a:ea typeface="宋体" panose="02010600030101010101" pitchFamily="2" charset="-122"/>
              </a:rPr>
              <a:t> </a:t>
            </a:r>
            <a:r>
              <a:rPr lang="en-US" altLang="zh-CN" sz="1800" b="1">
                <a:latin typeface="Times New Roman" panose="02020603050405020304" pitchFamily="18" charset="0"/>
                <a:ea typeface="宋体" panose="02010600030101010101" pitchFamily="2" charset="-122"/>
              </a:rPr>
              <a:t>if </a:t>
            </a:r>
            <a:r>
              <a:rPr lang="en-US" altLang="zh-CN" sz="1800" b="1">
                <a:latin typeface="仿宋_GB2312" pitchFamily="49" charset="-122"/>
                <a:ea typeface="仿宋_GB2312" pitchFamily="49" charset="-122"/>
              </a:rPr>
              <a:t>&lt;</a:t>
            </a:r>
            <a:r>
              <a:rPr lang="zh-CN" altLang="en-US" sz="1800" b="1">
                <a:latin typeface="仿宋_GB2312" pitchFamily="49" charset="-122"/>
                <a:ea typeface="仿宋_GB2312" pitchFamily="49" charset="-122"/>
              </a:rPr>
              <a:t>条件表达式&gt; </a:t>
            </a:r>
            <a:r>
              <a:rPr lang="en-US" altLang="zh-CN" sz="1800" b="1">
                <a:latin typeface="Times New Roman" panose="02020603050405020304" pitchFamily="18" charset="0"/>
                <a:ea typeface="仿宋_GB2312" pitchFamily="49" charset="-122"/>
              </a:rPr>
              <a:t>then </a:t>
            </a:r>
            <a:r>
              <a:rPr lang="en-US" altLang="zh-CN" sz="1800" b="1">
                <a:latin typeface="仿宋_GB2312" pitchFamily="49" charset="-122"/>
                <a:ea typeface="仿宋_GB2312" pitchFamily="49" charset="-122"/>
              </a:rPr>
              <a:t>&lt;</a:t>
            </a:r>
            <a:r>
              <a:rPr lang="zh-CN" altLang="en-US" sz="1800" b="1">
                <a:latin typeface="仿宋_GB2312" pitchFamily="49" charset="-122"/>
                <a:ea typeface="仿宋_GB2312" pitchFamily="49" charset="-122"/>
              </a:rPr>
              <a:t>顺序语句&gt;;</a:t>
            </a:r>
            <a:endParaRPr lang="zh-CN" altLang="en-US" sz="1800" b="1">
              <a:latin typeface="Times New Roman" panose="02020603050405020304" pitchFamily="18" charset="0"/>
              <a:ea typeface="仿宋_GB2312" pitchFamily="49" charset="-122"/>
            </a:endParaRPr>
          </a:p>
          <a:p>
            <a:pPr algn="just">
              <a:spcBef>
                <a:spcPct val="50000"/>
              </a:spcBef>
            </a:pPr>
            <a:r>
              <a:rPr lang="zh-CN" altLang="en-US" sz="1800" b="1">
                <a:latin typeface="仿宋_GB2312" pitchFamily="49" charset="-122"/>
                <a:ea typeface="仿宋_GB2312" pitchFamily="49" charset="-122"/>
              </a:rPr>
              <a:t>          [[</a:t>
            </a:r>
            <a:r>
              <a:rPr lang="zh-CN" altLang="en-US" sz="1800" b="1">
                <a:latin typeface="Times New Roman" panose="02020603050405020304" pitchFamily="18" charset="0"/>
                <a:ea typeface="仿宋_GB2312" pitchFamily="49" charset="-122"/>
              </a:rPr>
              <a:t>{</a:t>
            </a:r>
            <a:r>
              <a:rPr lang="en-US" altLang="zh-CN" sz="1800" b="1">
                <a:latin typeface="Times New Roman" panose="02020603050405020304" pitchFamily="18" charset="0"/>
                <a:ea typeface="仿宋_GB2312" pitchFamily="49" charset="-122"/>
              </a:rPr>
              <a:t>elsif </a:t>
            </a:r>
            <a:r>
              <a:rPr lang="en-US" altLang="zh-CN" sz="1800" b="1">
                <a:latin typeface="仿宋_GB2312" pitchFamily="49" charset="-122"/>
                <a:ea typeface="仿宋_GB2312" pitchFamily="49" charset="-122"/>
              </a:rPr>
              <a:t>&lt;</a:t>
            </a:r>
            <a:r>
              <a:rPr lang="zh-CN" altLang="en-US" sz="1800" b="1">
                <a:latin typeface="仿宋_GB2312" pitchFamily="49" charset="-122"/>
                <a:ea typeface="仿宋_GB2312" pitchFamily="49" charset="-122"/>
              </a:rPr>
              <a:t>条件表达式&gt; </a:t>
            </a:r>
            <a:r>
              <a:rPr lang="en-US" altLang="zh-CN" sz="1800" b="1">
                <a:latin typeface="Times New Roman" panose="02020603050405020304" pitchFamily="18" charset="0"/>
                <a:ea typeface="仿宋_GB2312" pitchFamily="49" charset="-122"/>
              </a:rPr>
              <a:t>then</a:t>
            </a:r>
            <a:r>
              <a:rPr lang="en-US" altLang="zh-CN" sz="1800" b="1">
                <a:latin typeface="仿宋_GB2312" pitchFamily="49" charset="-122"/>
                <a:ea typeface="仿宋_GB2312" pitchFamily="49" charset="-122"/>
              </a:rPr>
              <a:t> &lt;</a:t>
            </a:r>
            <a:r>
              <a:rPr lang="zh-CN" altLang="en-US" sz="1800" b="1">
                <a:latin typeface="仿宋_GB2312" pitchFamily="49" charset="-122"/>
                <a:ea typeface="仿宋_GB2312" pitchFamily="49" charset="-122"/>
              </a:rPr>
              <a:t>顺序语句&gt;;</a:t>
            </a:r>
            <a:r>
              <a:rPr lang="zh-CN" altLang="en-US" sz="1800" b="1">
                <a:latin typeface="Times New Roman" panose="02020603050405020304" pitchFamily="18" charset="0"/>
                <a:ea typeface="仿宋_GB2312" pitchFamily="49" charset="-122"/>
              </a:rPr>
              <a:t>}</a:t>
            </a:r>
            <a:r>
              <a:rPr lang="zh-CN" altLang="en-US" sz="1800" b="1">
                <a:latin typeface="仿宋_GB2312" pitchFamily="49" charset="-122"/>
                <a:ea typeface="仿宋_GB2312" pitchFamily="49" charset="-122"/>
              </a:rPr>
              <a:t>]</a:t>
            </a:r>
          </a:p>
          <a:p>
            <a:pPr algn="just">
              <a:spcBef>
                <a:spcPct val="50000"/>
              </a:spcBef>
            </a:pPr>
            <a:r>
              <a:rPr lang="zh-CN" altLang="en-US" sz="1800" b="1">
                <a:latin typeface="仿宋_GB2312" pitchFamily="49" charset="-122"/>
                <a:ea typeface="仿宋_GB2312" pitchFamily="49" charset="-122"/>
              </a:rPr>
              <a:t>            [</a:t>
            </a:r>
            <a:r>
              <a:rPr lang="en-US" altLang="zh-CN" sz="1800" b="1">
                <a:latin typeface="Times New Roman" panose="02020603050405020304" pitchFamily="18" charset="0"/>
                <a:ea typeface="仿宋_GB2312" pitchFamily="49" charset="-122"/>
              </a:rPr>
              <a:t>else </a:t>
            </a:r>
            <a:r>
              <a:rPr lang="en-US" altLang="zh-CN" sz="1800" b="1">
                <a:latin typeface="仿宋_GB2312" pitchFamily="49" charset="-122"/>
                <a:ea typeface="仿宋_GB2312" pitchFamily="49" charset="-122"/>
              </a:rPr>
              <a:t>&lt;</a:t>
            </a:r>
            <a:r>
              <a:rPr lang="zh-CN" altLang="en-US" sz="1800" b="1">
                <a:latin typeface="仿宋_GB2312" pitchFamily="49" charset="-122"/>
                <a:ea typeface="仿宋_GB2312" pitchFamily="49" charset="-122"/>
              </a:rPr>
              <a:t>顺序语句&gt;;]]</a:t>
            </a:r>
          </a:p>
          <a:p>
            <a:pPr algn="just">
              <a:spcBef>
                <a:spcPct val="50000"/>
              </a:spcBef>
            </a:pPr>
            <a:r>
              <a:rPr lang="zh-CN" altLang="en-US" sz="1800" b="1">
                <a:latin typeface="仿宋_GB2312" pitchFamily="49" charset="-122"/>
                <a:ea typeface="仿宋_GB2312" pitchFamily="49" charset="-122"/>
              </a:rPr>
              <a:t>            </a:t>
            </a:r>
            <a:r>
              <a:rPr lang="en-US" altLang="zh-CN" sz="1800" b="1">
                <a:latin typeface="Times New Roman" panose="02020603050405020304" pitchFamily="18" charset="0"/>
                <a:ea typeface="仿宋_GB2312" pitchFamily="49" charset="-122"/>
              </a:rPr>
              <a:t>end if</a:t>
            </a:r>
            <a:r>
              <a:rPr lang="en-US" altLang="zh-CN" sz="1800" b="1">
                <a:latin typeface="仿宋_GB2312" pitchFamily="49" charset="-122"/>
                <a:ea typeface="仿宋_GB2312" pitchFamily="49" charset="-122"/>
              </a:rPr>
              <a:t>；</a:t>
            </a:r>
          </a:p>
        </p:txBody>
      </p:sp>
      <p:sp>
        <p:nvSpPr>
          <p:cNvPr id="94218" name="Rectangle 10">
            <a:extLst>
              <a:ext uri="{FF2B5EF4-FFF2-40B4-BE49-F238E27FC236}">
                <a16:creationId xmlns:a16="http://schemas.microsoft.com/office/drawing/2014/main" id="{2D4E2220-E121-458E-ACA5-6F529AABA0D0}"/>
              </a:ext>
            </a:extLst>
          </p:cNvPr>
          <p:cNvSpPr>
            <a:spLocks noChangeArrowheads="1"/>
          </p:cNvSpPr>
          <p:nvPr/>
        </p:nvSpPr>
        <p:spPr bwMode="auto">
          <a:xfrm>
            <a:off x="990600" y="3429000"/>
            <a:ext cx="8001000" cy="275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anose="02020603050405020304" pitchFamily="18" charset="0"/>
                <a:ea typeface="仿宋_GB2312" pitchFamily="49" charset="-122"/>
              </a:rPr>
              <a:t>  注：⑴&lt;条件表达式&gt;只能由关系运算符或逻辑运算符组成，给出布尔量</a:t>
            </a:r>
          </a:p>
          <a:p>
            <a:pPr>
              <a:spcBef>
                <a:spcPct val="20000"/>
              </a:spcBef>
            </a:pPr>
            <a:r>
              <a:rPr lang="zh-CN" altLang="en-US" sz="1600" b="1">
                <a:latin typeface="Times New Roman" panose="02020603050405020304" pitchFamily="18" charset="0"/>
                <a:ea typeface="仿宋_GB2312" pitchFamily="49" charset="-122"/>
              </a:rPr>
              <a:t>          ⑵</a:t>
            </a:r>
            <a:r>
              <a:rPr lang="en-US" altLang="zh-CN" sz="1600" b="1">
                <a:latin typeface="Times New Roman" panose="02020603050405020304" pitchFamily="18" charset="0"/>
                <a:ea typeface="仿宋_GB2312" pitchFamily="49" charset="-122"/>
              </a:rPr>
              <a:t>if</a:t>
            </a:r>
            <a:r>
              <a:rPr lang="zh-CN" altLang="en-US" sz="1600" b="1">
                <a:latin typeface="Times New Roman" panose="02020603050405020304" pitchFamily="18" charset="0"/>
                <a:ea typeface="仿宋_GB2312" pitchFamily="49" charset="-122"/>
              </a:rPr>
              <a:t>语句不允许对信号边沿做二选一 处理</a:t>
            </a:r>
          </a:p>
          <a:p>
            <a:pPr>
              <a:spcBef>
                <a:spcPct val="20000"/>
              </a:spcBef>
            </a:pPr>
            <a:r>
              <a:rPr lang="zh-CN" altLang="en-US" sz="1600" b="1">
                <a:latin typeface="Times New Roman" panose="02020603050405020304" pitchFamily="18" charset="0"/>
                <a:ea typeface="仿宋_GB2312" pitchFamily="49" charset="-122"/>
              </a:rPr>
              <a:t>          ⑶举例说明</a:t>
            </a:r>
          </a:p>
          <a:p>
            <a:pPr>
              <a:spcBef>
                <a:spcPct val="35000"/>
              </a:spcBef>
            </a:pPr>
            <a:r>
              <a:rPr lang="zh-CN" altLang="en-US" sz="1600" b="1">
                <a:latin typeface="Times New Roman" panose="02020603050405020304" pitchFamily="18" charset="0"/>
                <a:ea typeface="仿宋_GB2312" pitchFamily="49" charset="-122"/>
              </a:rPr>
              <a:t>  例3-2中支持负整数运算的语句：</a:t>
            </a:r>
          </a:p>
          <a:p>
            <a:pPr>
              <a:spcBef>
                <a:spcPct val="20000"/>
              </a:spcBef>
            </a:pPr>
            <a:r>
              <a:rPr lang="en-US" altLang="zh-CN"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use </a:t>
            </a:r>
            <a:r>
              <a:rPr lang="en-US" altLang="zh-CN" sz="1600">
                <a:latin typeface="Times New Roman" panose="02020603050405020304" pitchFamily="18" charset="0"/>
                <a:ea typeface="宋体" panose="02010600030101010101" pitchFamily="2" charset="-122"/>
                <a:cs typeface="Times New Roman" panose="02020603050405020304" pitchFamily="18" charset="0"/>
              </a:rPr>
              <a:t>IEEE.std_logic_signed</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.all</a:t>
            </a:r>
            <a:r>
              <a:rPr lang="zh-CN" altLang="en-US" sz="1600" b="1">
                <a:latin typeface="Times New Roman" panose="02020603050405020304" pitchFamily="18" charset="0"/>
                <a:ea typeface="仿宋_GB2312" pitchFamily="49" charset="-122"/>
              </a:rPr>
              <a:t>；</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use </a:t>
            </a:r>
            <a:r>
              <a:rPr lang="en-US" altLang="zh-CN" sz="1600">
                <a:latin typeface="Times New Roman" panose="02020603050405020304" pitchFamily="18" charset="0"/>
                <a:ea typeface="宋体" panose="02010600030101010101" pitchFamily="2" charset="-122"/>
                <a:cs typeface="Times New Roman" panose="02020603050405020304" pitchFamily="18" charset="0"/>
              </a:rPr>
              <a:t>IEEE.std_logic_arith</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.all</a:t>
            </a:r>
            <a:r>
              <a:rPr lang="en-US" altLang="zh-CN" sz="1600" b="1">
                <a:latin typeface="Times New Roman" panose="02020603050405020304" pitchFamily="18" charset="0"/>
                <a:ea typeface="仿宋_GB2312" pitchFamily="49" charset="-122"/>
              </a:rPr>
              <a:t>；</a:t>
            </a:r>
            <a:endParaRPr lang="zh-CN" altLang="en-US" sz="1600" b="1">
              <a:latin typeface="宋体" panose="02010600030101010101" pitchFamily="2" charset="-122"/>
              <a:ea typeface="仿宋_GB2312" pitchFamily="49" charset="-122"/>
            </a:endParaRPr>
          </a:p>
          <a:p>
            <a:pPr>
              <a:spcBef>
                <a:spcPct val="35000"/>
              </a:spcBef>
            </a:pPr>
            <a:r>
              <a:rPr lang="zh-CN" altLang="en-US" sz="1600" b="1">
                <a:latin typeface="Times New Roman" panose="02020603050405020304" pitchFamily="18" charset="0"/>
                <a:ea typeface="仿宋_GB2312" pitchFamily="49" charset="-122"/>
              </a:rPr>
              <a:t>  例3-3中</a:t>
            </a:r>
            <a:r>
              <a:rPr lang="en-US" altLang="zh-CN" sz="1600">
                <a:latin typeface="Times New Roman" panose="02020603050405020304" pitchFamily="18" charset="0"/>
                <a:ea typeface="宋体" panose="02010600030101010101" pitchFamily="2" charset="-122"/>
                <a:cs typeface="Times New Roman" panose="02020603050405020304" pitchFamily="18" charset="0"/>
              </a:rPr>
              <a:t>clk’event</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b="1">
                <a:latin typeface="Times New Roman" panose="02020603050405020304" pitchFamily="18" charset="0"/>
                <a:ea typeface="仿宋_GB2312" pitchFamily="49" charset="-122"/>
              </a:rPr>
              <a:t>用于返回信号事件属性 </a:t>
            </a:r>
          </a:p>
          <a:p>
            <a:pPr>
              <a:spcBef>
                <a:spcPct val="20000"/>
              </a:spcBef>
            </a:pPr>
            <a:r>
              <a:rPr lang="en-US" altLang="zh-CN"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if </a:t>
            </a:r>
            <a:r>
              <a:rPr lang="en-US" altLang="zh-CN" sz="1600">
                <a:latin typeface="Times New Roman" panose="02020603050405020304" pitchFamily="18" charset="0"/>
                <a:ea typeface="宋体" panose="02010600030101010101" pitchFamily="2" charset="-122"/>
                <a:cs typeface="Times New Roman" panose="02020603050405020304" pitchFamily="18" charset="0"/>
              </a:rPr>
              <a:t>clr = ‘1’</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 then </a:t>
            </a:r>
            <a:r>
              <a:rPr lang="en-US" altLang="zh-CN" sz="1600">
                <a:latin typeface="Times New Roman" panose="02020603050405020304" pitchFamily="18" charset="0"/>
                <a:ea typeface="宋体" panose="02010600030101010101" pitchFamily="2" charset="-122"/>
                <a:cs typeface="Times New Roman" panose="02020603050405020304" pitchFamily="18" charset="0"/>
              </a:rPr>
              <a:t>q &lt;= ‘0’</a:t>
            </a:r>
            <a:r>
              <a:rPr lang="en-US" altLang="zh-CN" sz="1600" b="1">
                <a:latin typeface="Times New Roman" panose="02020603050405020304" pitchFamily="18" charset="0"/>
                <a:ea typeface="宋体" panose="02010600030101010101" pitchFamily="2" charset="-122"/>
              </a:rPr>
              <a:t>;</a:t>
            </a:r>
          </a:p>
          <a:p>
            <a:pPr>
              <a:spcBef>
                <a:spcPct val="20000"/>
              </a:spcBef>
            </a:pPr>
            <a:r>
              <a:rPr lang="en-US" altLang="zh-CN" sz="1600" b="1">
                <a:latin typeface="Times New Roman" panose="02020603050405020304" pitchFamily="18" charset="0"/>
                <a:ea typeface="宋体" panose="02010600030101010101" pitchFamily="2" charset="-122"/>
              </a:rPr>
              <a:t>           </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elsif  </a:t>
            </a:r>
            <a:r>
              <a:rPr lang="en-US" altLang="zh-CN" sz="1600">
                <a:latin typeface="Times New Roman" panose="02020603050405020304" pitchFamily="18" charset="0"/>
                <a:ea typeface="宋体" panose="02010600030101010101" pitchFamily="2" charset="-122"/>
                <a:cs typeface="Times New Roman" panose="02020603050405020304" pitchFamily="18" charset="0"/>
              </a:rPr>
              <a:t>clk’event</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 and </a:t>
            </a:r>
            <a:r>
              <a:rPr lang="en-US" altLang="zh-CN" sz="1600">
                <a:latin typeface="Times New Roman" panose="02020603050405020304" pitchFamily="18" charset="0"/>
                <a:ea typeface="宋体" panose="02010600030101010101" pitchFamily="2" charset="-122"/>
                <a:cs typeface="Times New Roman" panose="02020603050405020304" pitchFamily="18" charset="0"/>
              </a:rPr>
              <a:t>clk = ‘1’</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 then</a:t>
            </a:r>
            <a:r>
              <a:rPr lang="en-US" altLang="zh-CN" sz="1600" b="1">
                <a:latin typeface="宋体" panose="02010600030101010101" pitchFamily="2" charset="-122"/>
                <a:ea typeface="宋体" panose="02010600030101010101" pitchFamily="2" charset="-122"/>
              </a:rPr>
              <a:t> </a:t>
            </a:r>
            <a:r>
              <a:rPr lang="en-US" altLang="zh-CN" sz="1600">
                <a:latin typeface="Times New Roman" panose="02020603050405020304" pitchFamily="18" charset="0"/>
                <a:ea typeface="宋体" panose="02010600030101010101" pitchFamily="2" charset="-122"/>
                <a:cs typeface="Times New Roman" panose="02020603050405020304" pitchFamily="18" charset="0"/>
              </a:rPr>
              <a:t>q &lt;= d</a:t>
            </a:r>
            <a:r>
              <a:rPr lang="en-US" altLang="zh-CN" sz="1600" b="1">
                <a:latin typeface="Times New Roman" panose="02020603050405020304" pitchFamily="18" charset="0"/>
                <a:ea typeface="宋体" panose="02010600030101010101" pitchFamily="2" charset="-122"/>
              </a:rPr>
              <a:t>;</a:t>
            </a:r>
          </a:p>
          <a:p>
            <a:pPr>
              <a:spcBef>
                <a:spcPct val="20000"/>
              </a:spcBef>
            </a:pPr>
            <a:r>
              <a:rPr lang="en-US" altLang="zh-CN" sz="1600" b="1">
                <a:latin typeface="Times New Roman" panose="02020603050405020304" pitchFamily="18" charset="0"/>
                <a:ea typeface="宋体" panose="02010600030101010101" pitchFamily="2" charset="-122"/>
              </a:rPr>
              <a:t>           </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end if</a:t>
            </a:r>
            <a:r>
              <a:rPr lang="en-US" altLang="zh-CN" sz="1600" b="1">
                <a:latin typeface="Times New Roman" panose="02020603050405020304" pitchFamily="18" charset="0"/>
                <a:ea typeface="宋体" panose="02010600030101010101" pitchFamily="2" charset="-122"/>
              </a:rPr>
              <a:t>;</a:t>
            </a:r>
            <a:endParaRPr lang="zh-CN" altLang="en-US" sz="1600" b="1">
              <a:latin typeface="Times New Roman" panose="02020603050405020304" pitchFamily="18" charset="0"/>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82F9AC44-0D75-4C38-95AF-0026F4CA453C}"/>
              </a:ext>
            </a:extLst>
          </p:cNvPr>
          <p:cNvSpPr>
            <a:spLocks noGrp="1"/>
          </p:cNvSpPr>
          <p:nvPr>
            <p:ph type="dt" sz="half" idx="10"/>
          </p:nvPr>
        </p:nvSpPr>
        <p:spPr/>
        <p:txBody>
          <a:bodyPr/>
          <a:lstStyle/>
          <a:p>
            <a:fld id="{A0F59AD8-B0B4-4438-9FAE-186F0587A5EA}" type="datetime1">
              <a:rPr lang="zh-CN" altLang="en-US"/>
              <a:pPr/>
              <a:t>2018/11/27</a:t>
            </a:fld>
            <a:endParaRPr lang="en-US" altLang="en-US"/>
          </a:p>
        </p:txBody>
      </p:sp>
      <p:sp>
        <p:nvSpPr>
          <p:cNvPr id="11" name="页脚占位符 4">
            <a:extLst>
              <a:ext uri="{FF2B5EF4-FFF2-40B4-BE49-F238E27FC236}">
                <a16:creationId xmlns:a16="http://schemas.microsoft.com/office/drawing/2014/main" id="{D4BBA452-DCA4-4CE4-8C1A-76EE94A3238E}"/>
              </a:ext>
            </a:extLst>
          </p:cNvPr>
          <p:cNvSpPr>
            <a:spLocks noGrp="1"/>
          </p:cNvSpPr>
          <p:nvPr>
            <p:ph type="ftr" sz="quarter" idx="11"/>
          </p:nvPr>
        </p:nvSpPr>
        <p:spPr/>
        <p:txBody>
          <a:bodyPr/>
          <a:lstStyle/>
          <a:p>
            <a:r>
              <a:rPr lang="zh-CN" altLang="en-US"/>
              <a:t>电子教案 </a:t>
            </a:r>
            <a:r>
              <a:rPr lang="en-US" altLang="zh-CN"/>
              <a:t>Page </a:t>
            </a:r>
            <a:fld id="{0CFDFBD5-45E2-4015-B24D-6BF29772152F}" type="slidenum">
              <a:rPr lang="en-US" altLang="zh-CN"/>
              <a:pPr/>
              <a:t>32</a:t>
            </a:fld>
            <a:r>
              <a:rPr lang="en-US" altLang="zh-CN"/>
              <a:t> of 97</a:t>
            </a:r>
          </a:p>
        </p:txBody>
      </p:sp>
      <p:sp>
        <p:nvSpPr>
          <p:cNvPr id="95234" name="Rectangle 2">
            <a:extLst>
              <a:ext uri="{FF2B5EF4-FFF2-40B4-BE49-F238E27FC236}">
                <a16:creationId xmlns:a16="http://schemas.microsoft.com/office/drawing/2014/main" id="{082C1EB6-F390-4BD7-89EE-6C588F12D8B7}"/>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35" name="Text Box 3">
            <a:extLst>
              <a:ext uri="{FF2B5EF4-FFF2-40B4-BE49-F238E27FC236}">
                <a16:creationId xmlns:a16="http://schemas.microsoft.com/office/drawing/2014/main" id="{37D6E53E-8E19-4082-8AC6-307D2BD87029}"/>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宋体" panose="02010600030101010101" pitchFamily="2" charset="-122"/>
                <a:ea typeface="宋体" panose="02010600030101010101" pitchFamily="2" charset="-122"/>
              </a:rPr>
              <a:t>第三部分 </a:t>
            </a:r>
            <a:r>
              <a:rPr lang="en-US" altLang="zh-CN" sz="3200" b="1">
                <a:latin typeface="Times New Roman" panose="02020603050405020304" pitchFamily="18" charset="0"/>
                <a:ea typeface="宋体" panose="02010600030101010101" pitchFamily="2" charset="-122"/>
              </a:rPr>
              <a:t>VHDL</a:t>
            </a:r>
            <a:r>
              <a:rPr lang="zh-CN" altLang="en-US" sz="3200" b="1">
                <a:latin typeface="宋体" panose="02010600030101010101" pitchFamily="2" charset="-122"/>
                <a:ea typeface="宋体" panose="02010600030101010101" pitchFamily="2" charset="-122"/>
              </a:rPr>
              <a:t>顺序语句</a:t>
            </a:r>
            <a:r>
              <a:rPr lang="zh-CN" altLang="en-US" sz="3200" b="1">
                <a:solidFill>
                  <a:schemeClr val="tx2"/>
                </a:solidFill>
                <a:latin typeface="Times New Roman" panose="02020603050405020304" pitchFamily="18" charset="0"/>
                <a:ea typeface="宋体" panose="02010600030101010101" pitchFamily="2" charset="-122"/>
              </a:rPr>
              <a:t>(5)</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95236" name="Rectangle 4">
            <a:extLst>
              <a:ext uri="{FF2B5EF4-FFF2-40B4-BE49-F238E27FC236}">
                <a16:creationId xmlns:a16="http://schemas.microsoft.com/office/drawing/2014/main" id="{11E9AD0F-5341-4043-8B82-68C4C7364F94}"/>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5237" name="Rectangle 5">
            <a:extLst>
              <a:ext uri="{FF2B5EF4-FFF2-40B4-BE49-F238E27FC236}">
                <a16:creationId xmlns:a16="http://schemas.microsoft.com/office/drawing/2014/main" id="{37C1A2B1-1FA0-4E57-94DB-93A559C02DE7}"/>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5238" name="Rectangle 6">
            <a:extLst>
              <a:ext uri="{FF2B5EF4-FFF2-40B4-BE49-F238E27FC236}">
                <a16:creationId xmlns:a16="http://schemas.microsoft.com/office/drawing/2014/main" id="{73461836-845A-4A92-904A-84E93EFF9188}"/>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39" name="Text Box 7">
            <a:extLst>
              <a:ext uri="{FF2B5EF4-FFF2-40B4-BE49-F238E27FC236}">
                <a16:creationId xmlns:a16="http://schemas.microsoft.com/office/drawing/2014/main" id="{9E097B04-D7E1-4A6B-BFD1-81B0AAE052DA}"/>
              </a:ext>
            </a:extLst>
          </p:cNvPr>
          <p:cNvSpPr txBox="1">
            <a:spLocks noChangeArrowheads="1"/>
          </p:cNvSpPr>
          <p:nvPr/>
        </p:nvSpPr>
        <p:spPr bwMode="auto">
          <a:xfrm>
            <a:off x="533400" y="9144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顺序语句</a:t>
            </a:r>
            <a:endParaRPr lang="zh-CN" altLang="en-US" sz="1800" b="1">
              <a:latin typeface="仿宋_GB2312" pitchFamily="49" charset="-122"/>
              <a:ea typeface="仿宋_GB2312" pitchFamily="49" charset="-122"/>
            </a:endParaRPr>
          </a:p>
        </p:txBody>
      </p:sp>
      <p:sp>
        <p:nvSpPr>
          <p:cNvPr id="95240" name="Rectangle 8">
            <a:extLst>
              <a:ext uri="{FF2B5EF4-FFF2-40B4-BE49-F238E27FC236}">
                <a16:creationId xmlns:a16="http://schemas.microsoft.com/office/drawing/2014/main" id="{D5ACF511-A27A-405E-B8E1-548296C7347C}"/>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5241" name="Rectangle 9">
            <a:extLst>
              <a:ext uri="{FF2B5EF4-FFF2-40B4-BE49-F238E27FC236}">
                <a16:creationId xmlns:a16="http://schemas.microsoft.com/office/drawing/2014/main" id="{5DC5860A-98B1-4A81-B192-FBA020ACF500}"/>
              </a:ext>
            </a:extLst>
          </p:cNvPr>
          <p:cNvSpPr>
            <a:spLocks noChangeArrowheads="1"/>
          </p:cNvSpPr>
          <p:nvPr/>
        </p:nvSpPr>
        <p:spPr bwMode="auto">
          <a:xfrm>
            <a:off x="838200" y="1524000"/>
            <a:ext cx="8077200" cy="321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60000"/>
              </a:spcBef>
            </a:pPr>
            <a:r>
              <a:rPr lang="zh-CN" altLang="en-US" sz="1600">
                <a:latin typeface="Times New Roman" panose="02020603050405020304" pitchFamily="18" charset="0"/>
                <a:ea typeface="仿宋_GB2312" pitchFamily="49" charset="-122"/>
              </a:rPr>
              <a:t> ▲ </a:t>
            </a:r>
            <a:r>
              <a:rPr lang="en-US" altLang="zh-CN" sz="1800" b="1">
                <a:latin typeface="Times New Roman" panose="02020603050405020304" pitchFamily="18" charset="0"/>
                <a:ea typeface="仿宋_GB2312" pitchFamily="49" charset="-122"/>
              </a:rPr>
              <a:t>case</a:t>
            </a:r>
            <a:r>
              <a:rPr lang="zh-CN" altLang="en-US" sz="1800" b="1">
                <a:latin typeface="Times New Roman" panose="02020603050405020304" pitchFamily="18" charset="0"/>
                <a:ea typeface="仿宋_GB2312" pitchFamily="49" charset="-122"/>
              </a:rPr>
              <a:t>语句：  执行多选一操作</a:t>
            </a:r>
            <a:r>
              <a:rPr lang="en-US" altLang="zh-CN" sz="1800" b="1">
                <a:latin typeface="Times New Roman" panose="02020603050405020304" pitchFamily="18" charset="0"/>
                <a:ea typeface="仿宋_GB2312" pitchFamily="49" charset="-122"/>
              </a:rPr>
              <a:t>，</a:t>
            </a:r>
            <a:r>
              <a:rPr lang="zh-CN" altLang="en-US" sz="1800" b="1">
                <a:latin typeface="Times New Roman" panose="02020603050405020304" pitchFamily="18" charset="0"/>
                <a:ea typeface="仿宋_GB2312" pitchFamily="49" charset="-122"/>
              </a:rPr>
              <a:t>用于表示</a:t>
            </a:r>
            <a:r>
              <a:rPr lang="en-US" altLang="zh-CN" sz="1800" b="1">
                <a:latin typeface="Times New Roman" panose="02020603050405020304" pitchFamily="18" charset="0"/>
                <a:ea typeface="仿宋_GB2312" pitchFamily="49" charset="-122"/>
              </a:rPr>
              <a:t>VHDL</a:t>
            </a:r>
            <a:r>
              <a:rPr lang="zh-CN" altLang="en-US" sz="1800" b="1">
                <a:latin typeface="Times New Roman" panose="02020603050405020304" pitchFamily="18" charset="0"/>
                <a:ea typeface="仿宋_GB2312" pitchFamily="49" charset="-122"/>
              </a:rPr>
              <a:t>模型的行为</a:t>
            </a:r>
          </a:p>
          <a:p>
            <a:pPr algn="just">
              <a:spcBef>
                <a:spcPct val="50000"/>
              </a:spcBef>
            </a:pPr>
            <a:r>
              <a:rPr lang="zh-CN" altLang="en-US" sz="1800" b="1">
                <a:latin typeface="Times New Roman" panose="02020603050405020304" pitchFamily="18" charset="0"/>
                <a:ea typeface="仿宋_GB2312" pitchFamily="49" charset="-122"/>
              </a:rPr>
              <a:t>      </a:t>
            </a:r>
            <a:r>
              <a:rPr lang="zh-CN" altLang="en-US" sz="1800" b="1">
                <a:latin typeface="仿宋_GB2312" pitchFamily="49" charset="-122"/>
                <a:ea typeface="仿宋_GB2312" pitchFamily="49" charset="-122"/>
              </a:rPr>
              <a:t>[&lt;标号&gt;:]</a:t>
            </a:r>
            <a:r>
              <a:rPr lang="en-US" altLang="zh-CN" sz="1800" b="1">
                <a:latin typeface="仿宋_GB2312" pitchFamily="49" charset="-122"/>
                <a:ea typeface="宋体" panose="02010600030101010101" pitchFamily="2" charset="-122"/>
              </a:rPr>
              <a:t> </a:t>
            </a:r>
            <a:r>
              <a:rPr lang="en-US" altLang="zh-CN" sz="1800" b="1">
                <a:latin typeface="Times New Roman" panose="02020603050405020304" pitchFamily="18" charset="0"/>
                <a:ea typeface="宋体" panose="02010600030101010101" pitchFamily="2" charset="-122"/>
              </a:rPr>
              <a:t>case &lt;</a:t>
            </a:r>
            <a:r>
              <a:rPr lang="zh-CN" altLang="en-US" sz="1800" b="1">
                <a:latin typeface="Times New Roman" panose="02020603050405020304" pitchFamily="18" charset="0"/>
                <a:ea typeface="仿宋_GB2312" pitchFamily="49" charset="-122"/>
              </a:rPr>
              <a:t>选择表达式</a:t>
            </a:r>
            <a:r>
              <a:rPr lang="zh-CN" altLang="en-US" sz="1800" b="1">
                <a:latin typeface="Times New Roman" panose="02020603050405020304" pitchFamily="18" charset="0"/>
                <a:ea typeface="宋体" panose="02010600030101010101" pitchFamily="2" charset="-122"/>
              </a:rPr>
              <a:t>&gt; </a:t>
            </a:r>
            <a:r>
              <a:rPr lang="en-US" altLang="zh-CN" sz="1800" b="1">
                <a:latin typeface="Times New Roman" panose="02020603050405020304" pitchFamily="18" charset="0"/>
                <a:ea typeface="宋体" panose="02010600030101010101" pitchFamily="2" charset="-122"/>
              </a:rPr>
              <a:t>is </a:t>
            </a:r>
          </a:p>
          <a:p>
            <a:pPr algn="just">
              <a:spcBef>
                <a:spcPct val="50000"/>
              </a:spcBef>
            </a:pPr>
            <a:r>
              <a:rPr lang="en-US" altLang="zh-CN" sz="1800" b="1">
                <a:latin typeface="Times New Roman" panose="02020603050405020304" pitchFamily="18" charset="0"/>
                <a:ea typeface="仿宋_GB2312" pitchFamily="49" charset="-122"/>
              </a:rPr>
              <a:t>                              {when &lt;</a:t>
            </a:r>
            <a:r>
              <a:rPr lang="zh-CN" altLang="en-US" sz="1800" b="1">
                <a:latin typeface="Times New Roman" panose="02020603050405020304" pitchFamily="18" charset="0"/>
                <a:ea typeface="仿宋_GB2312" pitchFamily="49" charset="-122"/>
              </a:rPr>
              <a:t>选择项&gt; =&gt; &lt;顺序语句&gt;；}</a:t>
            </a:r>
          </a:p>
          <a:p>
            <a:pPr algn="just">
              <a:spcBef>
                <a:spcPct val="50000"/>
              </a:spcBef>
            </a:pPr>
            <a:r>
              <a:rPr lang="en-US" altLang="zh-CN" sz="1800" b="1">
                <a:latin typeface="Times New Roman" panose="02020603050405020304" pitchFamily="18" charset="0"/>
                <a:ea typeface="仿宋_GB2312" pitchFamily="49" charset="-122"/>
              </a:rPr>
              <a:t>                           end case </a:t>
            </a:r>
            <a:r>
              <a:rPr lang="en-US" altLang="zh-CN" sz="1800" b="1">
                <a:latin typeface="仿宋_GB2312" pitchFamily="49" charset="-122"/>
                <a:ea typeface="仿宋_GB2312" pitchFamily="49" charset="-122"/>
              </a:rPr>
              <a:t>[</a:t>
            </a:r>
            <a:r>
              <a:rPr lang="en-US" altLang="zh-CN" sz="1800" b="1">
                <a:latin typeface="Times New Roman" panose="02020603050405020304" pitchFamily="18" charset="0"/>
                <a:ea typeface="仿宋_GB2312" pitchFamily="49" charset="-122"/>
              </a:rPr>
              <a:t>&lt;</a:t>
            </a:r>
            <a:r>
              <a:rPr lang="zh-CN" altLang="en-US" sz="1800" b="1">
                <a:latin typeface="Times New Roman" panose="02020603050405020304" pitchFamily="18" charset="0"/>
                <a:ea typeface="仿宋_GB2312" pitchFamily="49" charset="-122"/>
              </a:rPr>
              <a:t>标号&gt;</a:t>
            </a:r>
            <a:r>
              <a:rPr lang="zh-CN" altLang="en-US" sz="1800" b="1">
                <a:latin typeface="仿宋_GB2312" pitchFamily="49" charset="-122"/>
                <a:ea typeface="仿宋_GB2312" pitchFamily="49" charset="-122"/>
              </a:rPr>
              <a:t>]</a:t>
            </a:r>
            <a:r>
              <a:rPr lang="zh-CN" altLang="en-US" sz="1800" b="1">
                <a:latin typeface="Times New Roman" panose="02020603050405020304" pitchFamily="18" charset="0"/>
                <a:ea typeface="仿宋_GB2312" pitchFamily="49" charset="-122"/>
              </a:rPr>
              <a:t>；</a:t>
            </a:r>
          </a:p>
          <a:p>
            <a:pPr algn="just">
              <a:spcBef>
                <a:spcPct val="70000"/>
              </a:spcBef>
            </a:pPr>
            <a:r>
              <a:rPr lang="zh-CN" altLang="en-US" sz="1600" b="1">
                <a:latin typeface="仿宋_GB2312" pitchFamily="49" charset="-122"/>
                <a:ea typeface="仿宋_GB2312" pitchFamily="49" charset="-122"/>
              </a:rPr>
              <a:t>注:⑴</a:t>
            </a:r>
            <a:r>
              <a:rPr lang="zh-CN" altLang="en-US" sz="1600" b="1">
                <a:latin typeface="Times New Roman" panose="02020603050405020304" pitchFamily="18" charset="0"/>
                <a:ea typeface="仿宋_GB2312" pitchFamily="49" charset="-122"/>
              </a:rPr>
              <a:t>&lt;选择项&gt; ::= &lt;值表达式&gt;</a:t>
            </a:r>
            <a:r>
              <a:rPr lang="zh-CN" altLang="en-US" sz="1600" b="1">
                <a:latin typeface="仿宋_GB2312" pitchFamily="49" charset="-122"/>
                <a:ea typeface="仿宋_GB2312" pitchFamily="49" charset="-122"/>
              </a:rPr>
              <a:t>|</a:t>
            </a:r>
            <a:r>
              <a:rPr lang="zh-CN" altLang="en-US" sz="1600" b="1">
                <a:latin typeface="Times New Roman" panose="02020603050405020304" pitchFamily="18" charset="0"/>
                <a:ea typeface="仿宋_GB2312" pitchFamily="49" charset="-122"/>
              </a:rPr>
              <a:t>&lt;离散值&gt;</a:t>
            </a:r>
            <a:r>
              <a:rPr lang="zh-CN" altLang="en-US" sz="1600" b="1">
                <a:latin typeface="仿宋_GB2312" pitchFamily="49" charset="-122"/>
                <a:ea typeface="仿宋_GB2312" pitchFamily="49" charset="-122"/>
              </a:rPr>
              <a:t>|</a:t>
            </a:r>
            <a:r>
              <a:rPr lang="zh-CN" altLang="en-US" sz="1600" b="1">
                <a:latin typeface="Times New Roman" panose="02020603050405020304" pitchFamily="18" charset="0"/>
                <a:ea typeface="仿宋_GB2312" pitchFamily="49" charset="-122"/>
              </a:rPr>
              <a:t>&lt;值范围&gt;</a:t>
            </a:r>
            <a:r>
              <a:rPr lang="zh-CN" altLang="en-US" sz="1600" b="1">
                <a:latin typeface="仿宋_GB2312" pitchFamily="49" charset="-122"/>
                <a:ea typeface="仿宋_GB2312" pitchFamily="49" charset="-122"/>
              </a:rPr>
              <a:t>|</a:t>
            </a:r>
            <a:r>
              <a:rPr lang="en-US" altLang="zh-CN" sz="1600" b="1">
                <a:latin typeface="Times New Roman" panose="02020603050405020304" pitchFamily="18" charset="0"/>
                <a:ea typeface="仿宋_GB2312" pitchFamily="49" charset="-122"/>
              </a:rPr>
              <a:t>others</a:t>
            </a:r>
          </a:p>
          <a:p>
            <a:pPr algn="just">
              <a:spcBef>
                <a:spcPct val="50000"/>
              </a:spcBef>
            </a:pPr>
            <a:r>
              <a:rPr lang="zh-CN" altLang="en-US" sz="1600" b="1">
                <a:latin typeface="Times New Roman" panose="02020603050405020304" pitchFamily="18" charset="0"/>
                <a:ea typeface="仿宋_GB2312" pitchFamily="49" charset="-122"/>
              </a:rPr>
              <a:t>           &lt;值范围&gt; ::= &lt;值表达式&gt; {</a:t>
            </a:r>
            <a:r>
              <a:rPr lang="en-US" altLang="zh-CN" sz="1600" b="1">
                <a:latin typeface="Times New Roman" panose="02020603050405020304" pitchFamily="18" charset="0"/>
                <a:ea typeface="仿宋_GB2312" pitchFamily="49" charset="-122"/>
              </a:rPr>
              <a:t>downto</a:t>
            </a:r>
            <a:r>
              <a:rPr lang="en-US" altLang="zh-CN" sz="1600" b="1">
                <a:latin typeface="仿宋_GB2312" pitchFamily="49" charset="-122"/>
                <a:ea typeface="仿宋_GB2312" pitchFamily="49" charset="-122"/>
              </a:rPr>
              <a:t>|</a:t>
            </a:r>
            <a:r>
              <a:rPr lang="en-US" altLang="zh-CN" sz="1600" b="1">
                <a:latin typeface="Times New Roman" panose="02020603050405020304" pitchFamily="18" charset="0"/>
                <a:ea typeface="仿宋_GB2312" pitchFamily="49" charset="-122"/>
              </a:rPr>
              <a:t>to} &lt;</a:t>
            </a:r>
            <a:r>
              <a:rPr lang="zh-CN" altLang="en-US" sz="1600" b="1">
                <a:latin typeface="Times New Roman" panose="02020603050405020304" pitchFamily="18" charset="0"/>
                <a:ea typeface="仿宋_GB2312" pitchFamily="49" charset="-122"/>
              </a:rPr>
              <a:t>值表达式&gt;</a:t>
            </a:r>
            <a:r>
              <a:rPr lang="zh-CN" altLang="en-US" sz="1800" b="1">
                <a:latin typeface="仿宋_GB2312" pitchFamily="49" charset="-122"/>
                <a:ea typeface="仿宋_GB2312" pitchFamily="49" charset="-122"/>
              </a:rPr>
              <a:t> </a:t>
            </a:r>
          </a:p>
          <a:p>
            <a:pPr algn="just">
              <a:spcBef>
                <a:spcPct val="50000"/>
              </a:spcBef>
            </a:pPr>
            <a:r>
              <a:rPr lang="en-US" altLang="zh-CN" sz="1800" b="1">
                <a:latin typeface="仿宋_GB2312" pitchFamily="49" charset="-122"/>
                <a:ea typeface="仿宋_GB2312" pitchFamily="49" charset="-122"/>
              </a:rPr>
              <a:t>   </a:t>
            </a:r>
            <a:r>
              <a:rPr lang="en-US" altLang="zh-CN" sz="1600" b="1">
                <a:latin typeface="仿宋_GB2312" pitchFamily="49" charset="-122"/>
                <a:ea typeface="仿宋_GB2312" pitchFamily="49" charset="-122"/>
              </a:rPr>
              <a:t>⑵</a:t>
            </a:r>
            <a:r>
              <a:rPr lang="zh-CN" altLang="en-US" sz="1600" b="1">
                <a:latin typeface="Times New Roman" panose="02020603050405020304" pitchFamily="18" charset="0"/>
                <a:ea typeface="仿宋_GB2312" pitchFamily="49" charset="-122"/>
              </a:rPr>
              <a:t>&lt;选择项&gt; 要覆盖所有可能的取值，不允许重复使用它们</a:t>
            </a:r>
          </a:p>
          <a:p>
            <a:pPr algn="just">
              <a:spcBef>
                <a:spcPct val="50000"/>
              </a:spcBef>
            </a:pPr>
            <a:r>
              <a:rPr lang="en-US" altLang="zh-CN" sz="1600" b="1">
                <a:latin typeface="Times New Roman" panose="02020603050405020304" pitchFamily="18" charset="0"/>
                <a:ea typeface="仿宋_GB2312" pitchFamily="49" charset="-122"/>
              </a:rPr>
              <a:t>       </a:t>
            </a:r>
            <a:r>
              <a:rPr lang="en-US" altLang="zh-CN" sz="1600" b="1">
                <a:latin typeface="仿宋_GB2312" pitchFamily="49" charset="-122"/>
                <a:ea typeface="仿宋_GB2312" pitchFamily="49" charset="-122"/>
              </a:rPr>
              <a:t>⑶</a:t>
            </a:r>
            <a:r>
              <a:rPr lang="zh-CN" altLang="en-US" sz="1600" b="1">
                <a:latin typeface="仿宋_GB2312" pitchFamily="49" charset="-122"/>
                <a:ea typeface="仿宋_GB2312" pitchFamily="49" charset="-122"/>
              </a:rPr>
              <a:t>每次只执行一个分枝，</a:t>
            </a:r>
            <a:r>
              <a:rPr lang="en-US" altLang="zh-CN" sz="1600" b="1">
                <a:latin typeface="Times New Roman" panose="02020603050405020304" pitchFamily="18" charset="0"/>
                <a:ea typeface="仿宋_GB2312" pitchFamily="49" charset="-122"/>
              </a:rPr>
              <a:t>when </a:t>
            </a:r>
            <a:r>
              <a:rPr lang="zh-CN" altLang="en-US" sz="1600" b="1">
                <a:latin typeface="Times New Roman" panose="02020603050405020304" pitchFamily="18" charset="0"/>
                <a:ea typeface="仿宋_GB2312" pitchFamily="49" charset="-122"/>
              </a:rPr>
              <a:t>子句的位置不影响执行结果</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D296C217-8A15-4D79-8454-CB07B5BB49A7}"/>
              </a:ext>
            </a:extLst>
          </p:cNvPr>
          <p:cNvSpPr>
            <a:spLocks noGrp="1"/>
          </p:cNvSpPr>
          <p:nvPr>
            <p:ph type="dt" sz="half" idx="10"/>
          </p:nvPr>
        </p:nvSpPr>
        <p:spPr/>
        <p:txBody>
          <a:bodyPr/>
          <a:lstStyle/>
          <a:p>
            <a:fld id="{4D9AED26-8554-4E5F-830E-D62FA24486B7}" type="datetime1">
              <a:rPr lang="zh-CN" altLang="en-US"/>
              <a:pPr/>
              <a:t>2018/11/27</a:t>
            </a:fld>
            <a:endParaRPr lang="en-US" altLang="en-US"/>
          </a:p>
        </p:txBody>
      </p:sp>
      <p:sp>
        <p:nvSpPr>
          <p:cNvPr id="11" name="页脚占位符 4">
            <a:extLst>
              <a:ext uri="{FF2B5EF4-FFF2-40B4-BE49-F238E27FC236}">
                <a16:creationId xmlns:a16="http://schemas.microsoft.com/office/drawing/2014/main" id="{EB9E2D8E-B084-4ECC-95D9-4F751E87F09E}"/>
              </a:ext>
            </a:extLst>
          </p:cNvPr>
          <p:cNvSpPr>
            <a:spLocks noGrp="1"/>
          </p:cNvSpPr>
          <p:nvPr>
            <p:ph type="ftr" sz="quarter" idx="11"/>
          </p:nvPr>
        </p:nvSpPr>
        <p:spPr/>
        <p:txBody>
          <a:bodyPr/>
          <a:lstStyle/>
          <a:p>
            <a:r>
              <a:rPr lang="zh-CN" altLang="en-US"/>
              <a:t>电子教案 </a:t>
            </a:r>
            <a:r>
              <a:rPr lang="en-US" altLang="zh-CN"/>
              <a:t>Page </a:t>
            </a:r>
            <a:fld id="{BA4EB5BF-3116-4320-8A46-0E1C9404D341}" type="slidenum">
              <a:rPr lang="en-US" altLang="zh-CN"/>
              <a:pPr/>
              <a:t>33</a:t>
            </a:fld>
            <a:r>
              <a:rPr lang="en-US" altLang="zh-CN"/>
              <a:t> of 97</a:t>
            </a:r>
          </a:p>
        </p:txBody>
      </p:sp>
      <p:sp>
        <p:nvSpPr>
          <p:cNvPr id="96258" name="Rectangle 2">
            <a:extLst>
              <a:ext uri="{FF2B5EF4-FFF2-40B4-BE49-F238E27FC236}">
                <a16:creationId xmlns:a16="http://schemas.microsoft.com/office/drawing/2014/main" id="{8AC1BB17-39C6-4C3D-954F-E9A0F40B7E94}"/>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59" name="Text Box 3">
            <a:extLst>
              <a:ext uri="{FF2B5EF4-FFF2-40B4-BE49-F238E27FC236}">
                <a16:creationId xmlns:a16="http://schemas.microsoft.com/office/drawing/2014/main" id="{7521321B-6BF6-4980-86CF-92C8D9BE041D}"/>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宋体" panose="02010600030101010101" pitchFamily="2" charset="-122"/>
                <a:ea typeface="宋体" panose="02010600030101010101" pitchFamily="2" charset="-122"/>
              </a:rPr>
              <a:t>第三部分 </a:t>
            </a:r>
            <a:r>
              <a:rPr lang="en-US" altLang="zh-CN" sz="3200" b="1">
                <a:latin typeface="Times New Roman" panose="02020603050405020304" pitchFamily="18" charset="0"/>
                <a:ea typeface="宋体" panose="02010600030101010101" pitchFamily="2" charset="-122"/>
              </a:rPr>
              <a:t>VHDL</a:t>
            </a:r>
            <a:r>
              <a:rPr lang="zh-CN" altLang="en-US" sz="3200" b="1">
                <a:latin typeface="宋体" panose="02010600030101010101" pitchFamily="2" charset="-122"/>
                <a:ea typeface="宋体" panose="02010600030101010101" pitchFamily="2" charset="-122"/>
              </a:rPr>
              <a:t>顺序语句</a:t>
            </a:r>
            <a:r>
              <a:rPr lang="zh-CN" altLang="en-US" sz="3200" b="1">
                <a:solidFill>
                  <a:schemeClr val="tx2"/>
                </a:solidFill>
                <a:latin typeface="Times New Roman" panose="02020603050405020304" pitchFamily="18" charset="0"/>
                <a:ea typeface="宋体" panose="02010600030101010101" pitchFamily="2" charset="-122"/>
              </a:rPr>
              <a:t>(6)</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96260" name="Rectangle 4">
            <a:extLst>
              <a:ext uri="{FF2B5EF4-FFF2-40B4-BE49-F238E27FC236}">
                <a16:creationId xmlns:a16="http://schemas.microsoft.com/office/drawing/2014/main" id="{7C2A9EB4-BDB0-4E68-92FE-19DA899877CA}"/>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6261" name="Rectangle 5">
            <a:extLst>
              <a:ext uri="{FF2B5EF4-FFF2-40B4-BE49-F238E27FC236}">
                <a16:creationId xmlns:a16="http://schemas.microsoft.com/office/drawing/2014/main" id="{3F6F569F-9896-4026-95DB-B43D2E4FEC1B}"/>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6262" name="Rectangle 6">
            <a:extLst>
              <a:ext uri="{FF2B5EF4-FFF2-40B4-BE49-F238E27FC236}">
                <a16:creationId xmlns:a16="http://schemas.microsoft.com/office/drawing/2014/main" id="{960020D8-0392-4AF4-ABCE-380F51867F33}"/>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263" name="Text Box 7">
            <a:extLst>
              <a:ext uri="{FF2B5EF4-FFF2-40B4-BE49-F238E27FC236}">
                <a16:creationId xmlns:a16="http://schemas.microsoft.com/office/drawing/2014/main" id="{49740B3F-93D3-4007-A623-48BECFC801F3}"/>
              </a:ext>
            </a:extLst>
          </p:cNvPr>
          <p:cNvSpPr txBox="1">
            <a:spLocks noChangeArrowheads="1"/>
          </p:cNvSpPr>
          <p:nvPr/>
        </p:nvSpPr>
        <p:spPr bwMode="auto">
          <a:xfrm>
            <a:off x="533400" y="9144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顺序语句</a:t>
            </a:r>
            <a:endParaRPr lang="zh-CN" altLang="en-US" sz="1800" b="1">
              <a:latin typeface="仿宋_GB2312" pitchFamily="49" charset="-122"/>
              <a:ea typeface="仿宋_GB2312" pitchFamily="49" charset="-122"/>
            </a:endParaRPr>
          </a:p>
        </p:txBody>
      </p:sp>
      <p:sp>
        <p:nvSpPr>
          <p:cNvPr id="96264" name="Rectangle 8">
            <a:extLst>
              <a:ext uri="{FF2B5EF4-FFF2-40B4-BE49-F238E27FC236}">
                <a16:creationId xmlns:a16="http://schemas.microsoft.com/office/drawing/2014/main" id="{57CFDCD7-23E6-4310-8D87-9E263E0CB252}"/>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6265" name="Rectangle 9">
            <a:extLst>
              <a:ext uri="{FF2B5EF4-FFF2-40B4-BE49-F238E27FC236}">
                <a16:creationId xmlns:a16="http://schemas.microsoft.com/office/drawing/2014/main" id="{7D46B5D8-4F23-4A58-86DD-5302B2A0F295}"/>
              </a:ext>
            </a:extLst>
          </p:cNvPr>
          <p:cNvSpPr>
            <a:spLocks noChangeArrowheads="1"/>
          </p:cNvSpPr>
          <p:nvPr/>
        </p:nvSpPr>
        <p:spPr bwMode="auto">
          <a:xfrm>
            <a:off x="838200" y="1524000"/>
            <a:ext cx="8229600" cy="461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60000"/>
              </a:spcBef>
            </a:pPr>
            <a:r>
              <a:rPr lang="zh-CN" altLang="en-US" sz="1600">
                <a:latin typeface="Times New Roman" panose="02020603050405020304" pitchFamily="18" charset="0"/>
                <a:ea typeface="仿宋_GB2312" pitchFamily="49" charset="-122"/>
              </a:rPr>
              <a:t> ▲ </a:t>
            </a:r>
            <a:r>
              <a:rPr lang="zh-CN" altLang="en-US" sz="1800" b="1">
                <a:latin typeface="Times New Roman" panose="02020603050405020304" pitchFamily="18" charset="0"/>
                <a:ea typeface="仿宋_GB2312" pitchFamily="49" charset="-122"/>
              </a:rPr>
              <a:t>循环语句：</a:t>
            </a:r>
            <a:r>
              <a:rPr lang="zh-CN" altLang="en-US" sz="1600" b="1">
                <a:latin typeface="仿宋_GB2312" pitchFamily="49" charset="-122"/>
                <a:ea typeface="仿宋_GB2312" pitchFamily="49" charset="-122"/>
              </a:rPr>
              <a:t>用于描述具有重复结构或迭代运算的部分以简化程序代码，有三种形式：</a:t>
            </a:r>
            <a:r>
              <a:rPr lang="zh-CN" altLang="en-US" sz="1800" b="1">
                <a:latin typeface="Times New Roman" panose="02020603050405020304" pitchFamily="18" charset="0"/>
                <a:ea typeface="仿宋_GB2312" pitchFamily="49" charset="-122"/>
              </a:rPr>
              <a:t>     </a:t>
            </a:r>
          </a:p>
          <a:p>
            <a:pPr>
              <a:spcBef>
                <a:spcPct val="60000"/>
              </a:spcBef>
            </a:pPr>
            <a:r>
              <a:rPr lang="zh-CN" altLang="en-US" sz="1800" b="1">
                <a:latin typeface="Times New Roman" panose="02020603050405020304" pitchFamily="18" charset="0"/>
                <a:ea typeface="仿宋_GB2312" pitchFamily="49" charset="-122"/>
              </a:rPr>
              <a:t>      </a:t>
            </a:r>
            <a:r>
              <a:rPr lang="zh-CN" altLang="en-US" sz="1600" b="1">
                <a:latin typeface="宋体" panose="02010600030101010101" pitchFamily="2" charset="-122"/>
                <a:ea typeface="宋体" panose="02010600030101010101" pitchFamily="2" charset="-122"/>
                <a:sym typeface="Symbol" panose="05050102010706020507" pitchFamily="18" charset="2"/>
              </a:rPr>
              <a:t></a:t>
            </a:r>
            <a:r>
              <a:rPr lang="zh-CN" altLang="en-US" sz="1600" b="1">
                <a:latin typeface="宋体" panose="02010600030101010101" pitchFamily="2" charset="-122"/>
                <a:ea typeface="宋体" panose="02010600030101010101" pitchFamily="2" charset="-122"/>
              </a:rPr>
              <a:t> </a:t>
            </a:r>
            <a:r>
              <a:rPr lang="en-US" altLang="zh-CN" sz="1800" b="1">
                <a:latin typeface="Times New Roman" panose="02020603050405020304" pitchFamily="18" charset="0"/>
                <a:ea typeface="仿宋_GB2312" pitchFamily="49" charset="-122"/>
              </a:rPr>
              <a:t>loop</a:t>
            </a:r>
            <a:r>
              <a:rPr lang="zh-CN" altLang="en-US" sz="1800" b="1">
                <a:latin typeface="Times New Roman" panose="02020603050405020304" pitchFamily="18" charset="0"/>
                <a:ea typeface="仿宋_GB2312" pitchFamily="49" charset="-122"/>
              </a:rPr>
              <a:t>语句</a:t>
            </a:r>
          </a:p>
          <a:p>
            <a:pPr>
              <a:spcBef>
                <a:spcPct val="60000"/>
              </a:spcBef>
            </a:pPr>
            <a:r>
              <a:rPr lang="zh-CN" altLang="en-US" sz="1800" b="1">
                <a:latin typeface="Times New Roman" panose="02020603050405020304" pitchFamily="18" charset="0"/>
                <a:ea typeface="仿宋_GB2312" pitchFamily="49" charset="-122"/>
              </a:rPr>
              <a:t>            </a:t>
            </a:r>
            <a:r>
              <a:rPr lang="zh-CN" altLang="en-US" sz="1800" b="1">
                <a:latin typeface="仿宋_GB2312" pitchFamily="49" charset="-122"/>
                <a:ea typeface="仿宋_GB2312" pitchFamily="49" charset="-122"/>
              </a:rPr>
              <a:t>[&lt;标号&gt;:]</a:t>
            </a:r>
            <a:r>
              <a:rPr lang="en-US" altLang="zh-CN" sz="1800" b="1">
                <a:latin typeface="仿宋_GB2312" pitchFamily="49" charset="-122"/>
                <a:ea typeface="宋体" panose="02010600030101010101" pitchFamily="2" charset="-122"/>
              </a:rPr>
              <a:t> </a:t>
            </a:r>
            <a:r>
              <a:rPr lang="en-US" altLang="zh-CN" sz="1800" b="1">
                <a:latin typeface="Times New Roman" panose="02020603050405020304" pitchFamily="18" charset="0"/>
                <a:ea typeface="宋体" panose="02010600030101010101" pitchFamily="2" charset="-122"/>
              </a:rPr>
              <a:t>loop </a:t>
            </a:r>
          </a:p>
          <a:p>
            <a:pPr>
              <a:spcBef>
                <a:spcPct val="60000"/>
              </a:spcBef>
            </a:pPr>
            <a:r>
              <a:rPr lang="zh-CN" altLang="en-US" sz="1800" b="1">
                <a:latin typeface="Times New Roman" panose="02020603050405020304" pitchFamily="18" charset="0"/>
                <a:ea typeface="宋体" panose="02010600030101010101" pitchFamily="2" charset="-122"/>
              </a:rPr>
              <a:t>                                 {</a:t>
            </a:r>
            <a:r>
              <a:rPr lang="zh-CN" altLang="en-US" sz="1800" b="1">
                <a:latin typeface="Times New Roman" panose="02020603050405020304" pitchFamily="18" charset="0"/>
                <a:ea typeface="仿宋_GB2312" pitchFamily="49" charset="-122"/>
              </a:rPr>
              <a:t>&lt;顺序语句&gt;; }</a:t>
            </a:r>
          </a:p>
          <a:p>
            <a:pPr algn="just">
              <a:spcBef>
                <a:spcPct val="50000"/>
              </a:spcBef>
            </a:pPr>
            <a:r>
              <a:rPr lang="en-US" altLang="zh-CN" sz="1800" b="1">
                <a:latin typeface="Times New Roman" panose="02020603050405020304" pitchFamily="18" charset="0"/>
                <a:ea typeface="仿宋_GB2312" pitchFamily="49" charset="-122"/>
              </a:rPr>
              <a:t>                                 end loop </a:t>
            </a:r>
            <a:r>
              <a:rPr lang="en-US" altLang="zh-CN" sz="1800" b="1">
                <a:latin typeface="仿宋_GB2312" pitchFamily="49" charset="-122"/>
                <a:ea typeface="仿宋_GB2312" pitchFamily="49" charset="-122"/>
              </a:rPr>
              <a:t>[</a:t>
            </a:r>
            <a:r>
              <a:rPr lang="en-US" altLang="zh-CN" sz="1800" b="1">
                <a:latin typeface="Times New Roman" panose="02020603050405020304" pitchFamily="18" charset="0"/>
                <a:ea typeface="仿宋_GB2312" pitchFamily="49" charset="-122"/>
              </a:rPr>
              <a:t>&lt;</a:t>
            </a:r>
            <a:r>
              <a:rPr lang="zh-CN" altLang="en-US" sz="1800" b="1">
                <a:latin typeface="Times New Roman" panose="02020603050405020304" pitchFamily="18" charset="0"/>
                <a:ea typeface="仿宋_GB2312" pitchFamily="49" charset="-122"/>
              </a:rPr>
              <a:t>标号&gt;</a:t>
            </a:r>
            <a:r>
              <a:rPr lang="zh-CN" altLang="en-US" sz="1800" b="1">
                <a:latin typeface="仿宋_GB2312" pitchFamily="49" charset="-122"/>
                <a:ea typeface="仿宋_GB2312" pitchFamily="49" charset="-122"/>
              </a:rPr>
              <a:t>]</a:t>
            </a:r>
            <a:r>
              <a:rPr lang="zh-CN" altLang="en-US" sz="1800" b="1">
                <a:latin typeface="Times New Roman" panose="02020603050405020304" pitchFamily="18" charset="0"/>
                <a:ea typeface="仿宋_GB2312" pitchFamily="49" charset="-122"/>
              </a:rPr>
              <a:t>；</a:t>
            </a:r>
          </a:p>
          <a:p>
            <a:pPr algn="just">
              <a:spcBef>
                <a:spcPct val="50000"/>
              </a:spcBef>
            </a:pPr>
            <a:r>
              <a:rPr lang="zh-CN" altLang="en-US"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宋体" panose="02010600030101010101" pitchFamily="2" charset="-122"/>
                <a:sym typeface="Symbol" panose="05050102010706020507" pitchFamily="18" charset="2"/>
              </a:rPr>
              <a:t></a:t>
            </a:r>
            <a:r>
              <a:rPr lang="zh-CN" altLang="en-US" sz="1600" b="1">
                <a:latin typeface="Times New Roman" panose="02020603050405020304" pitchFamily="18" charset="0"/>
                <a:ea typeface="宋体" panose="02010600030101010101" pitchFamily="2" charset="-122"/>
              </a:rPr>
              <a:t> </a:t>
            </a:r>
            <a:r>
              <a:rPr lang="en-US" altLang="zh-CN" sz="1800" b="1">
                <a:latin typeface="Times New Roman" panose="02020603050405020304" pitchFamily="18" charset="0"/>
                <a:ea typeface="宋体" panose="02010600030101010101" pitchFamily="2" charset="-122"/>
              </a:rPr>
              <a:t>for</a:t>
            </a:r>
            <a:r>
              <a:rPr lang="en-US" altLang="zh-CN" sz="1600" b="1">
                <a:latin typeface="Times New Roman" panose="02020603050405020304" pitchFamily="18" charset="0"/>
                <a:ea typeface="宋体" panose="02010600030101010101" pitchFamily="2" charset="-122"/>
              </a:rPr>
              <a:t> </a:t>
            </a:r>
            <a:r>
              <a:rPr lang="en-US" altLang="zh-CN" sz="1800" b="1">
                <a:latin typeface="Times New Roman" panose="02020603050405020304" pitchFamily="18" charset="0"/>
                <a:ea typeface="仿宋_GB2312" pitchFamily="49" charset="-122"/>
              </a:rPr>
              <a:t>loop</a:t>
            </a:r>
            <a:r>
              <a:rPr lang="zh-CN" altLang="en-US" sz="1800" b="1">
                <a:latin typeface="Times New Roman" panose="02020603050405020304" pitchFamily="18" charset="0"/>
                <a:ea typeface="仿宋_GB2312" pitchFamily="49" charset="-122"/>
              </a:rPr>
              <a:t>语句</a:t>
            </a:r>
          </a:p>
          <a:p>
            <a:pPr algn="just">
              <a:spcBef>
                <a:spcPct val="50000"/>
              </a:spcBef>
            </a:pPr>
            <a:r>
              <a:rPr lang="zh-CN" altLang="en-US" sz="1800" b="1">
                <a:latin typeface="Times New Roman" panose="02020603050405020304" pitchFamily="18" charset="0"/>
                <a:ea typeface="仿宋_GB2312" pitchFamily="49" charset="-122"/>
              </a:rPr>
              <a:t>             </a:t>
            </a:r>
            <a:r>
              <a:rPr lang="zh-CN" altLang="en-US" sz="1800" b="1">
                <a:latin typeface="仿宋_GB2312" pitchFamily="49" charset="-122"/>
                <a:ea typeface="仿宋_GB2312" pitchFamily="49" charset="-122"/>
              </a:rPr>
              <a:t>[&lt;标号&gt;:]</a:t>
            </a:r>
            <a:r>
              <a:rPr lang="en-US" altLang="zh-CN" sz="1800" b="1">
                <a:latin typeface="仿宋_GB2312" pitchFamily="49" charset="-122"/>
                <a:ea typeface="宋体" panose="02010600030101010101" pitchFamily="2" charset="-122"/>
              </a:rPr>
              <a:t> </a:t>
            </a:r>
            <a:r>
              <a:rPr lang="en-US" altLang="zh-CN" sz="1800" b="1">
                <a:latin typeface="Times New Roman" panose="02020603050405020304" pitchFamily="18" charset="0"/>
                <a:ea typeface="宋体" panose="02010600030101010101" pitchFamily="2" charset="-122"/>
              </a:rPr>
              <a:t>for </a:t>
            </a:r>
            <a:r>
              <a:rPr lang="zh-CN" altLang="en-US" sz="1600" b="1">
                <a:latin typeface="Times New Roman" panose="02020603050405020304" pitchFamily="18" charset="0"/>
                <a:ea typeface="仿宋_GB2312" pitchFamily="49" charset="-122"/>
              </a:rPr>
              <a:t>&lt;循环变量</a:t>
            </a:r>
            <a:r>
              <a:rPr lang="en-US" altLang="zh-CN" sz="1600" b="1">
                <a:latin typeface="Times New Roman" panose="02020603050405020304" pitchFamily="18" charset="0"/>
                <a:ea typeface="仿宋_GB2312" pitchFamily="49" charset="-122"/>
              </a:rPr>
              <a:t>&gt; in &lt;</a:t>
            </a:r>
            <a:r>
              <a:rPr lang="zh-CN" altLang="en-US" sz="1600" b="1">
                <a:latin typeface="Times New Roman" panose="02020603050405020304" pitchFamily="18" charset="0"/>
                <a:ea typeface="仿宋_GB2312" pitchFamily="49" charset="-122"/>
              </a:rPr>
              <a:t>离散范围&gt;</a:t>
            </a:r>
            <a:r>
              <a:rPr lang="en-US" altLang="zh-CN" sz="1800" b="1">
                <a:latin typeface="Times New Roman" panose="02020603050405020304" pitchFamily="18" charset="0"/>
                <a:ea typeface="宋体" panose="02010600030101010101" pitchFamily="2" charset="-122"/>
              </a:rPr>
              <a:t> loop </a:t>
            </a:r>
          </a:p>
          <a:p>
            <a:pPr>
              <a:spcBef>
                <a:spcPct val="60000"/>
              </a:spcBef>
            </a:pPr>
            <a:r>
              <a:rPr lang="zh-CN" altLang="en-US" sz="1800" b="1">
                <a:latin typeface="Times New Roman" panose="02020603050405020304" pitchFamily="18" charset="0"/>
                <a:ea typeface="宋体" panose="02010600030101010101" pitchFamily="2" charset="-122"/>
              </a:rPr>
              <a:t>                                 {</a:t>
            </a:r>
            <a:r>
              <a:rPr lang="zh-CN" altLang="en-US" sz="1800" b="1">
                <a:latin typeface="Times New Roman" panose="02020603050405020304" pitchFamily="18" charset="0"/>
                <a:ea typeface="仿宋_GB2312" pitchFamily="49" charset="-122"/>
              </a:rPr>
              <a:t>&lt;顺序语句&gt;; }</a:t>
            </a:r>
          </a:p>
          <a:p>
            <a:pPr algn="just">
              <a:spcBef>
                <a:spcPct val="50000"/>
              </a:spcBef>
            </a:pPr>
            <a:r>
              <a:rPr lang="en-US" altLang="zh-CN" sz="1800" b="1">
                <a:latin typeface="Times New Roman" panose="02020603050405020304" pitchFamily="18" charset="0"/>
                <a:ea typeface="仿宋_GB2312" pitchFamily="49" charset="-122"/>
              </a:rPr>
              <a:t>                                 end loop </a:t>
            </a:r>
            <a:r>
              <a:rPr lang="en-US" altLang="zh-CN" sz="1800" b="1">
                <a:latin typeface="仿宋_GB2312" pitchFamily="49" charset="-122"/>
                <a:ea typeface="仿宋_GB2312" pitchFamily="49" charset="-122"/>
              </a:rPr>
              <a:t>[</a:t>
            </a:r>
            <a:r>
              <a:rPr lang="en-US" altLang="zh-CN" sz="1800" b="1">
                <a:latin typeface="Times New Roman" panose="02020603050405020304" pitchFamily="18" charset="0"/>
                <a:ea typeface="仿宋_GB2312" pitchFamily="49" charset="-122"/>
              </a:rPr>
              <a:t>&lt;</a:t>
            </a:r>
            <a:r>
              <a:rPr lang="zh-CN" altLang="en-US" sz="1800" b="1">
                <a:latin typeface="Times New Roman" panose="02020603050405020304" pitchFamily="18" charset="0"/>
                <a:ea typeface="仿宋_GB2312" pitchFamily="49" charset="-122"/>
              </a:rPr>
              <a:t>标号&gt;</a:t>
            </a:r>
            <a:r>
              <a:rPr lang="zh-CN" altLang="en-US" sz="1800" b="1">
                <a:latin typeface="仿宋_GB2312" pitchFamily="49" charset="-122"/>
                <a:ea typeface="仿宋_GB2312" pitchFamily="49" charset="-122"/>
              </a:rPr>
              <a:t>]</a:t>
            </a:r>
            <a:r>
              <a:rPr lang="zh-CN" altLang="en-US" sz="1800" b="1">
                <a:latin typeface="Times New Roman" panose="02020603050405020304" pitchFamily="18" charset="0"/>
                <a:ea typeface="仿宋_GB2312" pitchFamily="49" charset="-122"/>
              </a:rPr>
              <a:t>；</a:t>
            </a:r>
          </a:p>
          <a:p>
            <a:pPr algn="just">
              <a:spcBef>
                <a:spcPct val="70000"/>
              </a:spcBef>
            </a:pPr>
            <a:r>
              <a:rPr lang="zh-CN" altLang="en-US" sz="1600" b="1">
                <a:latin typeface="仿宋_GB2312" pitchFamily="49" charset="-122"/>
                <a:ea typeface="仿宋_GB2312" pitchFamily="49" charset="-122"/>
              </a:rPr>
              <a:t>   注:⑴</a:t>
            </a:r>
            <a:r>
              <a:rPr lang="zh-CN" altLang="en-US" sz="1600" b="1">
                <a:latin typeface="Times New Roman" panose="02020603050405020304" pitchFamily="18" charset="0"/>
                <a:ea typeface="仿宋_GB2312" pitchFamily="49" charset="-122"/>
              </a:rPr>
              <a:t>&lt;离散范围&gt; ::= &lt;简单表达式&gt; {</a:t>
            </a:r>
            <a:r>
              <a:rPr lang="en-US" altLang="zh-CN" sz="1600" b="1">
                <a:latin typeface="Times New Roman" panose="02020603050405020304" pitchFamily="18" charset="0"/>
                <a:ea typeface="仿宋_GB2312" pitchFamily="49" charset="-122"/>
              </a:rPr>
              <a:t>to</a:t>
            </a:r>
            <a:r>
              <a:rPr lang="en-US" altLang="zh-CN" sz="1600" b="1">
                <a:latin typeface="仿宋_GB2312" pitchFamily="49" charset="-122"/>
                <a:ea typeface="仿宋_GB2312" pitchFamily="49" charset="-122"/>
              </a:rPr>
              <a:t>|</a:t>
            </a:r>
            <a:r>
              <a:rPr lang="en-US" altLang="zh-CN" sz="1600" b="1">
                <a:latin typeface="Times New Roman" panose="02020603050405020304" pitchFamily="18" charset="0"/>
                <a:ea typeface="仿宋_GB2312" pitchFamily="49" charset="-122"/>
              </a:rPr>
              <a:t>downto} &lt;</a:t>
            </a:r>
            <a:r>
              <a:rPr lang="zh-CN" altLang="en-US" sz="1600" b="1">
                <a:latin typeface="Times New Roman" panose="02020603050405020304" pitchFamily="18" charset="0"/>
                <a:ea typeface="仿宋_GB2312" pitchFamily="49" charset="-122"/>
              </a:rPr>
              <a:t>简单表达式&gt;</a:t>
            </a:r>
            <a:r>
              <a:rPr lang="zh-CN" altLang="en-US" sz="1800" b="1">
                <a:latin typeface="仿宋_GB2312" pitchFamily="49" charset="-122"/>
                <a:ea typeface="仿宋_GB2312" pitchFamily="49" charset="-122"/>
              </a:rPr>
              <a:t> </a:t>
            </a:r>
          </a:p>
          <a:p>
            <a:pPr algn="just">
              <a:spcBef>
                <a:spcPct val="50000"/>
              </a:spcBef>
            </a:pPr>
            <a:r>
              <a:rPr lang="en-US" altLang="zh-CN" sz="1600" b="1">
                <a:latin typeface="仿宋_GB2312" pitchFamily="49" charset="-122"/>
                <a:ea typeface="仿宋_GB2312" pitchFamily="49" charset="-122"/>
              </a:rPr>
              <a:t>      ⑵</a:t>
            </a:r>
            <a:r>
              <a:rPr lang="zh-CN" altLang="en-US" sz="1600" b="1">
                <a:latin typeface="Times New Roman" panose="02020603050405020304" pitchFamily="18" charset="0"/>
                <a:ea typeface="仿宋_GB2312" pitchFamily="49" charset="-122"/>
              </a:rPr>
              <a:t>&lt;循环变量&gt; 为隐含定义、是整数、不允许修改</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B50D70BC-7DFB-46B0-AA00-450DBF5A9BF0}"/>
              </a:ext>
            </a:extLst>
          </p:cNvPr>
          <p:cNvSpPr>
            <a:spLocks noGrp="1"/>
          </p:cNvSpPr>
          <p:nvPr>
            <p:ph type="dt" sz="half" idx="10"/>
          </p:nvPr>
        </p:nvSpPr>
        <p:spPr/>
        <p:txBody>
          <a:bodyPr/>
          <a:lstStyle/>
          <a:p>
            <a:fld id="{8679B511-2A2F-4FE4-8686-104C6E3E7429}" type="datetime1">
              <a:rPr lang="zh-CN" altLang="en-US"/>
              <a:pPr/>
              <a:t>2018/11/27</a:t>
            </a:fld>
            <a:endParaRPr lang="en-US" altLang="en-US"/>
          </a:p>
        </p:txBody>
      </p:sp>
      <p:sp>
        <p:nvSpPr>
          <p:cNvPr id="11" name="页脚占位符 4">
            <a:extLst>
              <a:ext uri="{FF2B5EF4-FFF2-40B4-BE49-F238E27FC236}">
                <a16:creationId xmlns:a16="http://schemas.microsoft.com/office/drawing/2014/main" id="{859B63A9-7B42-4215-B964-D11374F0FFEE}"/>
              </a:ext>
            </a:extLst>
          </p:cNvPr>
          <p:cNvSpPr>
            <a:spLocks noGrp="1"/>
          </p:cNvSpPr>
          <p:nvPr>
            <p:ph type="ftr" sz="quarter" idx="11"/>
          </p:nvPr>
        </p:nvSpPr>
        <p:spPr/>
        <p:txBody>
          <a:bodyPr/>
          <a:lstStyle/>
          <a:p>
            <a:r>
              <a:rPr lang="zh-CN" altLang="en-US"/>
              <a:t>电子教案 </a:t>
            </a:r>
            <a:r>
              <a:rPr lang="en-US" altLang="zh-CN"/>
              <a:t>Page </a:t>
            </a:r>
            <a:fld id="{3C404D9C-18AF-4B6D-81B3-A357702A0894}" type="slidenum">
              <a:rPr lang="en-US" altLang="zh-CN"/>
              <a:pPr/>
              <a:t>34</a:t>
            </a:fld>
            <a:r>
              <a:rPr lang="en-US" altLang="zh-CN"/>
              <a:t> of 97</a:t>
            </a:r>
          </a:p>
        </p:txBody>
      </p:sp>
      <p:sp>
        <p:nvSpPr>
          <p:cNvPr id="97282" name="Rectangle 2">
            <a:extLst>
              <a:ext uri="{FF2B5EF4-FFF2-40B4-BE49-F238E27FC236}">
                <a16:creationId xmlns:a16="http://schemas.microsoft.com/office/drawing/2014/main" id="{5A46106A-6CC7-440C-AACA-C76DCBB9B3A0}"/>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3" name="Text Box 3">
            <a:extLst>
              <a:ext uri="{FF2B5EF4-FFF2-40B4-BE49-F238E27FC236}">
                <a16:creationId xmlns:a16="http://schemas.microsoft.com/office/drawing/2014/main" id="{8101D407-F3C8-4481-A7DE-5A2B3563DF71}"/>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宋体" panose="02010600030101010101" pitchFamily="2" charset="-122"/>
                <a:ea typeface="宋体" panose="02010600030101010101" pitchFamily="2" charset="-122"/>
              </a:rPr>
              <a:t>第三部分 </a:t>
            </a:r>
            <a:r>
              <a:rPr lang="en-US" altLang="zh-CN" sz="3200" b="1">
                <a:latin typeface="Times New Roman" panose="02020603050405020304" pitchFamily="18" charset="0"/>
                <a:ea typeface="宋体" panose="02010600030101010101" pitchFamily="2" charset="-122"/>
              </a:rPr>
              <a:t>VHDL</a:t>
            </a:r>
            <a:r>
              <a:rPr lang="zh-CN" altLang="en-US" sz="3200" b="1">
                <a:latin typeface="宋体" panose="02010600030101010101" pitchFamily="2" charset="-122"/>
                <a:ea typeface="宋体" panose="02010600030101010101" pitchFamily="2" charset="-122"/>
              </a:rPr>
              <a:t>顺序语句</a:t>
            </a:r>
            <a:r>
              <a:rPr lang="zh-CN" altLang="en-US" sz="3200" b="1">
                <a:solidFill>
                  <a:schemeClr val="tx2"/>
                </a:solidFill>
                <a:latin typeface="Times New Roman" panose="02020603050405020304" pitchFamily="18" charset="0"/>
                <a:ea typeface="宋体" panose="02010600030101010101" pitchFamily="2" charset="-122"/>
              </a:rPr>
              <a:t>(7)</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97284" name="Rectangle 4">
            <a:extLst>
              <a:ext uri="{FF2B5EF4-FFF2-40B4-BE49-F238E27FC236}">
                <a16:creationId xmlns:a16="http://schemas.microsoft.com/office/drawing/2014/main" id="{5E21663E-F280-4C22-99FF-F9280383B67F}"/>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7285" name="Rectangle 5">
            <a:extLst>
              <a:ext uri="{FF2B5EF4-FFF2-40B4-BE49-F238E27FC236}">
                <a16:creationId xmlns:a16="http://schemas.microsoft.com/office/drawing/2014/main" id="{A72F496E-5D50-4175-AD62-1C897FB2D3C2}"/>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7286" name="Rectangle 6">
            <a:extLst>
              <a:ext uri="{FF2B5EF4-FFF2-40B4-BE49-F238E27FC236}">
                <a16:creationId xmlns:a16="http://schemas.microsoft.com/office/drawing/2014/main" id="{984F2D52-57E0-452F-8C33-E99E5A1D2E5C}"/>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287" name="Text Box 7">
            <a:extLst>
              <a:ext uri="{FF2B5EF4-FFF2-40B4-BE49-F238E27FC236}">
                <a16:creationId xmlns:a16="http://schemas.microsoft.com/office/drawing/2014/main" id="{89C2D62A-FA38-4784-8217-1F2C2C13BB6E}"/>
              </a:ext>
            </a:extLst>
          </p:cNvPr>
          <p:cNvSpPr txBox="1">
            <a:spLocks noChangeArrowheads="1"/>
          </p:cNvSpPr>
          <p:nvPr/>
        </p:nvSpPr>
        <p:spPr bwMode="auto">
          <a:xfrm>
            <a:off x="533400" y="9144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顺序语句</a:t>
            </a:r>
            <a:endParaRPr lang="zh-CN" altLang="en-US" sz="1800" b="1">
              <a:latin typeface="仿宋_GB2312" pitchFamily="49" charset="-122"/>
              <a:ea typeface="仿宋_GB2312" pitchFamily="49" charset="-122"/>
            </a:endParaRPr>
          </a:p>
        </p:txBody>
      </p:sp>
      <p:sp>
        <p:nvSpPr>
          <p:cNvPr id="97288" name="Rectangle 8">
            <a:extLst>
              <a:ext uri="{FF2B5EF4-FFF2-40B4-BE49-F238E27FC236}">
                <a16:creationId xmlns:a16="http://schemas.microsoft.com/office/drawing/2014/main" id="{47D5BBB7-728A-463A-B275-49417B0AC4F3}"/>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7289" name="Rectangle 9">
            <a:extLst>
              <a:ext uri="{FF2B5EF4-FFF2-40B4-BE49-F238E27FC236}">
                <a16:creationId xmlns:a16="http://schemas.microsoft.com/office/drawing/2014/main" id="{BD998CCF-9A02-42AE-BF95-05F1F82721EB}"/>
              </a:ext>
            </a:extLst>
          </p:cNvPr>
          <p:cNvSpPr>
            <a:spLocks noChangeArrowheads="1"/>
          </p:cNvSpPr>
          <p:nvPr/>
        </p:nvSpPr>
        <p:spPr bwMode="auto">
          <a:xfrm>
            <a:off x="838200" y="1524000"/>
            <a:ext cx="8229600" cy="290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60000"/>
              </a:spcBef>
            </a:pPr>
            <a:r>
              <a:rPr lang="zh-CN" altLang="en-US" sz="1600">
                <a:latin typeface="Times New Roman" panose="02020603050405020304" pitchFamily="18" charset="0"/>
                <a:ea typeface="仿宋_GB2312" pitchFamily="49" charset="-122"/>
              </a:rPr>
              <a:t> ▲ </a:t>
            </a:r>
            <a:r>
              <a:rPr lang="zh-CN" altLang="en-US" sz="1800" b="1">
                <a:latin typeface="Times New Roman" panose="02020603050405020304" pitchFamily="18" charset="0"/>
                <a:ea typeface="仿宋_GB2312" pitchFamily="49" charset="-122"/>
              </a:rPr>
              <a:t>循环语句：</a:t>
            </a:r>
            <a:r>
              <a:rPr lang="zh-CN" altLang="en-US" sz="1600" b="1">
                <a:latin typeface="仿宋_GB2312" pitchFamily="49" charset="-122"/>
                <a:ea typeface="仿宋_GB2312" pitchFamily="49" charset="-122"/>
              </a:rPr>
              <a:t>用于描述具有重复结构或迭代运算的部分以简化程序代码，有三种形式：</a:t>
            </a:r>
            <a:r>
              <a:rPr lang="zh-CN" altLang="en-US" sz="1800" b="1">
                <a:latin typeface="Times New Roman" panose="02020603050405020304" pitchFamily="18" charset="0"/>
                <a:ea typeface="仿宋_GB2312" pitchFamily="49" charset="-122"/>
              </a:rPr>
              <a:t>     </a:t>
            </a:r>
          </a:p>
          <a:p>
            <a:pPr>
              <a:spcBef>
                <a:spcPct val="60000"/>
              </a:spcBef>
            </a:pP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宋体" panose="02010600030101010101" pitchFamily="2" charset="-122"/>
                <a:ea typeface="宋体" panose="02010600030101010101" pitchFamily="2" charset="-122"/>
              </a:rPr>
              <a:t> </a:t>
            </a:r>
            <a:r>
              <a:rPr lang="en-US" altLang="zh-CN" sz="1800" b="1">
                <a:latin typeface="Times New Roman" panose="02020603050405020304" pitchFamily="18" charset="0"/>
                <a:ea typeface="宋体" panose="02010600030101010101" pitchFamily="2" charset="-122"/>
              </a:rPr>
              <a:t>while </a:t>
            </a:r>
            <a:r>
              <a:rPr lang="en-US" altLang="zh-CN" sz="1800" b="1">
                <a:latin typeface="Times New Roman" panose="02020603050405020304" pitchFamily="18" charset="0"/>
                <a:ea typeface="仿宋_GB2312" pitchFamily="49" charset="-122"/>
              </a:rPr>
              <a:t>loop</a:t>
            </a:r>
            <a:r>
              <a:rPr lang="zh-CN" altLang="en-US" sz="1800" b="1">
                <a:latin typeface="Times New Roman" panose="02020603050405020304" pitchFamily="18" charset="0"/>
                <a:ea typeface="仿宋_GB2312" pitchFamily="49" charset="-122"/>
              </a:rPr>
              <a:t>语句</a:t>
            </a:r>
          </a:p>
          <a:p>
            <a:pPr algn="just">
              <a:spcBef>
                <a:spcPct val="50000"/>
              </a:spcBef>
            </a:pPr>
            <a:r>
              <a:rPr lang="zh-CN" altLang="en-US" sz="1800" b="1">
                <a:latin typeface="Times New Roman" panose="02020603050405020304" pitchFamily="18" charset="0"/>
                <a:ea typeface="仿宋_GB2312" pitchFamily="49" charset="-122"/>
              </a:rPr>
              <a:t>             </a:t>
            </a:r>
            <a:r>
              <a:rPr lang="zh-CN" altLang="en-US" sz="1800" b="1">
                <a:latin typeface="仿宋_GB2312" pitchFamily="49" charset="-122"/>
                <a:ea typeface="仿宋_GB2312" pitchFamily="49" charset="-122"/>
              </a:rPr>
              <a:t>[&lt;标号&gt;:]</a:t>
            </a:r>
            <a:r>
              <a:rPr lang="en-US" altLang="zh-CN" sz="1800" b="1">
                <a:latin typeface="Times New Roman" panose="02020603050405020304" pitchFamily="18" charset="0"/>
                <a:ea typeface="仿宋_GB2312" pitchFamily="49" charset="-122"/>
              </a:rPr>
              <a:t>while</a:t>
            </a:r>
            <a:r>
              <a:rPr lang="en-US" altLang="zh-CN" sz="1600" b="1">
                <a:latin typeface="Times New Roman" panose="02020603050405020304" pitchFamily="18" charset="0"/>
                <a:ea typeface="仿宋_GB2312" pitchFamily="49" charset="-122"/>
              </a:rPr>
              <a:t> </a:t>
            </a:r>
            <a:r>
              <a:rPr lang="en-US" altLang="zh-CN" sz="1800" b="1">
                <a:latin typeface="Times New Roman" panose="02020603050405020304" pitchFamily="18" charset="0"/>
                <a:ea typeface="仿宋_GB2312" pitchFamily="49" charset="-122"/>
              </a:rPr>
              <a:t>&lt;</a:t>
            </a:r>
            <a:r>
              <a:rPr lang="zh-CN" altLang="en-US" sz="1800" b="1">
                <a:latin typeface="Times New Roman" panose="02020603050405020304" pitchFamily="18" charset="0"/>
                <a:ea typeface="仿宋_GB2312" pitchFamily="49" charset="-122"/>
              </a:rPr>
              <a:t>布尔表达式&gt;</a:t>
            </a:r>
            <a:r>
              <a:rPr lang="zh-CN" altLang="en-US" sz="1800" b="1">
                <a:latin typeface="Times New Roman" panose="02020603050405020304" pitchFamily="18" charset="0"/>
                <a:ea typeface="宋体" panose="02010600030101010101" pitchFamily="2" charset="-122"/>
              </a:rPr>
              <a:t> </a:t>
            </a:r>
            <a:r>
              <a:rPr lang="en-US" altLang="zh-CN" sz="1800" b="1">
                <a:latin typeface="Times New Roman" panose="02020603050405020304" pitchFamily="18" charset="0"/>
                <a:ea typeface="宋体" panose="02010600030101010101" pitchFamily="2" charset="-122"/>
              </a:rPr>
              <a:t>loop </a:t>
            </a:r>
          </a:p>
          <a:p>
            <a:pPr>
              <a:spcBef>
                <a:spcPct val="60000"/>
              </a:spcBef>
            </a:pPr>
            <a:r>
              <a:rPr lang="zh-CN" altLang="en-US" sz="1800" b="1">
                <a:latin typeface="Times New Roman" panose="02020603050405020304" pitchFamily="18" charset="0"/>
                <a:ea typeface="宋体" panose="02010600030101010101" pitchFamily="2" charset="-122"/>
              </a:rPr>
              <a:t>                                 {</a:t>
            </a:r>
            <a:r>
              <a:rPr lang="zh-CN" altLang="en-US" sz="1800" b="1">
                <a:latin typeface="Times New Roman" panose="02020603050405020304" pitchFamily="18" charset="0"/>
                <a:ea typeface="仿宋_GB2312" pitchFamily="49" charset="-122"/>
              </a:rPr>
              <a:t>&lt;顺序语句&gt;; }</a:t>
            </a:r>
          </a:p>
          <a:p>
            <a:pPr algn="just">
              <a:spcBef>
                <a:spcPct val="50000"/>
              </a:spcBef>
            </a:pPr>
            <a:r>
              <a:rPr lang="en-US" altLang="zh-CN" sz="1800" b="1">
                <a:latin typeface="Times New Roman" panose="02020603050405020304" pitchFamily="18" charset="0"/>
                <a:ea typeface="仿宋_GB2312" pitchFamily="49" charset="-122"/>
              </a:rPr>
              <a:t>                               end loop </a:t>
            </a:r>
            <a:r>
              <a:rPr lang="en-US" altLang="zh-CN" sz="1800" b="1">
                <a:latin typeface="仿宋_GB2312" pitchFamily="49" charset="-122"/>
                <a:ea typeface="仿宋_GB2312" pitchFamily="49" charset="-122"/>
              </a:rPr>
              <a:t>[</a:t>
            </a:r>
            <a:r>
              <a:rPr lang="en-US" altLang="zh-CN" sz="1800" b="1">
                <a:latin typeface="Times New Roman" panose="02020603050405020304" pitchFamily="18" charset="0"/>
                <a:ea typeface="仿宋_GB2312" pitchFamily="49" charset="-122"/>
              </a:rPr>
              <a:t>&lt;</a:t>
            </a:r>
            <a:r>
              <a:rPr lang="zh-CN" altLang="en-US" sz="1800" b="1">
                <a:latin typeface="Times New Roman" panose="02020603050405020304" pitchFamily="18" charset="0"/>
                <a:ea typeface="仿宋_GB2312" pitchFamily="49" charset="-122"/>
              </a:rPr>
              <a:t>标号&gt;</a:t>
            </a:r>
            <a:r>
              <a:rPr lang="zh-CN" altLang="en-US" sz="1800" b="1">
                <a:latin typeface="仿宋_GB2312" pitchFamily="49" charset="-122"/>
                <a:ea typeface="仿宋_GB2312" pitchFamily="49" charset="-122"/>
              </a:rPr>
              <a:t>]</a:t>
            </a:r>
            <a:r>
              <a:rPr lang="zh-CN" altLang="en-US" sz="1800" b="1">
                <a:latin typeface="Times New Roman" panose="02020603050405020304" pitchFamily="18" charset="0"/>
                <a:ea typeface="仿宋_GB2312" pitchFamily="49" charset="-122"/>
              </a:rPr>
              <a:t>；</a:t>
            </a:r>
          </a:p>
          <a:p>
            <a:pPr algn="just">
              <a:spcBef>
                <a:spcPct val="70000"/>
              </a:spcBef>
            </a:pPr>
            <a:r>
              <a:rPr lang="zh-CN" altLang="en-US" sz="1600" b="1">
                <a:latin typeface="仿宋_GB2312" pitchFamily="49" charset="-122"/>
                <a:ea typeface="仿宋_GB2312" pitchFamily="49" charset="-122"/>
              </a:rPr>
              <a:t>   注:⑴</a:t>
            </a:r>
            <a:r>
              <a:rPr lang="zh-CN" altLang="en-US" sz="1600" b="1">
                <a:latin typeface="Times New Roman" panose="02020603050405020304" pitchFamily="18" charset="0"/>
                <a:ea typeface="仿宋_GB2312" pitchFamily="49" charset="-122"/>
              </a:rPr>
              <a:t>&lt;布尔表达式&gt;为真执行，否则结束</a:t>
            </a:r>
          </a:p>
          <a:p>
            <a:pPr algn="just">
              <a:spcBef>
                <a:spcPct val="70000"/>
              </a:spcBef>
            </a:pPr>
            <a:r>
              <a:rPr lang="en-US" altLang="zh-CN" sz="1600" b="1">
                <a:latin typeface="Times New Roman" panose="02020603050405020304" pitchFamily="18" charset="0"/>
                <a:ea typeface="仿宋_GB2312" pitchFamily="49" charset="-122"/>
              </a:rPr>
              <a:t>            ⑵</a:t>
            </a:r>
            <a:r>
              <a:rPr lang="zh-CN" altLang="en-US" sz="1600" b="1">
                <a:latin typeface="Times New Roman" panose="02020603050405020304" pitchFamily="18" charset="0"/>
                <a:ea typeface="仿宋_GB2312" pitchFamily="49" charset="-122"/>
              </a:rPr>
              <a:t>循环变量非隐含定义</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D356CBE2-5980-4659-AB2A-B54726E2FAF4}"/>
              </a:ext>
            </a:extLst>
          </p:cNvPr>
          <p:cNvSpPr>
            <a:spLocks noGrp="1"/>
          </p:cNvSpPr>
          <p:nvPr>
            <p:ph type="dt" sz="half" idx="10"/>
          </p:nvPr>
        </p:nvSpPr>
        <p:spPr/>
        <p:txBody>
          <a:bodyPr/>
          <a:lstStyle/>
          <a:p>
            <a:fld id="{B5FF541F-FE1D-45EA-80A2-145318D5E376}" type="datetime1">
              <a:rPr lang="zh-CN" altLang="en-US"/>
              <a:pPr/>
              <a:t>2018/11/27</a:t>
            </a:fld>
            <a:endParaRPr lang="en-US" altLang="en-US"/>
          </a:p>
        </p:txBody>
      </p:sp>
      <p:sp>
        <p:nvSpPr>
          <p:cNvPr id="12" name="页脚占位符 4">
            <a:extLst>
              <a:ext uri="{FF2B5EF4-FFF2-40B4-BE49-F238E27FC236}">
                <a16:creationId xmlns:a16="http://schemas.microsoft.com/office/drawing/2014/main" id="{F23A57D2-B4A2-468E-B161-3272CE39B6EB}"/>
              </a:ext>
            </a:extLst>
          </p:cNvPr>
          <p:cNvSpPr>
            <a:spLocks noGrp="1"/>
          </p:cNvSpPr>
          <p:nvPr>
            <p:ph type="ftr" sz="quarter" idx="11"/>
          </p:nvPr>
        </p:nvSpPr>
        <p:spPr/>
        <p:txBody>
          <a:bodyPr/>
          <a:lstStyle/>
          <a:p>
            <a:r>
              <a:rPr lang="zh-CN" altLang="en-US"/>
              <a:t>电子教案 </a:t>
            </a:r>
            <a:r>
              <a:rPr lang="en-US" altLang="zh-CN"/>
              <a:t>Page </a:t>
            </a:r>
            <a:fld id="{447F674B-AD2E-422E-9CB3-A46157F74B45}" type="slidenum">
              <a:rPr lang="en-US" altLang="zh-CN"/>
              <a:pPr/>
              <a:t>35</a:t>
            </a:fld>
            <a:r>
              <a:rPr lang="en-US" altLang="zh-CN"/>
              <a:t> of 97</a:t>
            </a:r>
          </a:p>
        </p:txBody>
      </p:sp>
      <p:sp>
        <p:nvSpPr>
          <p:cNvPr id="98306" name="Rectangle 2">
            <a:extLst>
              <a:ext uri="{FF2B5EF4-FFF2-40B4-BE49-F238E27FC236}">
                <a16:creationId xmlns:a16="http://schemas.microsoft.com/office/drawing/2014/main" id="{ACCF0AFD-6BC3-4E76-AD32-CDD4504D832C}"/>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07" name="Text Box 3">
            <a:extLst>
              <a:ext uri="{FF2B5EF4-FFF2-40B4-BE49-F238E27FC236}">
                <a16:creationId xmlns:a16="http://schemas.microsoft.com/office/drawing/2014/main" id="{E0E26BE9-15CD-41B0-B8DC-1C5DFCC9A69D}"/>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宋体" panose="02010600030101010101" pitchFamily="2" charset="-122"/>
                <a:ea typeface="宋体" panose="02010600030101010101" pitchFamily="2" charset="-122"/>
              </a:rPr>
              <a:t>第三部分 </a:t>
            </a:r>
            <a:r>
              <a:rPr lang="en-US" altLang="zh-CN" sz="3200" b="1">
                <a:latin typeface="Times New Roman" panose="02020603050405020304" pitchFamily="18" charset="0"/>
                <a:ea typeface="宋体" panose="02010600030101010101" pitchFamily="2" charset="-122"/>
              </a:rPr>
              <a:t>VHDL</a:t>
            </a:r>
            <a:r>
              <a:rPr lang="zh-CN" altLang="en-US" sz="3200" b="1">
                <a:latin typeface="宋体" panose="02010600030101010101" pitchFamily="2" charset="-122"/>
                <a:ea typeface="宋体" panose="02010600030101010101" pitchFamily="2" charset="-122"/>
              </a:rPr>
              <a:t>顺序语句</a:t>
            </a:r>
            <a:r>
              <a:rPr lang="zh-CN" altLang="en-US" sz="3200" b="1">
                <a:solidFill>
                  <a:schemeClr val="tx2"/>
                </a:solidFill>
                <a:latin typeface="Times New Roman" panose="02020603050405020304" pitchFamily="18" charset="0"/>
                <a:ea typeface="宋体" panose="02010600030101010101" pitchFamily="2" charset="-122"/>
              </a:rPr>
              <a:t>(8)</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98308" name="Rectangle 4">
            <a:extLst>
              <a:ext uri="{FF2B5EF4-FFF2-40B4-BE49-F238E27FC236}">
                <a16:creationId xmlns:a16="http://schemas.microsoft.com/office/drawing/2014/main" id="{3AB525F0-248A-494E-911B-66D96963337D}"/>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8309" name="Rectangle 5">
            <a:extLst>
              <a:ext uri="{FF2B5EF4-FFF2-40B4-BE49-F238E27FC236}">
                <a16:creationId xmlns:a16="http://schemas.microsoft.com/office/drawing/2014/main" id="{FF36962D-4817-4D09-A167-F66543AFF758}"/>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8310" name="Rectangle 6">
            <a:extLst>
              <a:ext uri="{FF2B5EF4-FFF2-40B4-BE49-F238E27FC236}">
                <a16:creationId xmlns:a16="http://schemas.microsoft.com/office/drawing/2014/main" id="{38C9AADC-237A-46F4-B60B-ED68B45FE2B4}"/>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311" name="Text Box 7">
            <a:extLst>
              <a:ext uri="{FF2B5EF4-FFF2-40B4-BE49-F238E27FC236}">
                <a16:creationId xmlns:a16="http://schemas.microsoft.com/office/drawing/2014/main" id="{2366E463-51AD-4DD4-BBE9-CC60CD2E28A1}"/>
              </a:ext>
            </a:extLst>
          </p:cNvPr>
          <p:cNvSpPr txBox="1">
            <a:spLocks noChangeArrowheads="1"/>
          </p:cNvSpPr>
          <p:nvPr/>
        </p:nvSpPr>
        <p:spPr bwMode="auto">
          <a:xfrm>
            <a:off x="533400" y="9144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顺序语句</a:t>
            </a:r>
            <a:endParaRPr lang="zh-CN" altLang="en-US" sz="1800" b="1">
              <a:latin typeface="仿宋_GB2312" pitchFamily="49" charset="-122"/>
              <a:ea typeface="仿宋_GB2312" pitchFamily="49" charset="-122"/>
            </a:endParaRPr>
          </a:p>
        </p:txBody>
      </p:sp>
      <p:sp>
        <p:nvSpPr>
          <p:cNvPr id="98312" name="Rectangle 8">
            <a:extLst>
              <a:ext uri="{FF2B5EF4-FFF2-40B4-BE49-F238E27FC236}">
                <a16:creationId xmlns:a16="http://schemas.microsoft.com/office/drawing/2014/main" id="{98760603-20C6-488D-B1B5-EF07C2C1A226}"/>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8313" name="Rectangle 9">
            <a:extLst>
              <a:ext uri="{FF2B5EF4-FFF2-40B4-BE49-F238E27FC236}">
                <a16:creationId xmlns:a16="http://schemas.microsoft.com/office/drawing/2014/main" id="{6189C555-C841-4A43-8CB5-E38C2ACDDA24}"/>
              </a:ext>
            </a:extLst>
          </p:cNvPr>
          <p:cNvSpPr>
            <a:spLocks noChangeArrowheads="1"/>
          </p:cNvSpPr>
          <p:nvPr/>
        </p:nvSpPr>
        <p:spPr bwMode="auto">
          <a:xfrm>
            <a:off x="838200" y="1371600"/>
            <a:ext cx="8229600" cy="119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60000"/>
              </a:spcBef>
            </a:pPr>
            <a:r>
              <a:rPr lang="zh-CN" altLang="en-US" sz="1600">
                <a:latin typeface="Times New Roman" panose="02020603050405020304" pitchFamily="18" charset="0"/>
                <a:ea typeface="仿宋_GB2312" pitchFamily="49" charset="-122"/>
              </a:rPr>
              <a:t> ▲ </a:t>
            </a:r>
            <a:r>
              <a:rPr lang="en-US" altLang="zh-CN" sz="1800" b="1">
                <a:latin typeface="Times New Roman" panose="02020603050405020304" pitchFamily="18" charset="0"/>
                <a:ea typeface="仿宋_GB2312" pitchFamily="49" charset="-122"/>
              </a:rPr>
              <a:t>exit</a:t>
            </a:r>
            <a:r>
              <a:rPr lang="zh-CN" altLang="en-US" sz="1800" b="1">
                <a:latin typeface="Times New Roman" panose="02020603050405020304" pitchFamily="18" charset="0"/>
                <a:ea typeface="仿宋_GB2312" pitchFamily="49" charset="-122"/>
              </a:rPr>
              <a:t>语句：</a:t>
            </a:r>
            <a:r>
              <a:rPr lang="zh-CN" altLang="en-US" sz="1600" b="1">
                <a:latin typeface="仿宋_GB2312" pitchFamily="49" charset="-122"/>
                <a:ea typeface="仿宋_GB2312" pitchFamily="49" charset="-122"/>
              </a:rPr>
              <a:t>循环控制语句，可强迫循环从正常执行中跳到由语句标号所指定的新位置</a:t>
            </a:r>
            <a:endParaRPr lang="zh-CN" altLang="en-US" sz="1800" b="1">
              <a:latin typeface="Times New Roman" panose="02020603050405020304" pitchFamily="18" charset="0"/>
              <a:ea typeface="仿宋_GB2312" pitchFamily="49" charset="-122"/>
            </a:endParaRPr>
          </a:p>
          <a:p>
            <a:pPr algn="just">
              <a:spcBef>
                <a:spcPct val="50000"/>
              </a:spcBef>
            </a:pPr>
            <a:r>
              <a:rPr lang="zh-CN" altLang="en-US" sz="1800" b="1">
                <a:latin typeface="Times New Roman" panose="02020603050405020304" pitchFamily="18" charset="0"/>
                <a:ea typeface="仿宋_GB2312" pitchFamily="49" charset="-122"/>
              </a:rPr>
              <a:t>             </a:t>
            </a:r>
            <a:r>
              <a:rPr lang="en-US" altLang="zh-CN" sz="1800" b="1">
                <a:latin typeface="Times New Roman" panose="02020603050405020304" pitchFamily="18" charset="0"/>
                <a:ea typeface="仿宋_GB2312" pitchFamily="49" charset="-122"/>
              </a:rPr>
              <a:t>exit</a:t>
            </a:r>
            <a:r>
              <a:rPr lang="en-US" altLang="zh-CN" sz="1800" b="1">
                <a:latin typeface="仿宋_GB2312" pitchFamily="49" charset="-122"/>
                <a:ea typeface="仿宋_GB2312" pitchFamily="49" charset="-122"/>
              </a:rPr>
              <a:t>[&lt;</a:t>
            </a:r>
            <a:r>
              <a:rPr lang="zh-CN" altLang="en-US" sz="1800" b="1">
                <a:latin typeface="仿宋_GB2312" pitchFamily="49" charset="-122"/>
                <a:ea typeface="仿宋_GB2312" pitchFamily="49" charset="-122"/>
              </a:rPr>
              <a:t>语句标号&gt;][</a:t>
            </a:r>
            <a:r>
              <a:rPr lang="en-US" altLang="zh-CN" sz="1800" b="1">
                <a:latin typeface="Times New Roman" panose="02020603050405020304" pitchFamily="18" charset="0"/>
                <a:ea typeface="仿宋_GB2312" pitchFamily="49" charset="-122"/>
              </a:rPr>
              <a:t>when&lt;</a:t>
            </a:r>
            <a:r>
              <a:rPr lang="zh-CN" altLang="en-US" sz="1800" b="1">
                <a:latin typeface="Times New Roman" panose="02020603050405020304" pitchFamily="18" charset="0"/>
                <a:ea typeface="仿宋_GB2312" pitchFamily="49" charset="-122"/>
              </a:rPr>
              <a:t>条件&gt;</a:t>
            </a:r>
            <a:r>
              <a:rPr lang="zh-CN" altLang="en-US" sz="1800" b="1">
                <a:latin typeface="仿宋_GB2312" pitchFamily="49" charset="-122"/>
                <a:ea typeface="仿宋_GB2312" pitchFamily="49" charset="-122"/>
              </a:rPr>
              <a:t>]</a:t>
            </a:r>
            <a:r>
              <a:rPr lang="zh-CN" altLang="en-US" sz="1800" b="1">
                <a:latin typeface="Times New Roman" panose="02020603050405020304" pitchFamily="18" charset="0"/>
                <a:ea typeface="仿宋_GB2312" pitchFamily="49" charset="-122"/>
              </a:rPr>
              <a:t>；</a:t>
            </a:r>
          </a:p>
          <a:p>
            <a:pPr algn="just">
              <a:spcBef>
                <a:spcPct val="50000"/>
              </a:spcBef>
            </a:pPr>
            <a:r>
              <a:rPr lang="zh-CN" altLang="en-US" sz="1600" b="1">
                <a:latin typeface="仿宋_GB2312" pitchFamily="49" charset="-122"/>
                <a:ea typeface="仿宋_GB2312" pitchFamily="49" charset="-122"/>
              </a:rPr>
              <a:t>   注:</a:t>
            </a:r>
            <a:r>
              <a:rPr lang="zh-CN" altLang="en-US" sz="1600" b="1">
                <a:latin typeface="Times New Roman" panose="02020603050405020304" pitchFamily="18" charset="0"/>
                <a:ea typeface="仿宋_GB2312" pitchFamily="49" charset="-122"/>
              </a:rPr>
              <a:t>缺省</a:t>
            </a:r>
            <a:r>
              <a:rPr lang="en-US" altLang="zh-CN" sz="1800" b="1">
                <a:latin typeface="仿宋_GB2312" pitchFamily="49" charset="-122"/>
                <a:ea typeface="仿宋_GB2312" pitchFamily="49" charset="-122"/>
              </a:rPr>
              <a:t>&lt;</a:t>
            </a:r>
            <a:r>
              <a:rPr lang="zh-CN" altLang="en-US" sz="1800" b="1">
                <a:latin typeface="仿宋_GB2312" pitchFamily="49" charset="-122"/>
                <a:ea typeface="仿宋_GB2312" pitchFamily="49" charset="-122"/>
              </a:rPr>
              <a:t>语句标号&gt;</a:t>
            </a:r>
            <a:r>
              <a:rPr lang="zh-CN" altLang="en-US" sz="1600" b="1">
                <a:latin typeface="Times New Roman" panose="02020603050405020304" pitchFamily="18" charset="0"/>
                <a:ea typeface="仿宋_GB2312" pitchFamily="49" charset="-122"/>
              </a:rPr>
              <a:t> 或</a:t>
            </a:r>
            <a:r>
              <a:rPr lang="en-US" altLang="zh-CN" sz="1800" b="1">
                <a:latin typeface="Times New Roman" panose="02020603050405020304" pitchFamily="18" charset="0"/>
                <a:ea typeface="仿宋_GB2312" pitchFamily="49" charset="-122"/>
              </a:rPr>
              <a:t>when</a:t>
            </a:r>
            <a:r>
              <a:rPr lang="zh-CN" altLang="en-US" sz="1800" b="1">
                <a:latin typeface="Times New Roman" panose="02020603050405020304" pitchFamily="18" charset="0"/>
                <a:ea typeface="仿宋_GB2312" pitchFamily="49" charset="-122"/>
              </a:rPr>
              <a:t>子句则</a:t>
            </a:r>
            <a:r>
              <a:rPr lang="zh-CN" altLang="en-US" sz="1600" b="1">
                <a:latin typeface="仿宋_GB2312" pitchFamily="49" charset="-122"/>
                <a:ea typeface="仿宋_GB2312" pitchFamily="49" charset="-122"/>
              </a:rPr>
              <a:t>跳到循环语句</a:t>
            </a:r>
            <a:r>
              <a:rPr lang="en-US" altLang="zh-CN" sz="1800" b="1">
                <a:latin typeface="Times New Roman" panose="02020603050405020304" pitchFamily="18" charset="0"/>
                <a:ea typeface="仿宋_GB2312" pitchFamily="49" charset="-122"/>
              </a:rPr>
              <a:t>end loop</a:t>
            </a:r>
            <a:r>
              <a:rPr lang="zh-CN" altLang="en-US" sz="1600" b="1">
                <a:latin typeface="Times New Roman" panose="02020603050405020304" pitchFamily="18" charset="0"/>
                <a:ea typeface="仿宋_GB2312" pitchFamily="49" charset="-122"/>
              </a:rPr>
              <a:t>后面执行</a:t>
            </a:r>
          </a:p>
        </p:txBody>
      </p:sp>
      <p:sp>
        <p:nvSpPr>
          <p:cNvPr id="98314" name="Rectangle 10">
            <a:extLst>
              <a:ext uri="{FF2B5EF4-FFF2-40B4-BE49-F238E27FC236}">
                <a16:creationId xmlns:a16="http://schemas.microsoft.com/office/drawing/2014/main" id="{CEDE17AC-E68F-4BBA-A621-3F6BDE0ACF8B}"/>
              </a:ext>
            </a:extLst>
          </p:cNvPr>
          <p:cNvSpPr>
            <a:spLocks noChangeArrowheads="1"/>
          </p:cNvSpPr>
          <p:nvPr/>
        </p:nvSpPr>
        <p:spPr bwMode="auto">
          <a:xfrm>
            <a:off x="762000" y="2590800"/>
            <a:ext cx="8229600" cy="418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60000"/>
              </a:spcBef>
            </a:pPr>
            <a:r>
              <a:rPr lang="zh-CN" altLang="en-US" sz="1600">
                <a:latin typeface="Times New Roman" panose="02020603050405020304" pitchFamily="18" charset="0"/>
                <a:ea typeface="仿宋_GB2312" pitchFamily="49" charset="-122"/>
              </a:rPr>
              <a:t> ▲ </a:t>
            </a:r>
            <a:r>
              <a:rPr lang="en-US" altLang="zh-CN" sz="1800" b="1">
                <a:latin typeface="Times New Roman" panose="02020603050405020304" pitchFamily="18" charset="0"/>
                <a:ea typeface="仿宋_GB2312" pitchFamily="49" charset="-122"/>
              </a:rPr>
              <a:t>next</a:t>
            </a:r>
            <a:r>
              <a:rPr lang="zh-CN" altLang="en-US" sz="1800" b="1">
                <a:latin typeface="Times New Roman" panose="02020603050405020304" pitchFamily="18" charset="0"/>
                <a:ea typeface="仿宋_GB2312" pitchFamily="49" charset="-122"/>
              </a:rPr>
              <a:t>语句：</a:t>
            </a:r>
            <a:r>
              <a:rPr lang="zh-CN" altLang="en-US" sz="1600" b="1">
                <a:latin typeface="仿宋_GB2312" pitchFamily="49" charset="-122"/>
                <a:ea typeface="仿宋_GB2312" pitchFamily="49" charset="-122"/>
              </a:rPr>
              <a:t>循环控制语句，可结束</a:t>
            </a:r>
            <a:r>
              <a:rPr lang="en-US" altLang="zh-CN" sz="1800" b="1">
                <a:latin typeface="Times New Roman" panose="02020603050405020304" pitchFamily="18" charset="0"/>
                <a:ea typeface="仿宋_GB2312" pitchFamily="49" charset="-122"/>
              </a:rPr>
              <a:t>next</a:t>
            </a:r>
            <a:r>
              <a:rPr lang="zh-CN" altLang="en-US" sz="1600" b="1">
                <a:latin typeface="仿宋_GB2312" pitchFamily="49" charset="-122"/>
                <a:ea typeface="仿宋_GB2312" pitchFamily="49" charset="-122"/>
              </a:rPr>
              <a:t>语句后面的操作跳到由语句标号指定的环内</a:t>
            </a:r>
          </a:p>
          <a:p>
            <a:pPr>
              <a:spcBef>
                <a:spcPct val="15000"/>
              </a:spcBef>
            </a:pPr>
            <a:r>
              <a:rPr lang="zh-CN" altLang="en-US" sz="1600" b="1">
                <a:latin typeface="仿宋_GB2312" pitchFamily="49" charset="-122"/>
                <a:ea typeface="仿宋_GB2312" pitchFamily="49" charset="-122"/>
              </a:rPr>
              <a:t>              新位置，只能实现</a:t>
            </a:r>
            <a:r>
              <a:rPr lang="zh-CN" altLang="en-US" sz="1600" b="1">
                <a:latin typeface="Times New Roman" panose="02020603050405020304" pitchFamily="18" charset="0"/>
                <a:ea typeface="仿宋_GB2312" pitchFamily="49" charset="-122"/>
              </a:rPr>
              <a:t>内部循环控制</a:t>
            </a:r>
            <a:endParaRPr lang="zh-CN" altLang="en-US" sz="1800" b="1">
              <a:latin typeface="Times New Roman" panose="02020603050405020304" pitchFamily="18" charset="0"/>
              <a:ea typeface="仿宋_GB2312" pitchFamily="49" charset="-122"/>
            </a:endParaRPr>
          </a:p>
          <a:p>
            <a:pPr algn="just">
              <a:spcBef>
                <a:spcPct val="50000"/>
              </a:spcBef>
            </a:pPr>
            <a:r>
              <a:rPr lang="zh-CN" altLang="en-US" sz="1800" b="1">
                <a:latin typeface="Times New Roman" panose="02020603050405020304" pitchFamily="18" charset="0"/>
                <a:ea typeface="仿宋_GB2312" pitchFamily="49" charset="-122"/>
              </a:rPr>
              <a:t>             </a:t>
            </a:r>
            <a:r>
              <a:rPr lang="en-US" altLang="zh-CN" sz="1800" b="1">
                <a:latin typeface="Times New Roman" panose="02020603050405020304" pitchFamily="18" charset="0"/>
                <a:ea typeface="仿宋_GB2312" pitchFamily="49" charset="-122"/>
              </a:rPr>
              <a:t>next</a:t>
            </a:r>
            <a:r>
              <a:rPr lang="en-US" altLang="zh-CN" sz="1800" b="1">
                <a:latin typeface="仿宋_GB2312" pitchFamily="49" charset="-122"/>
                <a:ea typeface="仿宋_GB2312" pitchFamily="49" charset="-122"/>
              </a:rPr>
              <a:t>[&lt;</a:t>
            </a:r>
            <a:r>
              <a:rPr lang="zh-CN" altLang="en-US" sz="1800" b="1">
                <a:latin typeface="仿宋_GB2312" pitchFamily="49" charset="-122"/>
                <a:ea typeface="仿宋_GB2312" pitchFamily="49" charset="-122"/>
              </a:rPr>
              <a:t>语句标号&gt;][</a:t>
            </a:r>
            <a:r>
              <a:rPr lang="en-US" altLang="zh-CN" sz="1800" b="1">
                <a:latin typeface="Times New Roman" panose="02020603050405020304" pitchFamily="18" charset="0"/>
                <a:ea typeface="仿宋_GB2312" pitchFamily="49" charset="-122"/>
              </a:rPr>
              <a:t>when&lt;</a:t>
            </a:r>
            <a:r>
              <a:rPr lang="zh-CN" altLang="en-US" sz="1800" b="1">
                <a:latin typeface="Times New Roman" panose="02020603050405020304" pitchFamily="18" charset="0"/>
                <a:ea typeface="仿宋_GB2312" pitchFamily="49" charset="-122"/>
              </a:rPr>
              <a:t>条件&gt;</a:t>
            </a:r>
            <a:r>
              <a:rPr lang="zh-CN" altLang="en-US" sz="1800" b="1">
                <a:latin typeface="仿宋_GB2312" pitchFamily="49" charset="-122"/>
                <a:ea typeface="仿宋_GB2312" pitchFamily="49" charset="-122"/>
              </a:rPr>
              <a:t>]</a:t>
            </a:r>
            <a:r>
              <a:rPr lang="zh-CN" altLang="en-US" sz="1800" b="1">
                <a:latin typeface="Times New Roman" panose="02020603050405020304" pitchFamily="18" charset="0"/>
                <a:ea typeface="仿宋_GB2312" pitchFamily="49" charset="-122"/>
              </a:rPr>
              <a:t>；</a:t>
            </a:r>
          </a:p>
          <a:p>
            <a:pPr algn="just">
              <a:spcBef>
                <a:spcPct val="25000"/>
              </a:spcBef>
            </a:pPr>
            <a:r>
              <a:rPr lang="zh-CN" altLang="en-US" sz="1600" b="1">
                <a:latin typeface="Times New Roman" panose="02020603050405020304" pitchFamily="18" charset="0"/>
                <a:ea typeface="仿宋_GB2312" pitchFamily="49" charset="-122"/>
              </a:rPr>
              <a:t>     例：</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process (x, y) is</a:t>
            </a:r>
            <a:endParaRPr lang="en-US" altLang="zh-CN" sz="1600" b="1">
              <a:latin typeface="宋体" panose="02010600030101010101" pitchFamily="2" charset="-122"/>
              <a:ea typeface="宋体" panose="02010600030101010101" pitchFamily="2" charset="-122"/>
            </a:endParaRPr>
          </a:p>
          <a:p>
            <a:pPr algn="just">
              <a:spcBef>
                <a:spcPct val="25000"/>
              </a:spcBef>
            </a:pPr>
            <a:r>
              <a:rPr lang="en-US" altLang="zh-CN" sz="1600" b="1">
                <a:latin typeface="Times New Roman" panose="02020603050405020304" pitchFamily="18" charset="0"/>
                <a:ea typeface="宋体" panose="02010600030101010101" pitchFamily="2" charset="-122"/>
                <a:cs typeface="Times New Roman" panose="02020603050405020304" pitchFamily="18" charset="0"/>
              </a:rPr>
              <a:t>                   variable </a:t>
            </a:r>
            <a:r>
              <a:rPr lang="en-US" altLang="zh-CN" sz="1600">
                <a:latin typeface="Times New Roman" panose="02020603050405020304" pitchFamily="18" charset="0"/>
                <a:ea typeface="宋体" panose="02010600030101010101" pitchFamily="2" charset="-122"/>
                <a:cs typeface="Times New Roman" panose="02020603050405020304" pitchFamily="18" charset="0"/>
              </a:rPr>
              <a:t>eqi</a:t>
            </a:r>
            <a:r>
              <a:rPr lang="en-US" altLang="zh-CN" sz="1600">
                <a:latin typeface="Times New Roman" panose="02020603050405020304" pitchFamily="18" charset="0"/>
                <a:ea typeface="宋体" panose="02010600030101010101" pitchFamily="2" charset="-122"/>
              </a:rPr>
              <a:t>：</a:t>
            </a:r>
            <a:r>
              <a:rPr lang="en-US" altLang="zh-CN" sz="1600">
                <a:latin typeface="Times New Roman" panose="02020603050405020304" pitchFamily="18" charset="0"/>
                <a:ea typeface="宋体" panose="02010600030101010101" pitchFamily="2" charset="-122"/>
                <a:cs typeface="Times New Roman" panose="02020603050405020304" pitchFamily="18" charset="0"/>
              </a:rPr>
              <a:t>std_ulogic</a:t>
            </a:r>
            <a:r>
              <a:rPr lang="en-US" altLang="zh-CN" sz="1600" b="1">
                <a:latin typeface="Times New Roman" panose="02020603050405020304" pitchFamily="18" charset="0"/>
                <a:ea typeface="仿宋_GB2312" pitchFamily="49" charset="-122"/>
              </a:rPr>
              <a:t>；</a:t>
            </a:r>
            <a:endParaRPr lang="en-US" altLang="zh-CN" sz="1600" b="1">
              <a:latin typeface="宋体" panose="02010600030101010101" pitchFamily="2" charset="-122"/>
              <a:ea typeface="仿宋_GB2312" pitchFamily="49" charset="-122"/>
            </a:endParaRPr>
          </a:p>
          <a:p>
            <a:pPr algn="just">
              <a:spcBef>
                <a:spcPct val="25000"/>
              </a:spcBef>
            </a:pPr>
            <a:r>
              <a:rPr lang="en-US" altLang="zh-CN" sz="1600" b="1">
                <a:latin typeface="Times New Roman" panose="02020603050405020304" pitchFamily="18" charset="0"/>
                <a:ea typeface="宋体" panose="02010600030101010101" pitchFamily="2" charset="-122"/>
                <a:cs typeface="Times New Roman" panose="02020603050405020304" pitchFamily="18" charset="0"/>
              </a:rPr>
              <a:t>             begin</a:t>
            </a:r>
            <a:endParaRPr lang="en-US" altLang="zh-CN" sz="1600" b="1">
              <a:latin typeface="宋体" panose="02010600030101010101" pitchFamily="2" charset="-122"/>
              <a:ea typeface="宋体" panose="02010600030101010101" pitchFamily="2" charset="-122"/>
            </a:endParaRPr>
          </a:p>
          <a:p>
            <a:pPr algn="just">
              <a:spcBef>
                <a:spcPct val="25000"/>
              </a:spcBef>
            </a:pPr>
            <a:r>
              <a:rPr lang="en-US" altLang="zh-CN" sz="16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a:latin typeface="Times New Roman" panose="02020603050405020304" pitchFamily="18" charset="0"/>
                <a:ea typeface="宋体" panose="02010600030101010101" pitchFamily="2" charset="-122"/>
                <a:cs typeface="Times New Roman" panose="02020603050405020304" pitchFamily="18" charset="0"/>
              </a:rPr>
              <a:t>eqi := ‘1’</a:t>
            </a:r>
            <a:r>
              <a:rPr lang="en-US" altLang="zh-CN" sz="1600" b="1">
                <a:latin typeface="Times New Roman" panose="02020603050405020304" pitchFamily="18" charset="0"/>
                <a:ea typeface="仿宋_GB2312" pitchFamily="49" charset="-122"/>
              </a:rPr>
              <a:t>；</a:t>
            </a:r>
          </a:p>
          <a:p>
            <a:pPr algn="just">
              <a:spcBef>
                <a:spcPct val="25000"/>
              </a:spcBef>
            </a:pPr>
            <a:r>
              <a:rPr lang="en-US" altLang="zh-CN" sz="1600" b="1">
                <a:latin typeface="Times New Roman" panose="02020603050405020304" pitchFamily="18" charset="0"/>
                <a:ea typeface="宋体" panose="02010600030101010101" pitchFamily="2" charset="-122"/>
                <a:cs typeface="Times New Roman" panose="02020603050405020304" pitchFamily="18" charset="0"/>
              </a:rPr>
              <a:t>                   for</a:t>
            </a:r>
            <a:r>
              <a:rPr lang="en-US" altLang="zh-CN" sz="1600">
                <a:latin typeface="Times New Roman" panose="02020603050405020304" pitchFamily="18" charset="0"/>
                <a:ea typeface="宋体" panose="02010600030101010101" pitchFamily="2" charset="-122"/>
                <a:cs typeface="Times New Roman" panose="02020603050405020304" pitchFamily="18" charset="0"/>
              </a:rPr>
              <a:t> i</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 in </a:t>
            </a:r>
            <a:r>
              <a:rPr lang="en-US" altLang="zh-CN" sz="1600">
                <a:latin typeface="Times New Roman" panose="02020603050405020304" pitchFamily="18" charset="0"/>
                <a:ea typeface="宋体" panose="02010600030101010101" pitchFamily="2" charset="-122"/>
                <a:cs typeface="Times New Roman" panose="02020603050405020304" pitchFamily="18" charset="0"/>
              </a:rPr>
              <a:t>x’</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range loop</a:t>
            </a:r>
            <a:endParaRPr lang="en-US" altLang="zh-CN" sz="1600" b="1">
              <a:latin typeface="宋体" panose="02010600030101010101" pitchFamily="2" charset="-122"/>
              <a:ea typeface="宋体" panose="02010600030101010101" pitchFamily="2" charset="-122"/>
            </a:endParaRPr>
          </a:p>
          <a:p>
            <a:pPr algn="just">
              <a:spcBef>
                <a:spcPct val="25000"/>
              </a:spcBef>
            </a:pPr>
            <a:r>
              <a:rPr lang="en-US" altLang="zh-CN" sz="1600" b="1">
                <a:latin typeface="Times New Roman" panose="02020603050405020304" pitchFamily="18" charset="0"/>
                <a:ea typeface="宋体" panose="02010600030101010101" pitchFamily="2" charset="-122"/>
                <a:cs typeface="Times New Roman" panose="02020603050405020304" pitchFamily="18" charset="0"/>
              </a:rPr>
              <a:t>                         next when </a:t>
            </a:r>
            <a:r>
              <a:rPr lang="en-US" altLang="zh-CN" sz="1600">
                <a:latin typeface="Times New Roman" panose="02020603050405020304" pitchFamily="18" charset="0"/>
                <a:ea typeface="宋体" panose="02010600030101010101" pitchFamily="2" charset="-122"/>
                <a:cs typeface="Times New Roman" panose="02020603050405020304" pitchFamily="18" charset="0"/>
              </a:rPr>
              <a:t>eqi = ‘0’</a:t>
            </a:r>
            <a:r>
              <a:rPr lang="en-US" altLang="zh-CN" sz="1600" b="1">
                <a:latin typeface="Times New Roman" panose="02020603050405020304" pitchFamily="18" charset="0"/>
                <a:ea typeface="仿宋_GB2312" pitchFamily="49" charset="-122"/>
              </a:rPr>
              <a:t>； </a:t>
            </a:r>
            <a:r>
              <a:rPr lang="en-US" altLang="zh-CN" sz="1600">
                <a:latin typeface="Times New Roman" panose="02020603050405020304" pitchFamily="18" charset="0"/>
                <a:ea typeface="宋体" panose="02010600030101010101" pitchFamily="2" charset="-122"/>
                <a:cs typeface="Times New Roman" panose="02020603050405020304" pitchFamily="18" charset="0"/>
              </a:rPr>
              <a:t>eqi := eqi and (x(i) xnor y(i))</a:t>
            </a:r>
            <a:endParaRPr lang="en-US" altLang="zh-CN" sz="1600" b="1">
              <a:latin typeface="Times New Roman" panose="02020603050405020304" pitchFamily="18" charset="0"/>
              <a:ea typeface="仿宋_GB2312" pitchFamily="49" charset="-122"/>
            </a:endParaRPr>
          </a:p>
          <a:p>
            <a:pPr algn="just">
              <a:spcBef>
                <a:spcPct val="25000"/>
              </a:spcBef>
            </a:pPr>
            <a:r>
              <a:rPr lang="en-US" altLang="zh-CN" sz="1600" b="1">
                <a:latin typeface="Times New Roman" panose="02020603050405020304" pitchFamily="18" charset="0"/>
                <a:ea typeface="宋体" panose="02010600030101010101" pitchFamily="2" charset="-122"/>
                <a:cs typeface="Times New Roman" panose="02020603050405020304" pitchFamily="18" charset="0"/>
              </a:rPr>
              <a:t>                   end loop </a:t>
            </a:r>
            <a:r>
              <a:rPr lang="en-US" altLang="zh-CN" sz="1600" b="1">
                <a:latin typeface="Times New Roman" panose="02020603050405020304" pitchFamily="18" charset="0"/>
                <a:ea typeface="仿宋_GB2312" pitchFamily="49" charset="-122"/>
              </a:rPr>
              <a:t>；</a:t>
            </a:r>
          </a:p>
          <a:p>
            <a:pPr algn="just">
              <a:spcBef>
                <a:spcPct val="25000"/>
              </a:spcBef>
            </a:pPr>
            <a:r>
              <a:rPr lang="en-US" altLang="zh-CN" sz="16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a:latin typeface="Times New Roman" panose="02020603050405020304" pitchFamily="18" charset="0"/>
                <a:ea typeface="宋体" panose="02010600030101010101" pitchFamily="2" charset="-122"/>
                <a:cs typeface="Times New Roman" panose="02020603050405020304" pitchFamily="18" charset="0"/>
              </a:rPr>
              <a:t>eq &lt;= eqi</a:t>
            </a:r>
            <a:r>
              <a:rPr lang="en-US" altLang="zh-CN" sz="1600" b="1">
                <a:latin typeface="Times New Roman" panose="02020603050405020304" pitchFamily="18" charset="0"/>
                <a:ea typeface="仿宋_GB2312" pitchFamily="49" charset="-122"/>
              </a:rPr>
              <a:t>；</a:t>
            </a:r>
          </a:p>
          <a:p>
            <a:pPr algn="just">
              <a:spcBef>
                <a:spcPct val="25000"/>
              </a:spcBef>
            </a:pPr>
            <a:r>
              <a:rPr lang="en-US" altLang="zh-CN" sz="1600" b="1">
                <a:latin typeface="Times New Roman" panose="02020603050405020304" pitchFamily="18" charset="0"/>
                <a:ea typeface="仿宋_GB2312" pitchFamily="49" charset="-122"/>
              </a:rPr>
              <a:t>             end process；</a:t>
            </a:r>
            <a:endParaRPr lang="en-US" altLang="zh-CN" sz="1600" b="1">
              <a:latin typeface="宋体" panose="02010600030101010101" pitchFamily="2" charset="-122"/>
              <a:ea typeface="宋体" panose="02010600030101010101" pitchFamily="2" charset="-122"/>
            </a:endParaRPr>
          </a:p>
          <a:p>
            <a:pPr algn="just">
              <a:spcBef>
                <a:spcPct val="50000"/>
              </a:spcBef>
            </a:pPr>
            <a:endParaRPr lang="zh-CN" altLang="en-US" sz="1600" b="1">
              <a:latin typeface="Times New Roman" panose="02020603050405020304" pitchFamily="18" charset="0"/>
              <a:ea typeface="仿宋_GB2312"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47159551-B07E-4956-9A52-1253B47AEE78}"/>
              </a:ext>
            </a:extLst>
          </p:cNvPr>
          <p:cNvSpPr>
            <a:spLocks noGrp="1"/>
          </p:cNvSpPr>
          <p:nvPr>
            <p:ph type="dt" sz="half" idx="10"/>
          </p:nvPr>
        </p:nvSpPr>
        <p:spPr/>
        <p:txBody>
          <a:bodyPr/>
          <a:lstStyle/>
          <a:p>
            <a:fld id="{9CB58D3E-A6E1-4FFC-A8A2-5A908E7218CC}" type="datetime1">
              <a:rPr lang="zh-CN" altLang="en-US"/>
              <a:pPr/>
              <a:t>2018/11/27</a:t>
            </a:fld>
            <a:endParaRPr lang="en-US" altLang="en-US"/>
          </a:p>
        </p:txBody>
      </p:sp>
      <p:sp>
        <p:nvSpPr>
          <p:cNvPr id="12" name="页脚占位符 4">
            <a:extLst>
              <a:ext uri="{FF2B5EF4-FFF2-40B4-BE49-F238E27FC236}">
                <a16:creationId xmlns:a16="http://schemas.microsoft.com/office/drawing/2014/main" id="{7652BC96-4E40-4201-ADCD-55F79D865F95}"/>
              </a:ext>
            </a:extLst>
          </p:cNvPr>
          <p:cNvSpPr>
            <a:spLocks noGrp="1"/>
          </p:cNvSpPr>
          <p:nvPr>
            <p:ph type="ftr" sz="quarter" idx="11"/>
          </p:nvPr>
        </p:nvSpPr>
        <p:spPr/>
        <p:txBody>
          <a:bodyPr/>
          <a:lstStyle/>
          <a:p>
            <a:r>
              <a:rPr lang="zh-CN" altLang="en-US"/>
              <a:t>电子教案 </a:t>
            </a:r>
            <a:r>
              <a:rPr lang="en-US" altLang="zh-CN"/>
              <a:t>Page </a:t>
            </a:r>
            <a:fld id="{61FD52E9-3CB5-4597-9E52-A805A3F5D445}" type="slidenum">
              <a:rPr lang="en-US" altLang="zh-CN"/>
              <a:pPr/>
              <a:t>36</a:t>
            </a:fld>
            <a:r>
              <a:rPr lang="en-US" altLang="zh-CN"/>
              <a:t> of 97</a:t>
            </a:r>
          </a:p>
        </p:txBody>
      </p:sp>
      <p:sp>
        <p:nvSpPr>
          <p:cNvPr id="99330" name="Rectangle 2">
            <a:extLst>
              <a:ext uri="{FF2B5EF4-FFF2-40B4-BE49-F238E27FC236}">
                <a16:creationId xmlns:a16="http://schemas.microsoft.com/office/drawing/2014/main" id="{22BD4CEB-4FE4-4F7F-BE5D-FCFE6FB80106}"/>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1" name="Text Box 3">
            <a:extLst>
              <a:ext uri="{FF2B5EF4-FFF2-40B4-BE49-F238E27FC236}">
                <a16:creationId xmlns:a16="http://schemas.microsoft.com/office/drawing/2014/main" id="{DA3A8900-B018-4541-8EE0-750C9C526846}"/>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宋体" panose="02010600030101010101" pitchFamily="2" charset="-122"/>
                <a:ea typeface="宋体" panose="02010600030101010101" pitchFamily="2" charset="-122"/>
              </a:rPr>
              <a:t>第三部分 </a:t>
            </a:r>
            <a:r>
              <a:rPr lang="en-US" altLang="zh-CN" sz="3200" b="1">
                <a:latin typeface="Times New Roman" panose="02020603050405020304" pitchFamily="18" charset="0"/>
                <a:ea typeface="宋体" panose="02010600030101010101" pitchFamily="2" charset="-122"/>
              </a:rPr>
              <a:t>VHDL</a:t>
            </a:r>
            <a:r>
              <a:rPr lang="zh-CN" altLang="en-US" sz="3200" b="1">
                <a:latin typeface="宋体" panose="02010600030101010101" pitchFamily="2" charset="-122"/>
                <a:ea typeface="宋体" panose="02010600030101010101" pitchFamily="2" charset="-122"/>
              </a:rPr>
              <a:t>顺序语句</a:t>
            </a:r>
            <a:r>
              <a:rPr lang="zh-CN" altLang="en-US" sz="3200" b="1">
                <a:solidFill>
                  <a:schemeClr val="tx2"/>
                </a:solidFill>
                <a:latin typeface="Times New Roman" panose="02020603050405020304" pitchFamily="18" charset="0"/>
                <a:ea typeface="宋体" panose="02010600030101010101" pitchFamily="2" charset="-122"/>
              </a:rPr>
              <a:t>(9)</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99332" name="Rectangle 4">
            <a:extLst>
              <a:ext uri="{FF2B5EF4-FFF2-40B4-BE49-F238E27FC236}">
                <a16:creationId xmlns:a16="http://schemas.microsoft.com/office/drawing/2014/main" id="{D3E55012-C0A3-4C7B-BE1D-6102772461E3}"/>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9333" name="Rectangle 5">
            <a:extLst>
              <a:ext uri="{FF2B5EF4-FFF2-40B4-BE49-F238E27FC236}">
                <a16:creationId xmlns:a16="http://schemas.microsoft.com/office/drawing/2014/main" id="{F265CC39-1AA1-4E98-B663-9EC01C33D79B}"/>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9334" name="Rectangle 6">
            <a:extLst>
              <a:ext uri="{FF2B5EF4-FFF2-40B4-BE49-F238E27FC236}">
                <a16:creationId xmlns:a16="http://schemas.microsoft.com/office/drawing/2014/main" id="{48746FA6-613E-4A2C-9DE9-205505EA1B37}"/>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5" name="Text Box 7">
            <a:extLst>
              <a:ext uri="{FF2B5EF4-FFF2-40B4-BE49-F238E27FC236}">
                <a16:creationId xmlns:a16="http://schemas.microsoft.com/office/drawing/2014/main" id="{894682B8-62E7-42F7-8DD6-5E16019501F3}"/>
              </a:ext>
            </a:extLst>
          </p:cNvPr>
          <p:cNvSpPr txBox="1">
            <a:spLocks noChangeArrowheads="1"/>
          </p:cNvSpPr>
          <p:nvPr/>
        </p:nvSpPr>
        <p:spPr bwMode="auto">
          <a:xfrm>
            <a:off x="533400" y="9144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顺序语句</a:t>
            </a:r>
            <a:endParaRPr lang="zh-CN" altLang="en-US" sz="1800" b="1">
              <a:latin typeface="仿宋_GB2312" pitchFamily="49" charset="-122"/>
              <a:ea typeface="仿宋_GB2312" pitchFamily="49" charset="-122"/>
            </a:endParaRPr>
          </a:p>
        </p:txBody>
      </p:sp>
      <p:sp>
        <p:nvSpPr>
          <p:cNvPr id="99336" name="Rectangle 8">
            <a:extLst>
              <a:ext uri="{FF2B5EF4-FFF2-40B4-BE49-F238E27FC236}">
                <a16:creationId xmlns:a16="http://schemas.microsoft.com/office/drawing/2014/main" id="{3D4520E2-F3AF-4402-A13E-7E1B3FD6AB96}"/>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99337" name="Rectangle 9">
            <a:extLst>
              <a:ext uri="{FF2B5EF4-FFF2-40B4-BE49-F238E27FC236}">
                <a16:creationId xmlns:a16="http://schemas.microsoft.com/office/drawing/2014/main" id="{03E50D53-5226-4721-9E0D-8A630485A319}"/>
              </a:ext>
            </a:extLst>
          </p:cNvPr>
          <p:cNvSpPr>
            <a:spLocks noChangeArrowheads="1"/>
          </p:cNvSpPr>
          <p:nvPr/>
        </p:nvSpPr>
        <p:spPr bwMode="auto">
          <a:xfrm>
            <a:off x="838200" y="1371600"/>
            <a:ext cx="8229600" cy="197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60000"/>
              </a:spcBef>
            </a:pPr>
            <a:r>
              <a:rPr lang="zh-CN" altLang="en-US" sz="1600">
                <a:latin typeface="Times New Roman" panose="02020603050405020304" pitchFamily="18" charset="0"/>
                <a:ea typeface="仿宋_GB2312" pitchFamily="49" charset="-122"/>
              </a:rPr>
              <a:t> ▲ </a:t>
            </a:r>
            <a:r>
              <a:rPr lang="en-US" altLang="zh-CN" sz="1800" b="1">
                <a:latin typeface="Times New Roman" panose="02020603050405020304" pitchFamily="18" charset="0"/>
                <a:ea typeface="仿宋_GB2312" pitchFamily="49" charset="-122"/>
              </a:rPr>
              <a:t>return</a:t>
            </a:r>
            <a:r>
              <a:rPr lang="zh-CN" altLang="en-US" sz="1800" b="1">
                <a:latin typeface="Times New Roman" panose="02020603050405020304" pitchFamily="18" charset="0"/>
                <a:ea typeface="仿宋_GB2312" pitchFamily="49" charset="-122"/>
              </a:rPr>
              <a:t>语句：</a:t>
            </a:r>
            <a:r>
              <a:rPr lang="zh-CN" altLang="en-US" sz="1600" b="1">
                <a:latin typeface="宋体" panose="02010600030101010101" pitchFamily="2" charset="-122"/>
                <a:ea typeface="仿宋_GB2312" pitchFamily="49" charset="-122"/>
              </a:rPr>
              <a:t>起结束当前最内层过程体或函数体执行的作用，有两种形式：</a:t>
            </a:r>
            <a:r>
              <a:rPr lang="zh-CN" altLang="en-US" sz="1800" b="1">
                <a:latin typeface="Times New Roman" panose="02020603050405020304" pitchFamily="18" charset="0"/>
                <a:ea typeface="仿宋_GB2312" pitchFamily="49" charset="-122"/>
              </a:rPr>
              <a:t>              </a:t>
            </a:r>
          </a:p>
          <a:p>
            <a:pPr algn="just">
              <a:spcBef>
                <a:spcPct val="60000"/>
              </a:spcBef>
            </a:pPr>
            <a:r>
              <a:rPr lang="zh-CN" altLang="en-US" sz="1800" b="1">
                <a:latin typeface="Times New Roman" panose="02020603050405020304" pitchFamily="18" charset="0"/>
                <a:ea typeface="宋体" panose="02010600030101010101" pitchFamily="2" charset="-122"/>
              </a:rPr>
              <a:t>        当用于过程时，     [&lt;语句标号&gt;: ] </a:t>
            </a:r>
            <a:r>
              <a:rPr lang="en-US" altLang="zh-CN" sz="1800" b="1">
                <a:latin typeface="Times New Roman" panose="02020603050405020304" pitchFamily="18" charset="0"/>
                <a:ea typeface="宋体" panose="02010600030101010101" pitchFamily="2" charset="-122"/>
              </a:rPr>
              <a:t>return；</a:t>
            </a:r>
          </a:p>
          <a:p>
            <a:pPr algn="just">
              <a:spcBef>
                <a:spcPct val="60000"/>
              </a:spcBef>
            </a:pPr>
            <a:r>
              <a:rPr lang="en-US" altLang="zh-CN" sz="1800" b="1">
                <a:latin typeface="Times New Roman" panose="02020603050405020304" pitchFamily="18" charset="0"/>
                <a:ea typeface="宋体" panose="02010600030101010101" pitchFamily="2" charset="-122"/>
              </a:rPr>
              <a:t>        </a:t>
            </a:r>
            <a:r>
              <a:rPr lang="zh-CN" altLang="en-US" sz="1800" b="1">
                <a:latin typeface="Times New Roman" panose="02020603050405020304" pitchFamily="18" charset="0"/>
                <a:ea typeface="宋体" panose="02010600030101010101" pitchFamily="2" charset="-122"/>
              </a:rPr>
              <a:t>当用于函数时，     [&lt;语句标号&gt;: ] </a:t>
            </a:r>
            <a:r>
              <a:rPr lang="en-US" altLang="zh-CN" sz="1800" b="1">
                <a:latin typeface="Times New Roman" panose="02020603050405020304" pitchFamily="18" charset="0"/>
                <a:ea typeface="宋体" panose="02010600030101010101" pitchFamily="2" charset="-122"/>
              </a:rPr>
              <a:t>return &lt;</a:t>
            </a:r>
            <a:r>
              <a:rPr lang="zh-CN" altLang="en-US" sz="1800" b="1">
                <a:latin typeface="Times New Roman" panose="02020603050405020304" pitchFamily="18" charset="0"/>
                <a:ea typeface="宋体" panose="02010600030101010101" pitchFamily="2" charset="-122"/>
              </a:rPr>
              <a:t>表达式&gt;；</a:t>
            </a:r>
          </a:p>
          <a:p>
            <a:pPr algn="just">
              <a:spcBef>
                <a:spcPct val="60000"/>
              </a:spcBef>
            </a:pPr>
            <a:r>
              <a:rPr lang="en-US" altLang="zh-CN" sz="1800" b="1">
                <a:latin typeface="Times New Roman" panose="02020603050405020304" pitchFamily="18" charset="0"/>
                <a:ea typeface="宋体" panose="02010600030101010101" pitchFamily="2" charset="-122"/>
              </a:rPr>
              <a:t>   </a:t>
            </a:r>
            <a:r>
              <a:rPr lang="zh-CN" altLang="en-US" sz="1600" b="1">
                <a:latin typeface="仿宋_GB2312" pitchFamily="49" charset="-122"/>
                <a:ea typeface="仿宋_GB2312" pitchFamily="49" charset="-122"/>
              </a:rPr>
              <a:t>注:保证函数体不执行到结尾的</a:t>
            </a:r>
            <a:r>
              <a:rPr lang="en-US" altLang="zh-CN" sz="1800" b="1">
                <a:latin typeface="Times New Roman" panose="02020603050405020304" pitchFamily="18" charset="0"/>
                <a:ea typeface="仿宋_GB2312" pitchFamily="49" charset="-122"/>
              </a:rPr>
              <a:t>end</a:t>
            </a:r>
            <a:r>
              <a:rPr lang="zh-CN" altLang="en-US" sz="1600" b="1">
                <a:latin typeface="仿宋_GB2312" pitchFamily="49" charset="-122"/>
                <a:ea typeface="仿宋_GB2312" pitchFamily="49" charset="-122"/>
              </a:rPr>
              <a:t>并带回函数的返回值，返回值数据类型必须满足要求</a:t>
            </a:r>
          </a:p>
          <a:p>
            <a:pPr algn="just">
              <a:spcBef>
                <a:spcPct val="20000"/>
              </a:spcBef>
            </a:pPr>
            <a:r>
              <a:rPr lang="zh-CN" altLang="en-US" sz="1600" b="1">
                <a:latin typeface="仿宋_GB2312" pitchFamily="49" charset="-122"/>
                <a:ea typeface="仿宋_GB2312" pitchFamily="49" charset="-122"/>
              </a:rPr>
              <a:t>       </a:t>
            </a:r>
          </a:p>
        </p:txBody>
      </p:sp>
      <p:sp>
        <p:nvSpPr>
          <p:cNvPr id="99338" name="Rectangle 10">
            <a:extLst>
              <a:ext uri="{FF2B5EF4-FFF2-40B4-BE49-F238E27FC236}">
                <a16:creationId xmlns:a16="http://schemas.microsoft.com/office/drawing/2014/main" id="{1FCBEFC9-2FC4-4249-AC30-8ADF33D7FA86}"/>
              </a:ext>
            </a:extLst>
          </p:cNvPr>
          <p:cNvSpPr>
            <a:spLocks noChangeArrowheads="1"/>
          </p:cNvSpPr>
          <p:nvPr/>
        </p:nvSpPr>
        <p:spPr bwMode="auto">
          <a:xfrm>
            <a:off x="685800" y="3124200"/>
            <a:ext cx="8229600" cy="2865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60000"/>
              </a:spcBef>
            </a:pPr>
            <a:r>
              <a:rPr lang="zh-CN" altLang="en-US" sz="1600">
                <a:latin typeface="Times New Roman" panose="02020603050405020304" pitchFamily="18" charset="0"/>
                <a:ea typeface="仿宋_GB2312" pitchFamily="49" charset="-122"/>
              </a:rPr>
              <a:t>   ▲</a:t>
            </a:r>
            <a:r>
              <a:rPr lang="en-US" altLang="zh-CN" sz="1600">
                <a:latin typeface="Times New Roman" panose="02020603050405020304" pitchFamily="18" charset="0"/>
                <a:ea typeface="宋体" panose="02010600030101010101" pitchFamily="2" charset="-122"/>
              </a:rPr>
              <a:t> </a:t>
            </a:r>
            <a:r>
              <a:rPr lang="en-US" altLang="zh-CN" sz="1800" b="1">
                <a:latin typeface="Times New Roman" panose="02020603050405020304" pitchFamily="18" charset="0"/>
                <a:ea typeface="仿宋_GB2312" pitchFamily="49" charset="-122"/>
              </a:rPr>
              <a:t>null</a:t>
            </a:r>
            <a:r>
              <a:rPr lang="zh-CN" altLang="en-US" sz="1800" b="1">
                <a:latin typeface="仿宋_GB2312" pitchFamily="49" charset="-122"/>
                <a:ea typeface="仿宋_GB2312" pitchFamily="49" charset="-122"/>
              </a:rPr>
              <a:t>语句：</a:t>
            </a:r>
            <a:r>
              <a:rPr lang="zh-CN" altLang="en-US" sz="1600" b="1">
                <a:latin typeface="仿宋_GB2312" pitchFamily="49" charset="-122"/>
                <a:ea typeface="仿宋_GB2312" pitchFamily="49" charset="-122"/>
              </a:rPr>
              <a:t>空操作，执行该语句无任何动作，只是把运行操作指向下一条语句。</a:t>
            </a:r>
            <a:r>
              <a:rPr lang="en-US" altLang="zh-CN" sz="1600" b="1">
                <a:latin typeface="仿宋_GB2312" pitchFamily="49" charset="-122"/>
                <a:ea typeface="仿宋_GB2312" pitchFamily="49" charset="-122"/>
              </a:rPr>
              <a:t> </a:t>
            </a:r>
          </a:p>
          <a:p>
            <a:pPr>
              <a:spcBef>
                <a:spcPct val="60000"/>
              </a:spcBef>
            </a:pPr>
            <a:r>
              <a:rPr lang="zh-CN" altLang="en-US" sz="1600" b="1">
                <a:latin typeface="仿宋_GB2312" pitchFamily="49" charset="-122"/>
                <a:ea typeface="仿宋_GB2312" pitchFamily="49" charset="-122"/>
              </a:rPr>
              <a:t>       </a:t>
            </a:r>
            <a:r>
              <a:rPr lang="zh-CN" altLang="en-US" sz="1800" b="1">
                <a:latin typeface="仿宋_GB2312" pitchFamily="49" charset="-122"/>
                <a:ea typeface="仿宋_GB2312" pitchFamily="49" charset="-122"/>
              </a:rPr>
              <a:t>[&lt;语句标号&gt;:] </a:t>
            </a:r>
            <a:r>
              <a:rPr lang="en-US" altLang="zh-CN" sz="1800" b="1">
                <a:latin typeface="Times New Roman" panose="02020603050405020304" pitchFamily="18" charset="0"/>
                <a:ea typeface="仿宋_GB2312" pitchFamily="49" charset="-122"/>
              </a:rPr>
              <a:t>null</a:t>
            </a:r>
            <a:r>
              <a:rPr lang="en-US" altLang="zh-CN" sz="1800" b="1">
                <a:latin typeface="仿宋_GB2312" pitchFamily="49" charset="-122"/>
                <a:ea typeface="仿宋_GB2312" pitchFamily="49" charset="-122"/>
              </a:rPr>
              <a:t>；</a:t>
            </a:r>
          </a:p>
          <a:p>
            <a:pPr>
              <a:spcBef>
                <a:spcPct val="60000"/>
              </a:spcBef>
            </a:pPr>
            <a:r>
              <a:rPr lang="en-US" altLang="zh-CN" sz="1800" b="1">
                <a:latin typeface="仿宋_GB2312" pitchFamily="49" charset="-122"/>
                <a:ea typeface="仿宋_GB2312" pitchFamily="49" charset="-122"/>
              </a:rPr>
              <a:t> </a:t>
            </a:r>
            <a:r>
              <a:rPr lang="zh-CN" altLang="en-US" sz="1600">
                <a:latin typeface="Times New Roman" panose="02020603050405020304" pitchFamily="18" charset="0"/>
                <a:ea typeface="仿宋_GB2312" pitchFamily="49" charset="-122"/>
              </a:rPr>
              <a:t>▲</a:t>
            </a:r>
            <a:r>
              <a:rPr lang="en-US" altLang="zh-CN" sz="1600">
                <a:latin typeface="Times New Roman" panose="02020603050405020304" pitchFamily="18" charset="0"/>
                <a:ea typeface="宋体" panose="02010600030101010101" pitchFamily="2" charset="-122"/>
              </a:rPr>
              <a:t> </a:t>
            </a:r>
            <a:r>
              <a:rPr lang="en-US" altLang="zh-CN" sz="1800" b="1">
                <a:latin typeface="Times New Roman" panose="02020603050405020304" pitchFamily="18" charset="0"/>
                <a:ea typeface="仿宋_GB2312" pitchFamily="49" charset="-122"/>
              </a:rPr>
              <a:t>assert</a:t>
            </a:r>
            <a:r>
              <a:rPr lang="zh-CN" altLang="en-US" sz="1800" b="1">
                <a:latin typeface="仿宋_GB2312" pitchFamily="49" charset="-122"/>
                <a:ea typeface="仿宋_GB2312" pitchFamily="49" charset="-122"/>
              </a:rPr>
              <a:t>语句：</a:t>
            </a:r>
            <a:r>
              <a:rPr lang="zh-CN" altLang="en-US" sz="1600" b="1">
                <a:latin typeface="仿宋_GB2312" pitchFamily="49" charset="-122"/>
                <a:ea typeface="仿宋_GB2312" pitchFamily="49" charset="-122"/>
              </a:rPr>
              <a:t>断言语句来产生警告信息 </a:t>
            </a:r>
            <a:endParaRPr lang="en-US" altLang="zh-CN" sz="1800" b="1">
              <a:latin typeface="仿宋_GB2312" pitchFamily="49" charset="-122"/>
              <a:ea typeface="仿宋_GB2312" pitchFamily="49" charset="-122"/>
            </a:endParaRPr>
          </a:p>
          <a:p>
            <a:pPr algn="just">
              <a:spcBef>
                <a:spcPct val="45000"/>
              </a:spcBef>
            </a:pPr>
            <a:r>
              <a:rPr lang="en-US" altLang="zh-CN" sz="1600" b="1">
                <a:latin typeface="宋体" panose="02010600030101010101" pitchFamily="2" charset="-122"/>
                <a:ea typeface="宋体" panose="02010600030101010101" pitchFamily="2" charset="-122"/>
              </a:rPr>
              <a:t>    </a:t>
            </a:r>
            <a:r>
              <a:rPr lang="en-US" altLang="zh-CN" sz="1800" b="1">
                <a:latin typeface="Times New Roman" panose="02020603050405020304" pitchFamily="18" charset="0"/>
                <a:ea typeface="仿宋_GB2312" pitchFamily="49" charset="-122"/>
              </a:rPr>
              <a:t>assert &lt;</a:t>
            </a:r>
            <a:r>
              <a:rPr lang="zh-CN" altLang="en-US" sz="1800" b="1">
                <a:latin typeface="Times New Roman" panose="02020603050405020304" pitchFamily="18" charset="0"/>
                <a:ea typeface="仿宋_GB2312" pitchFamily="49" charset="-122"/>
              </a:rPr>
              <a:t>条件表达式&gt; [</a:t>
            </a:r>
            <a:r>
              <a:rPr lang="en-US" altLang="zh-CN" sz="1800" b="1">
                <a:latin typeface="Times New Roman" panose="02020603050405020304" pitchFamily="18" charset="0"/>
                <a:ea typeface="仿宋_GB2312" pitchFamily="49" charset="-122"/>
              </a:rPr>
              <a:t>report &lt;</a:t>
            </a:r>
            <a:r>
              <a:rPr lang="zh-CN" altLang="en-US" sz="1800" b="1">
                <a:latin typeface="Times New Roman" panose="02020603050405020304" pitchFamily="18" charset="0"/>
                <a:ea typeface="仿宋_GB2312" pitchFamily="49" charset="-122"/>
              </a:rPr>
              <a:t>报告信息&gt;][</a:t>
            </a:r>
            <a:r>
              <a:rPr lang="en-US" altLang="zh-CN" sz="1800" b="1">
                <a:latin typeface="Times New Roman" panose="02020603050405020304" pitchFamily="18" charset="0"/>
                <a:ea typeface="仿宋_GB2312" pitchFamily="49" charset="-122"/>
              </a:rPr>
              <a:t>severity &lt;</a:t>
            </a:r>
            <a:r>
              <a:rPr lang="zh-CN" altLang="en-US" sz="1800" b="1">
                <a:latin typeface="Times New Roman" panose="02020603050405020304" pitchFamily="18" charset="0"/>
                <a:ea typeface="仿宋_GB2312" pitchFamily="49" charset="-122"/>
              </a:rPr>
              <a:t>错误级别&gt;]；</a:t>
            </a:r>
          </a:p>
          <a:p>
            <a:pPr algn="just">
              <a:spcBef>
                <a:spcPct val="60000"/>
              </a:spcBef>
            </a:pPr>
            <a:r>
              <a:rPr lang="en-US" altLang="zh-CN" sz="1800" b="1">
                <a:latin typeface="Times New Roman" panose="02020603050405020304" pitchFamily="18" charset="0"/>
                <a:ea typeface="宋体" panose="02010600030101010101" pitchFamily="2" charset="-122"/>
              </a:rPr>
              <a:t> </a:t>
            </a:r>
            <a:r>
              <a:rPr lang="zh-CN" altLang="en-US" sz="1600" b="1">
                <a:latin typeface="仿宋_GB2312" pitchFamily="49" charset="-122"/>
                <a:ea typeface="仿宋_GB2312" pitchFamily="49" charset="-122"/>
              </a:rPr>
              <a:t>注:⑴</a:t>
            </a:r>
            <a:r>
              <a:rPr lang="zh-CN" altLang="en-US" sz="1600" b="1">
                <a:latin typeface="Times New Roman" panose="02020603050405020304" pitchFamily="18" charset="0"/>
                <a:ea typeface="仿宋_GB2312" pitchFamily="49" charset="-122"/>
              </a:rPr>
              <a:t>&lt;条件表达式&gt;为真，执行下一条语句；否则输出&lt;报告信息&gt;和报告&lt;错误级别&gt;</a:t>
            </a:r>
          </a:p>
          <a:p>
            <a:pPr algn="just">
              <a:spcBef>
                <a:spcPct val="60000"/>
              </a:spcBef>
            </a:pPr>
            <a:r>
              <a:rPr lang="zh-CN" altLang="en-US" sz="1600" b="1">
                <a:latin typeface="Times New Roman" panose="02020603050405020304" pitchFamily="18" charset="0"/>
                <a:ea typeface="仿宋_GB2312" pitchFamily="49" charset="-122"/>
              </a:rPr>
              <a:t>       ⑵&lt;报告信息&gt;为文本说明信息。缺省</a:t>
            </a:r>
            <a:r>
              <a:rPr lang="en-US" altLang="zh-CN" sz="1600" b="1">
                <a:latin typeface="Times New Roman" panose="02020603050405020304" pitchFamily="18" charset="0"/>
                <a:ea typeface="仿宋_GB2312" pitchFamily="49" charset="-122"/>
              </a:rPr>
              <a:t>report</a:t>
            </a:r>
            <a:r>
              <a:rPr lang="zh-CN" altLang="en-US" sz="1600" b="1">
                <a:latin typeface="Times New Roman" panose="02020603050405020304" pitchFamily="18" charset="0"/>
                <a:ea typeface="仿宋_GB2312" pitchFamily="49" charset="-122"/>
              </a:rPr>
              <a:t>子句，默认消息为“</a:t>
            </a:r>
            <a:r>
              <a:rPr lang="en-US" altLang="zh-CN" sz="1600" b="1">
                <a:latin typeface="Times New Roman" panose="02020603050405020304" pitchFamily="18" charset="0"/>
                <a:ea typeface="仿宋_GB2312" pitchFamily="49" charset="-122"/>
              </a:rPr>
              <a:t>assertion violation”</a:t>
            </a:r>
          </a:p>
          <a:p>
            <a:pPr algn="just">
              <a:spcBef>
                <a:spcPct val="60000"/>
              </a:spcBef>
            </a:pPr>
            <a:r>
              <a:rPr lang="en-US" altLang="zh-CN" sz="1600" b="1">
                <a:latin typeface="Times New Roman" panose="02020603050405020304" pitchFamily="18" charset="0"/>
                <a:ea typeface="仿宋_GB2312" pitchFamily="49" charset="-122"/>
              </a:rPr>
              <a:t>       ⑶&lt;</a:t>
            </a:r>
            <a:r>
              <a:rPr lang="zh-CN" altLang="en-US" sz="1600" b="1">
                <a:latin typeface="Times New Roman" panose="02020603050405020304" pitchFamily="18" charset="0"/>
                <a:ea typeface="仿宋_GB2312" pitchFamily="49" charset="-122"/>
              </a:rPr>
              <a:t>错误级别&gt;为</a:t>
            </a:r>
            <a:r>
              <a:rPr lang="en-US" altLang="zh-CN" sz="1600" b="1">
                <a:latin typeface="Times New Roman" panose="02020603050405020304" pitchFamily="18" charset="0"/>
                <a:ea typeface="仿宋_GB2312" pitchFamily="49" charset="-122"/>
              </a:rPr>
              <a:t>failure、error、warning</a:t>
            </a:r>
            <a:r>
              <a:rPr lang="zh-CN" altLang="en-US" sz="1600" b="1">
                <a:latin typeface="Times New Roman" panose="02020603050405020304" pitchFamily="18" charset="0"/>
                <a:ea typeface="仿宋_GB2312" pitchFamily="49" charset="-122"/>
              </a:rPr>
              <a:t>和</a:t>
            </a:r>
            <a:r>
              <a:rPr lang="en-US" altLang="zh-CN" sz="1600" b="1">
                <a:latin typeface="Times New Roman" panose="02020603050405020304" pitchFamily="18" charset="0"/>
                <a:ea typeface="仿宋_GB2312" pitchFamily="49" charset="-122"/>
              </a:rPr>
              <a:t>note。</a:t>
            </a:r>
            <a:r>
              <a:rPr lang="zh-CN" altLang="en-US" sz="1600" b="1">
                <a:latin typeface="Times New Roman" panose="02020603050405020304" pitchFamily="18" charset="0"/>
                <a:ea typeface="仿宋_GB2312" pitchFamily="49" charset="-122"/>
              </a:rPr>
              <a:t>缺省</a:t>
            </a:r>
            <a:r>
              <a:rPr lang="en-US" altLang="zh-CN" sz="1600" b="1">
                <a:latin typeface="Times New Roman" panose="02020603050405020304" pitchFamily="18" charset="0"/>
                <a:ea typeface="仿宋_GB2312" pitchFamily="49" charset="-122"/>
              </a:rPr>
              <a:t>severity</a:t>
            </a:r>
            <a:r>
              <a:rPr lang="zh-CN" altLang="en-US" sz="1600" b="1">
                <a:latin typeface="Times New Roman" panose="02020603050405020304" pitchFamily="18" charset="0"/>
                <a:ea typeface="仿宋_GB2312" pitchFamily="49" charset="-122"/>
              </a:rPr>
              <a:t>子句默认为</a:t>
            </a:r>
            <a:r>
              <a:rPr lang="en-US" altLang="zh-CN" sz="1600" b="1">
                <a:latin typeface="Times New Roman" panose="02020603050405020304" pitchFamily="18" charset="0"/>
                <a:ea typeface="仿宋_GB2312" pitchFamily="49" charset="-122"/>
              </a:rPr>
              <a:t>error</a:t>
            </a:r>
            <a:endParaRPr lang="zh-CN" altLang="en-US" sz="1600" b="1">
              <a:latin typeface="Times New Roman" panose="02020603050405020304" pitchFamily="18" charset="0"/>
              <a:ea typeface="仿宋_GB2312"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6434F7FD-C2F1-4D4A-960B-0648194B4EC3}"/>
              </a:ext>
            </a:extLst>
          </p:cNvPr>
          <p:cNvSpPr>
            <a:spLocks noGrp="1"/>
          </p:cNvSpPr>
          <p:nvPr>
            <p:ph type="dt" sz="half" idx="10"/>
          </p:nvPr>
        </p:nvSpPr>
        <p:spPr/>
        <p:txBody>
          <a:bodyPr/>
          <a:lstStyle/>
          <a:p>
            <a:fld id="{52B72060-C24F-4D2E-9B4A-062CFC992078}" type="datetime1">
              <a:rPr lang="zh-CN" altLang="en-US"/>
              <a:pPr/>
              <a:t>2018/11/27</a:t>
            </a:fld>
            <a:endParaRPr lang="en-US" altLang="en-US"/>
          </a:p>
        </p:txBody>
      </p:sp>
      <p:sp>
        <p:nvSpPr>
          <p:cNvPr id="12" name="页脚占位符 4">
            <a:extLst>
              <a:ext uri="{FF2B5EF4-FFF2-40B4-BE49-F238E27FC236}">
                <a16:creationId xmlns:a16="http://schemas.microsoft.com/office/drawing/2014/main" id="{F941977E-1618-41C1-8465-A53D849E5E5B}"/>
              </a:ext>
            </a:extLst>
          </p:cNvPr>
          <p:cNvSpPr>
            <a:spLocks noGrp="1"/>
          </p:cNvSpPr>
          <p:nvPr>
            <p:ph type="ftr" sz="quarter" idx="11"/>
          </p:nvPr>
        </p:nvSpPr>
        <p:spPr/>
        <p:txBody>
          <a:bodyPr/>
          <a:lstStyle/>
          <a:p>
            <a:r>
              <a:rPr lang="zh-CN" altLang="en-US"/>
              <a:t>电子教案 </a:t>
            </a:r>
            <a:r>
              <a:rPr lang="en-US" altLang="zh-CN"/>
              <a:t>Page </a:t>
            </a:r>
            <a:fld id="{85C51DAA-A837-469A-B47A-2D0CBA5C9066}" type="slidenum">
              <a:rPr lang="en-US" altLang="zh-CN"/>
              <a:pPr/>
              <a:t>37</a:t>
            </a:fld>
            <a:r>
              <a:rPr lang="en-US" altLang="zh-CN"/>
              <a:t> of 97</a:t>
            </a:r>
          </a:p>
        </p:txBody>
      </p:sp>
      <p:sp>
        <p:nvSpPr>
          <p:cNvPr id="101378" name="Rectangle 2">
            <a:extLst>
              <a:ext uri="{FF2B5EF4-FFF2-40B4-BE49-F238E27FC236}">
                <a16:creationId xmlns:a16="http://schemas.microsoft.com/office/drawing/2014/main" id="{F8BCB3D1-DB5D-4071-8790-45DF42F2C5B4}"/>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79" name="Text Box 3">
            <a:extLst>
              <a:ext uri="{FF2B5EF4-FFF2-40B4-BE49-F238E27FC236}">
                <a16:creationId xmlns:a16="http://schemas.microsoft.com/office/drawing/2014/main" id="{D7532E0D-C723-4038-9EC7-1EAF8A9672B8}"/>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宋体" panose="02010600030101010101" pitchFamily="2" charset="-122"/>
                <a:ea typeface="宋体" panose="02010600030101010101" pitchFamily="2" charset="-122"/>
              </a:rPr>
              <a:t>第三部分 </a:t>
            </a:r>
            <a:r>
              <a:rPr lang="en-US" altLang="zh-CN" sz="3200" b="1">
                <a:latin typeface="Times New Roman" panose="02020603050405020304" pitchFamily="18" charset="0"/>
                <a:ea typeface="宋体" panose="02010600030101010101" pitchFamily="2" charset="-122"/>
              </a:rPr>
              <a:t>VHDL</a:t>
            </a:r>
            <a:r>
              <a:rPr lang="zh-CN" altLang="en-US" sz="3200" b="1">
                <a:latin typeface="宋体" panose="02010600030101010101" pitchFamily="2" charset="-122"/>
                <a:ea typeface="宋体" panose="02010600030101010101" pitchFamily="2" charset="-122"/>
              </a:rPr>
              <a:t>顺序语句</a:t>
            </a:r>
            <a:r>
              <a:rPr lang="zh-CN" altLang="en-US" sz="3200" b="1">
                <a:solidFill>
                  <a:schemeClr val="tx2"/>
                </a:solidFill>
                <a:latin typeface="Times New Roman" panose="02020603050405020304" pitchFamily="18" charset="0"/>
                <a:ea typeface="宋体" panose="02010600030101010101" pitchFamily="2" charset="-122"/>
              </a:rPr>
              <a:t>(10)</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101380" name="Rectangle 4">
            <a:extLst>
              <a:ext uri="{FF2B5EF4-FFF2-40B4-BE49-F238E27FC236}">
                <a16:creationId xmlns:a16="http://schemas.microsoft.com/office/drawing/2014/main" id="{46CA662B-42FF-4504-A341-C4D76E075233}"/>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1381" name="Rectangle 5">
            <a:extLst>
              <a:ext uri="{FF2B5EF4-FFF2-40B4-BE49-F238E27FC236}">
                <a16:creationId xmlns:a16="http://schemas.microsoft.com/office/drawing/2014/main" id="{3664243B-776B-4C62-886A-BC286ACB8308}"/>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1382" name="Rectangle 6">
            <a:extLst>
              <a:ext uri="{FF2B5EF4-FFF2-40B4-BE49-F238E27FC236}">
                <a16:creationId xmlns:a16="http://schemas.microsoft.com/office/drawing/2014/main" id="{399AE71D-3413-4E1D-9132-303179A2768E}"/>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383" name="Text Box 7">
            <a:extLst>
              <a:ext uri="{FF2B5EF4-FFF2-40B4-BE49-F238E27FC236}">
                <a16:creationId xmlns:a16="http://schemas.microsoft.com/office/drawing/2014/main" id="{A212273A-685F-4192-A0AD-789D3E47E1B2}"/>
              </a:ext>
            </a:extLst>
          </p:cNvPr>
          <p:cNvSpPr txBox="1">
            <a:spLocks noChangeArrowheads="1"/>
          </p:cNvSpPr>
          <p:nvPr/>
        </p:nvSpPr>
        <p:spPr bwMode="auto">
          <a:xfrm>
            <a:off x="533400" y="9144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顺序语句</a:t>
            </a:r>
            <a:endParaRPr lang="zh-CN" altLang="en-US" sz="1800" b="1">
              <a:latin typeface="仿宋_GB2312" pitchFamily="49" charset="-122"/>
              <a:ea typeface="仿宋_GB2312" pitchFamily="49" charset="-122"/>
            </a:endParaRPr>
          </a:p>
        </p:txBody>
      </p:sp>
      <p:sp>
        <p:nvSpPr>
          <p:cNvPr id="101384" name="Rectangle 8">
            <a:extLst>
              <a:ext uri="{FF2B5EF4-FFF2-40B4-BE49-F238E27FC236}">
                <a16:creationId xmlns:a16="http://schemas.microsoft.com/office/drawing/2014/main" id="{493C4557-4D03-4511-B7FC-C410C12F6829}"/>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1385" name="Rectangle 9">
            <a:extLst>
              <a:ext uri="{FF2B5EF4-FFF2-40B4-BE49-F238E27FC236}">
                <a16:creationId xmlns:a16="http://schemas.microsoft.com/office/drawing/2014/main" id="{54A2CCD2-BC8F-43CA-B7AD-2751383BBB3A}"/>
              </a:ext>
            </a:extLst>
          </p:cNvPr>
          <p:cNvSpPr>
            <a:spLocks noChangeArrowheads="1"/>
          </p:cNvSpPr>
          <p:nvPr/>
        </p:nvSpPr>
        <p:spPr bwMode="auto">
          <a:xfrm>
            <a:off x="838200" y="1371600"/>
            <a:ext cx="8229600" cy="2205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60000"/>
              </a:spcBef>
            </a:pPr>
            <a:r>
              <a:rPr lang="zh-CN" altLang="en-US" sz="1600">
                <a:latin typeface="Times New Roman" panose="02020603050405020304" pitchFamily="18" charset="0"/>
                <a:ea typeface="仿宋_GB2312" pitchFamily="49" charset="-122"/>
              </a:rPr>
              <a:t> ▲ </a:t>
            </a:r>
            <a:r>
              <a:rPr lang="en-US" altLang="zh-CN" sz="1800" b="1">
                <a:latin typeface="Times New Roman" panose="02020603050405020304" pitchFamily="18" charset="0"/>
                <a:ea typeface="仿宋_GB2312" pitchFamily="49" charset="-122"/>
              </a:rPr>
              <a:t>report</a:t>
            </a:r>
            <a:r>
              <a:rPr lang="zh-CN" altLang="en-US" sz="1800" b="1">
                <a:latin typeface="Times New Roman" panose="02020603050405020304" pitchFamily="18" charset="0"/>
                <a:ea typeface="仿宋_GB2312" pitchFamily="49" charset="-122"/>
              </a:rPr>
              <a:t>语句：</a:t>
            </a:r>
            <a:r>
              <a:rPr lang="zh-CN" altLang="en-US" sz="1600" b="1">
                <a:latin typeface="Times New Roman" panose="02020603050405020304" pitchFamily="18" charset="0"/>
                <a:ea typeface="仿宋_GB2312" pitchFamily="49" charset="-122"/>
              </a:rPr>
              <a:t>类似于断言语句的功能，</a:t>
            </a:r>
            <a:r>
              <a:rPr lang="zh-CN" altLang="en-US" sz="1600" b="1">
                <a:latin typeface="宋体" panose="02010600030101010101" pitchFamily="2" charset="-122"/>
                <a:ea typeface="仿宋_GB2312" pitchFamily="49" charset="-122"/>
              </a:rPr>
              <a:t>用于给出信息报告</a:t>
            </a:r>
            <a:r>
              <a:rPr lang="en-US" altLang="zh-CN" sz="1800" b="1">
                <a:latin typeface="Times New Roman" panose="02020603050405020304" pitchFamily="18" charset="0"/>
                <a:ea typeface="仿宋_GB2312" pitchFamily="49" charset="-122"/>
              </a:rPr>
              <a:t>              </a:t>
            </a:r>
            <a:endParaRPr lang="zh-CN" altLang="en-US" sz="1800" b="1">
              <a:latin typeface="Times New Roman" panose="02020603050405020304" pitchFamily="18" charset="0"/>
              <a:ea typeface="宋体" panose="02010600030101010101" pitchFamily="2" charset="-122"/>
            </a:endParaRPr>
          </a:p>
          <a:p>
            <a:pPr algn="just">
              <a:spcBef>
                <a:spcPct val="60000"/>
              </a:spcBef>
            </a:pPr>
            <a:r>
              <a:rPr lang="zh-CN" altLang="en-US" sz="1800" b="1">
                <a:latin typeface="Times New Roman" panose="02020603050405020304" pitchFamily="18" charset="0"/>
                <a:ea typeface="宋体" panose="02010600030101010101" pitchFamily="2" charset="-122"/>
              </a:rPr>
              <a:t>        [&lt;语句标号&gt;: ] </a:t>
            </a:r>
            <a:r>
              <a:rPr lang="en-US" altLang="zh-CN" sz="1800" b="1">
                <a:latin typeface="Times New Roman" panose="02020603050405020304" pitchFamily="18" charset="0"/>
                <a:ea typeface="宋体" panose="02010600030101010101" pitchFamily="2" charset="-122"/>
              </a:rPr>
              <a:t>report &lt;</a:t>
            </a:r>
            <a:r>
              <a:rPr lang="zh-CN" altLang="en-US" sz="1800" b="1">
                <a:latin typeface="Times New Roman" panose="02020603050405020304" pitchFamily="18" charset="0"/>
                <a:ea typeface="宋体" panose="02010600030101010101" pitchFamily="2" charset="-122"/>
              </a:rPr>
              <a:t>报告信息&gt; [</a:t>
            </a:r>
            <a:r>
              <a:rPr lang="en-US" altLang="zh-CN" sz="1800" b="1">
                <a:latin typeface="Times New Roman" panose="02020603050405020304" pitchFamily="18" charset="0"/>
                <a:ea typeface="宋体" panose="02010600030101010101" pitchFamily="2" charset="-122"/>
              </a:rPr>
              <a:t>severity &lt;</a:t>
            </a:r>
            <a:r>
              <a:rPr lang="zh-CN" altLang="en-US" sz="1800" b="1">
                <a:latin typeface="Times New Roman" panose="02020603050405020304" pitchFamily="18" charset="0"/>
                <a:ea typeface="宋体" panose="02010600030101010101" pitchFamily="2" charset="-122"/>
              </a:rPr>
              <a:t>错误级别&gt;]； </a:t>
            </a:r>
            <a:r>
              <a:rPr lang="en-US" altLang="zh-CN" sz="1800" b="1">
                <a:latin typeface="Times New Roman" panose="02020603050405020304" pitchFamily="18" charset="0"/>
                <a:ea typeface="宋体" panose="02010600030101010101" pitchFamily="2" charset="-122"/>
              </a:rPr>
              <a:t>   </a:t>
            </a:r>
          </a:p>
          <a:p>
            <a:pPr algn="just">
              <a:spcBef>
                <a:spcPct val="60000"/>
              </a:spcBef>
            </a:pPr>
            <a:r>
              <a:rPr lang="zh-CN" altLang="en-US" sz="1600" b="1">
                <a:latin typeface="仿宋_GB2312" pitchFamily="49" charset="-122"/>
                <a:ea typeface="仿宋_GB2312" pitchFamily="49" charset="-122"/>
              </a:rPr>
              <a:t>注:⑴仅有</a:t>
            </a:r>
            <a:r>
              <a:rPr lang="en-US" altLang="zh-CN" sz="1600" b="1">
                <a:latin typeface="仿宋_GB2312" pitchFamily="49" charset="-122"/>
                <a:ea typeface="仿宋_GB2312" pitchFamily="49" charset="-122"/>
              </a:rPr>
              <a:t>VHDL</a:t>
            </a:r>
            <a:r>
              <a:rPr lang="en-US" altLang="zh-CN" sz="1600" b="1">
                <a:latin typeface="Times New Roman" panose="02020603050405020304" pitchFamily="18" charset="0"/>
                <a:ea typeface="仿宋_GB2312" pitchFamily="49" charset="-122"/>
              </a:rPr>
              <a:t>’</a:t>
            </a:r>
            <a:r>
              <a:rPr lang="en-US" altLang="zh-CN" sz="1600" b="1">
                <a:latin typeface="仿宋_GB2312" pitchFamily="49" charset="-122"/>
                <a:ea typeface="仿宋_GB2312" pitchFamily="49" charset="-122"/>
              </a:rPr>
              <a:t>93</a:t>
            </a:r>
            <a:r>
              <a:rPr lang="zh-CN" altLang="en-US" sz="1600" b="1">
                <a:latin typeface="仿宋_GB2312" pitchFamily="49" charset="-122"/>
                <a:ea typeface="仿宋_GB2312" pitchFamily="49" charset="-122"/>
              </a:rPr>
              <a:t>标准和</a:t>
            </a:r>
            <a:r>
              <a:rPr lang="en-US" altLang="zh-CN" sz="1600" b="1">
                <a:latin typeface="仿宋_GB2312" pitchFamily="49" charset="-122"/>
                <a:ea typeface="仿宋_GB2312" pitchFamily="49" charset="-122"/>
              </a:rPr>
              <a:t>VHDL</a:t>
            </a:r>
            <a:r>
              <a:rPr lang="en-US" altLang="zh-CN" sz="1600" b="1">
                <a:latin typeface="Times New Roman" panose="02020603050405020304" pitchFamily="18" charset="0"/>
                <a:ea typeface="仿宋_GB2312" pitchFamily="49" charset="-122"/>
              </a:rPr>
              <a:t>’</a:t>
            </a:r>
            <a:r>
              <a:rPr lang="en-US" altLang="zh-CN" sz="1600" b="1">
                <a:latin typeface="仿宋_GB2312" pitchFamily="49" charset="-122"/>
                <a:ea typeface="仿宋_GB2312" pitchFamily="49" charset="-122"/>
              </a:rPr>
              <a:t>2001</a:t>
            </a:r>
            <a:r>
              <a:rPr lang="zh-CN" altLang="en-US" sz="1600" b="1">
                <a:latin typeface="仿宋_GB2312" pitchFamily="49" charset="-122"/>
                <a:ea typeface="仿宋_GB2312" pitchFamily="49" charset="-122"/>
              </a:rPr>
              <a:t>标准支持</a:t>
            </a:r>
            <a:r>
              <a:rPr lang="en-US" altLang="zh-CN" sz="1600" b="1">
                <a:latin typeface="仿宋_GB2312" pitchFamily="49" charset="-122"/>
                <a:ea typeface="仿宋_GB2312" pitchFamily="49" charset="-122"/>
              </a:rPr>
              <a:t>report</a:t>
            </a:r>
            <a:r>
              <a:rPr lang="zh-CN" altLang="en-US" sz="1600" b="1">
                <a:latin typeface="仿宋_GB2312" pitchFamily="49" charset="-122"/>
                <a:ea typeface="仿宋_GB2312" pitchFamily="49" charset="-122"/>
              </a:rPr>
              <a:t>语句。</a:t>
            </a:r>
          </a:p>
          <a:p>
            <a:pPr algn="just">
              <a:spcBef>
                <a:spcPct val="40000"/>
              </a:spcBef>
            </a:pPr>
            <a:r>
              <a:rPr lang="zh-CN" altLang="en-US" sz="1600" b="1">
                <a:latin typeface="仿宋_GB2312" pitchFamily="49" charset="-122"/>
                <a:ea typeface="仿宋_GB2312" pitchFamily="49" charset="-122"/>
              </a:rPr>
              <a:t>   ⑵</a:t>
            </a:r>
            <a:r>
              <a:rPr lang="zh-CN" altLang="en-US" sz="1600" b="1">
                <a:latin typeface="Times New Roman" panose="02020603050405020304" pitchFamily="18" charset="0"/>
                <a:ea typeface="仿宋_GB2312" pitchFamily="49" charset="-122"/>
              </a:rPr>
              <a:t>缺省</a:t>
            </a:r>
            <a:r>
              <a:rPr lang="en-US" altLang="zh-CN" sz="1800" b="1">
                <a:latin typeface="Times New Roman" panose="02020603050405020304" pitchFamily="18" charset="0"/>
                <a:ea typeface="仿宋_GB2312" pitchFamily="49" charset="-122"/>
              </a:rPr>
              <a:t>severity</a:t>
            </a:r>
            <a:r>
              <a:rPr lang="zh-CN" altLang="en-US" sz="1600" b="1">
                <a:latin typeface="Times New Roman" panose="02020603050405020304" pitchFamily="18" charset="0"/>
                <a:ea typeface="仿宋_GB2312" pitchFamily="49" charset="-122"/>
              </a:rPr>
              <a:t>子句时，</a:t>
            </a:r>
            <a:r>
              <a:rPr lang="en-US" altLang="zh-CN" sz="1800" b="1">
                <a:latin typeface="Times New Roman" panose="02020603050405020304" pitchFamily="18" charset="0"/>
                <a:ea typeface="仿宋_GB2312" pitchFamily="49" charset="-122"/>
              </a:rPr>
              <a:t>report</a:t>
            </a:r>
            <a:r>
              <a:rPr lang="zh-CN" altLang="en-US" sz="1600" b="1">
                <a:latin typeface="Times New Roman" panose="02020603050405020304" pitchFamily="18" charset="0"/>
                <a:ea typeface="仿宋_GB2312" pitchFamily="49" charset="-122"/>
              </a:rPr>
              <a:t>语句相当于</a:t>
            </a:r>
            <a:r>
              <a:rPr lang="en-US" altLang="zh-CN" sz="1800" b="1">
                <a:latin typeface="Times New Roman" panose="02020603050405020304" pitchFamily="18" charset="0"/>
                <a:ea typeface="仿宋_GB2312" pitchFamily="49" charset="-122"/>
              </a:rPr>
              <a:t>VHDL</a:t>
            </a:r>
            <a:r>
              <a:rPr lang="en-US" altLang="zh-CN" sz="1600" b="1">
                <a:latin typeface="Times New Roman" panose="02020603050405020304" pitchFamily="18" charset="0"/>
                <a:ea typeface="仿宋_GB2312" pitchFamily="49" charset="-122"/>
              </a:rPr>
              <a:t>’87</a:t>
            </a:r>
            <a:r>
              <a:rPr lang="zh-CN" altLang="en-US" sz="1600" b="1">
                <a:latin typeface="Times New Roman" panose="02020603050405020304" pitchFamily="18" charset="0"/>
                <a:ea typeface="仿宋_GB2312" pitchFamily="49" charset="-122"/>
              </a:rPr>
              <a:t>标准中的一个条件为</a:t>
            </a:r>
            <a:r>
              <a:rPr lang="en-US" altLang="zh-CN" sz="1800" b="1">
                <a:latin typeface="Times New Roman" panose="02020603050405020304" pitchFamily="18" charset="0"/>
                <a:ea typeface="仿宋_GB2312" pitchFamily="49" charset="-122"/>
              </a:rPr>
              <a:t>false</a:t>
            </a:r>
            <a:r>
              <a:rPr lang="en-US" altLang="zh-CN" sz="1600" b="1">
                <a:latin typeface="Times New Roman" panose="02020603050405020304" pitchFamily="18" charset="0"/>
                <a:ea typeface="仿宋_GB2312" pitchFamily="49" charset="-122"/>
              </a:rPr>
              <a:t>、  </a:t>
            </a:r>
          </a:p>
          <a:p>
            <a:pPr algn="just">
              <a:spcBef>
                <a:spcPct val="20000"/>
              </a:spcBef>
            </a:pPr>
            <a:r>
              <a:rPr lang="zh-CN" altLang="en-US" sz="1600" b="1">
                <a:latin typeface="Times New Roman" panose="02020603050405020304" pitchFamily="18" charset="0"/>
                <a:ea typeface="仿宋_GB2312" pitchFamily="49" charset="-122"/>
              </a:rPr>
              <a:t>          错误级别为</a:t>
            </a:r>
            <a:r>
              <a:rPr lang="en-US" altLang="zh-CN" sz="1800" b="1">
                <a:latin typeface="Times New Roman" panose="02020603050405020304" pitchFamily="18" charset="0"/>
                <a:ea typeface="仿宋_GB2312" pitchFamily="49" charset="-122"/>
              </a:rPr>
              <a:t>note</a:t>
            </a:r>
            <a:r>
              <a:rPr lang="zh-CN" altLang="en-US" sz="1600" b="1">
                <a:latin typeface="Times New Roman" panose="02020603050405020304" pitchFamily="18" charset="0"/>
                <a:ea typeface="仿宋_GB2312" pitchFamily="49" charset="-122"/>
              </a:rPr>
              <a:t>的</a:t>
            </a:r>
            <a:r>
              <a:rPr lang="en-US" altLang="zh-CN" sz="1800" b="1">
                <a:latin typeface="Times New Roman" panose="02020603050405020304" pitchFamily="18" charset="0"/>
                <a:ea typeface="仿宋_GB2312" pitchFamily="49" charset="-122"/>
              </a:rPr>
              <a:t>assert</a:t>
            </a:r>
            <a:r>
              <a:rPr lang="zh-CN" altLang="en-US" sz="1600" b="1">
                <a:latin typeface="Times New Roman" panose="02020603050405020304" pitchFamily="18" charset="0"/>
                <a:ea typeface="仿宋_GB2312" pitchFamily="49" charset="-122"/>
              </a:rPr>
              <a:t>语句</a:t>
            </a:r>
          </a:p>
          <a:p>
            <a:pPr algn="just">
              <a:spcBef>
                <a:spcPct val="20000"/>
              </a:spcBef>
            </a:pPr>
            <a:r>
              <a:rPr lang="zh-CN" altLang="en-US" sz="1600" b="1">
                <a:latin typeface="仿宋_GB2312" pitchFamily="49" charset="-122"/>
                <a:ea typeface="仿宋_GB2312" pitchFamily="49" charset="-122"/>
              </a:rPr>
              <a:t>       </a:t>
            </a:r>
          </a:p>
        </p:txBody>
      </p:sp>
      <p:sp>
        <p:nvSpPr>
          <p:cNvPr id="101386" name="Rectangle 10">
            <a:extLst>
              <a:ext uri="{FF2B5EF4-FFF2-40B4-BE49-F238E27FC236}">
                <a16:creationId xmlns:a16="http://schemas.microsoft.com/office/drawing/2014/main" id="{A2005AA9-F10F-490A-86BE-EE9E556540B5}"/>
              </a:ext>
            </a:extLst>
          </p:cNvPr>
          <p:cNvSpPr>
            <a:spLocks noChangeArrowheads="1"/>
          </p:cNvSpPr>
          <p:nvPr/>
        </p:nvSpPr>
        <p:spPr bwMode="auto">
          <a:xfrm>
            <a:off x="685800" y="3429000"/>
            <a:ext cx="82296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60000"/>
              </a:spcBef>
            </a:pPr>
            <a:r>
              <a:rPr lang="zh-CN" altLang="en-US" sz="1600">
                <a:latin typeface="Times New Roman" panose="02020603050405020304" pitchFamily="18" charset="0"/>
                <a:ea typeface="仿宋_GB2312" pitchFamily="49" charset="-122"/>
              </a:rPr>
              <a:t>   ▲</a:t>
            </a:r>
            <a:r>
              <a:rPr lang="en-US" altLang="zh-CN" sz="1600">
                <a:latin typeface="Times New Roman" panose="02020603050405020304" pitchFamily="18" charset="0"/>
                <a:ea typeface="宋体" panose="02010600030101010101" pitchFamily="2" charset="-122"/>
              </a:rPr>
              <a:t> </a:t>
            </a:r>
            <a:r>
              <a:rPr lang="en-US" altLang="zh-CN" sz="1800" b="1">
                <a:latin typeface="Times New Roman" panose="02020603050405020304" pitchFamily="18" charset="0"/>
                <a:ea typeface="宋体" panose="02010600030101010101" pitchFamily="2" charset="-122"/>
              </a:rPr>
              <a:t> </a:t>
            </a:r>
            <a:r>
              <a:rPr lang="zh-CN" altLang="en-US" sz="1800" b="1">
                <a:latin typeface="仿宋_GB2312" pitchFamily="49" charset="-122"/>
                <a:ea typeface="仿宋_GB2312" pitchFamily="49" charset="-122"/>
              </a:rPr>
              <a:t>过程调用语句：</a:t>
            </a:r>
            <a:r>
              <a:rPr lang="zh-CN" altLang="en-US" sz="1600" b="1">
                <a:latin typeface="Times New Roman" panose="02020603050405020304" pitchFamily="18" charset="0"/>
                <a:ea typeface="仿宋_GB2312" pitchFamily="49" charset="-122"/>
              </a:rPr>
              <a:t>相当于一条顺序语句或并行语句，在进程中使用为顺序语句。</a:t>
            </a:r>
          </a:p>
          <a:p>
            <a:pPr>
              <a:spcBef>
                <a:spcPct val="30000"/>
              </a:spcBef>
            </a:pPr>
            <a:r>
              <a:rPr lang="zh-CN" altLang="en-US" sz="1600" b="1">
                <a:latin typeface="Times New Roman" panose="02020603050405020304" pitchFamily="18" charset="0"/>
                <a:ea typeface="仿宋_GB2312" pitchFamily="49" charset="-122"/>
              </a:rPr>
              <a:t>                                          过程调用将启动对应过程体（子过程或函数）的执行</a:t>
            </a:r>
          </a:p>
          <a:p>
            <a:pPr algn="just">
              <a:spcBef>
                <a:spcPct val="60000"/>
              </a:spcBef>
            </a:pPr>
            <a:r>
              <a:rPr lang="zh-CN" altLang="en-US" sz="1800" b="1">
                <a:latin typeface="Times New Roman" panose="02020603050405020304" pitchFamily="18" charset="0"/>
                <a:ea typeface="仿宋_GB2312" pitchFamily="49" charset="-122"/>
              </a:rPr>
              <a:t>              [&lt;语句标号&gt;: ] &lt;过程名&gt; [ (实参数列表) ]；</a:t>
            </a:r>
          </a:p>
          <a:p>
            <a:pPr algn="just">
              <a:spcBef>
                <a:spcPct val="60000"/>
              </a:spcBef>
            </a:pPr>
            <a:r>
              <a:rPr lang="zh-CN" altLang="en-US" sz="1600" b="1">
                <a:latin typeface="仿宋_GB2312" pitchFamily="49" charset="-122"/>
                <a:ea typeface="仿宋_GB2312" pitchFamily="49" charset="-122"/>
              </a:rPr>
              <a:t>    注:</a:t>
            </a:r>
            <a:r>
              <a:rPr lang="zh-CN" altLang="en-US" sz="1600" b="1">
                <a:latin typeface="Times New Roman" panose="02020603050405020304" pitchFamily="18" charset="0"/>
                <a:ea typeface="仿宋_GB2312" pitchFamily="49" charset="-122"/>
              </a:rPr>
              <a:t>(实参数列表)是向过程体内部传递信息的接口。实参数可为信号、变量或常量</a:t>
            </a:r>
          </a:p>
          <a:p>
            <a:pPr algn="just">
              <a:spcBef>
                <a:spcPct val="60000"/>
              </a:spcBef>
            </a:pPr>
            <a:r>
              <a:rPr lang="zh-CN" altLang="en-US" sz="1600" b="1">
                <a:latin typeface="Times New Roman" panose="02020603050405020304" pitchFamily="18" charset="0"/>
                <a:ea typeface="仿宋_GB2312" pitchFamily="49" charset="-122"/>
              </a:rPr>
              <a:t>        例：</a:t>
            </a:r>
            <a:r>
              <a:rPr lang="en-US" altLang="zh-CN" sz="1600" b="1">
                <a:latin typeface="Times New Roman" panose="02020603050405020304" pitchFamily="18" charset="0"/>
                <a:ea typeface="仿宋_GB2312" pitchFamily="49" charset="-122"/>
              </a:rPr>
              <a:t>proc_miltiplier (a，b，y)；                                                   --</a:t>
            </a:r>
            <a:r>
              <a:rPr lang="zh-CN" altLang="en-US" sz="1600" b="1">
                <a:latin typeface="Times New Roman" panose="02020603050405020304" pitchFamily="18" charset="0"/>
                <a:ea typeface="仿宋_GB2312" pitchFamily="49" charset="-122"/>
              </a:rPr>
              <a:t>调用计算</a:t>
            </a:r>
            <a:r>
              <a:rPr lang="en-US" altLang="zh-CN" sz="1600" b="1">
                <a:latin typeface="Times New Roman" panose="02020603050405020304" pitchFamily="18" charset="0"/>
                <a:ea typeface="仿宋_GB2312" pitchFamily="49" charset="-122"/>
              </a:rPr>
              <a:t>y=a*b</a:t>
            </a:r>
            <a:r>
              <a:rPr lang="zh-CN" altLang="en-US" sz="1600" b="1">
                <a:latin typeface="Times New Roman" panose="02020603050405020304" pitchFamily="18" charset="0"/>
                <a:ea typeface="仿宋_GB2312" pitchFamily="49" charset="-122"/>
              </a:rPr>
              <a:t>的过程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FE77F189-AEEC-4DC5-9828-DF6FAAC0D18C}"/>
              </a:ext>
            </a:extLst>
          </p:cNvPr>
          <p:cNvSpPr>
            <a:spLocks noGrp="1"/>
          </p:cNvSpPr>
          <p:nvPr>
            <p:ph type="dt" sz="half" idx="10"/>
          </p:nvPr>
        </p:nvSpPr>
        <p:spPr/>
        <p:txBody>
          <a:bodyPr/>
          <a:lstStyle/>
          <a:p>
            <a:fld id="{FBD5DBD0-A0C7-4ECE-96FA-FDB0AA1C2902}" type="datetime1">
              <a:rPr lang="zh-CN" altLang="en-US"/>
              <a:pPr/>
              <a:t>2018/11/27</a:t>
            </a:fld>
            <a:endParaRPr lang="en-US" altLang="en-US"/>
          </a:p>
        </p:txBody>
      </p:sp>
      <p:sp>
        <p:nvSpPr>
          <p:cNvPr id="11" name="页脚占位符 4">
            <a:extLst>
              <a:ext uri="{FF2B5EF4-FFF2-40B4-BE49-F238E27FC236}">
                <a16:creationId xmlns:a16="http://schemas.microsoft.com/office/drawing/2014/main" id="{EEB5EF86-30CC-4AC0-AEEC-8E7B42632496}"/>
              </a:ext>
            </a:extLst>
          </p:cNvPr>
          <p:cNvSpPr>
            <a:spLocks noGrp="1"/>
          </p:cNvSpPr>
          <p:nvPr>
            <p:ph type="ftr" sz="quarter" idx="11"/>
          </p:nvPr>
        </p:nvSpPr>
        <p:spPr/>
        <p:txBody>
          <a:bodyPr/>
          <a:lstStyle/>
          <a:p>
            <a:r>
              <a:rPr lang="zh-CN" altLang="en-US"/>
              <a:t>电子教案 </a:t>
            </a:r>
            <a:r>
              <a:rPr lang="en-US" altLang="zh-CN"/>
              <a:t>Page </a:t>
            </a:r>
            <a:fld id="{5EEC81C1-0D11-4D7A-A0CD-8D1A857FD44E}" type="slidenum">
              <a:rPr lang="en-US" altLang="zh-CN"/>
              <a:pPr/>
              <a:t>38</a:t>
            </a:fld>
            <a:r>
              <a:rPr lang="en-US" altLang="zh-CN"/>
              <a:t> of 97</a:t>
            </a:r>
          </a:p>
        </p:txBody>
      </p:sp>
      <p:sp>
        <p:nvSpPr>
          <p:cNvPr id="100354" name="Rectangle 2">
            <a:extLst>
              <a:ext uri="{FF2B5EF4-FFF2-40B4-BE49-F238E27FC236}">
                <a16:creationId xmlns:a16="http://schemas.microsoft.com/office/drawing/2014/main" id="{96F6DEE8-0220-4010-805F-B03DEA7FFF4F}"/>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5" name="Text Box 3">
            <a:extLst>
              <a:ext uri="{FF2B5EF4-FFF2-40B4-BE49-F238E27FC236}">
                <a16:creationId xmlns:a16="http://schemas.microsoft.com/office/drawing/2014/main" id="{879B9FC6-0222-48EE-86CB-32ACBAD52C6C}"/>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的模型结构(1)</a:t>
            </a:r>
            <a:endParaRPr lang="en-US" altLang="en-US" sz="3200" b="1">
              <a:latin typeface="Times New Roman" panose="02020603050405020304" pitchFamily="18" charset="0"/>
              <a:ea typeface="宋体" panose="02010600030101010101" pitchFamily="2" charset="-122"/>
            </a:endParaRPr>
          </a:p>
        </p:txBody>
      </p:sp>
      <p:sp>
        <p:nvSpPr>
          <p:cNvPr id="100356" name="Rectangle 4">
            <a:extLst>
              <a:ext uri="{FF2B5EF4-FFF2-40B4-BE49-F238E27FC236}">
                <a16:creationId xmlns:a16="http://schemas.microsoft.com/office/drawing/2014/main" id="{11EE6199-A1B7-409E-B831-EF5FF8F6EF08}"/>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0357" name="Rectangle 5">
            <a:extLst>
              <a:ext uri="{FF2B5EF4-FFF2-40B4-BE49-F238E27FC236}">
                <a16:creationId xmlns:a16="http://schemas.microsoft.com/office/drawing/2014/main" id="{4C86C3AE-A969-4418-8C1E-CFC758DEAF39}"/>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0358" name="Rectangle 6">
            <a:extLst>
              <a:ext uri="{FF2B5EF4-FFF2-40B4-BE49-F238E27FC236}">
                <a16:creationId xmlns:a16="http://schemas.microsoft.com/office/drawing/2014/main" id="{CD11C9AF-EC2C-4B74-90CD-26282DB533B0}"/>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9" name="Text Box 7">
            <a:extLst>
              <a:ext uri="{FF2B5EF4-FFF2-40B4-BE49-F238E27FC236}">
                <a16:creationId xmlns:a16="http://schemas.microsoft.com/office/drawing/2014/main" id="{3DF11367-5BF8-45C7-B735-65F38906FBC1}"/>
              </a:ext>
            </a:extLst>
          </p:cNvPr>
          <p:cNvSpPr txBox="1">
            <a:spLocks noChangeArrowheads="1"/>
          </p:cNvSpPr>
          <p:nvPr/>
        </p:nvSpPr>
        <p:spPr bwMode="auto">
          <a:xfrm>
            <a:off x="381000" y="8382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设计实体：</a:t>
            </a:r>
            <a:r>
              <a:rPr lang="en-US" altLang="zh-CN" sz="1800" b="1">
                <a:latin typeface="Times New Roman" panose="02020603050405020304" pitchFamily="18" charset="0"/>
                <a:ea typeface="仿宋_GB2312" pitchFamily="49" charset="-122"/>
              </a:rPr>
              <a:t>VHDL</a:t>
            </a:r>
            <a:r>
              <a:rPr lang="zh-CN" altLang="en-US" sz="1800" b="1">
                <a:latin typeface="仿宋_GB2312" pitchFamily="49" charset="-122"/>
                <a:ea typeface="仿宋_GB2312" pitchFamily="49" charset="-122"/>
              </a:rPr>
              <a:t>的基本设计单元，由实体说明和构造体两部分组成</a:t>
            </a:r>
          </a:p>
        </p:txBody>
      </p:sp>
      <p:sp>
        <p:nvSpPr>
          <p:cNvPr id="100360" name="Rectangle 8">
            <a:extLst>
              <a:ext uri="{FF2B5EF4-FFF2-40B4-BE49-F238E27FC236}">
                <a16:creationId xmlns:a16="http://schemas.microsoft.com/office/drawing/2014/main" id="{462457FC-33E6-4E45-8119-A1923AC8D0F0}"/>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0362" name="Rectangle 10">
            <a:extLst>
              <a:ext uri="{FF2B5EF4-FFF2-40B4-BE49-F238E27FC236}">
                <a16:creationId xmlns:a16="http://schemas.microsoft.com/office/drawing/2014/main" id="{E03E0084-8516-4EC2-AF65-34ACE1FECA90}"/>
              </a:ext>
            </a:extLst>
          </p:cNvPr>
          <p:cNvSpPr>
            <a:spLocks noChangeArrowheads="1"/>
          </p:cNvSpPr>
          <p:nvPr/>
        </p:nvSpPr>
        <p:spPr bwMode="auto">
          <a:xfrm>
            <a:off x="685800" y="1295400"/>
            <a:ext cx="8458200" cy="5208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60000"/>
              </a:spcBef>
            </a:pPr>
            <a:r>
              <a:rPr lang="zh-CN" altLang="en-US" sz="1600">
                <a:latin typeface="Times New Roman" panose="02020603050405020304" pitchFamily="18" charset="0"/>
                <a:ea typeface="仿宋_GB2312" pitchFamily="49" charset="-122"/>
              </a:rPr>
              <a:t>   ▲</a:t>
            </a:r>
            <a:r>
              <a:rPr lang="zh-CN" altLang="en-US" sz="1800" b="1">
                <a:latin typeface="仿宋_GB2312" pitchFamily="49" charset="-122"/>
                <a:ea typeface="仿宋_GB2312" pitchFamily="49" charset="-122"/>
              </a:rPr>
              <a:t>实体说明：</a:t>
            </a:r>
            <a:r>
              <a:rPr lang="zh-CN" altLang="en-US" sz="1600" b="1">
                <a:latin typeface="Times New Roman" panose="02020603050405020304" pitchFamily="18" charset="0"/>
                <a:ea typeface="仿宋_GB2312" pitchFamily="49" charset="-122"/>
              </a:rPr>
              <a:t>用于描述一个设计的外部视图,  即:定义实体名、界面接口、引入外部参数</a:t>
            </a:r>
            <a:endParaRPr lang="en-US" altLang="zh-CN" sz="1600" b="1">
              <a:latin typeface="Times New Roman" panose="02020603050405020304" pitchFamily="18" charset="0"/>
              <a:ea typeface="仿宋_GB2312" pitchFamily="49" charset="-122"/>
            </a:endParaRPr>
          </a:p>
          <a:p>
            <a:pPr>
              <a:spcBef>
                <a:spcPct val="40000"/>
              </a:spcBef>
            </a:pPr>
            <a:r>
              <a:rPr lang="zh-CN" altLang="en-US" sz="18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entity &lt;</a:t>
            </a:r>
            <a:r>
              <a:rPr lang="zh-CN" altLang="en-US" sz="1600" b="1">
                <a:latin typeface="Times New Roman" panose="02020603050405020304" pitchFamily="18" charset="0"/>
                <a:ea typeface="仿宋_GB2312" pitchFamily="49" charset="-122"/>
              </a:rPr>
              <a:t>实体名&gt; </a:t>
            </a:r>
            <a:r>
              <a:rPr lang="en-US" altLang="zh-CN" sz="1600" b="1">
                <a:latin typeface="Times New Roman" panose="02020603050405020304" pitchFamily="18" charset="0"/>
                <a:ea typeface="仿宋_GB2312" pitchFamily="49" charset="-122"/>
              </a:rPr>
              <a:t>is</a:t>
            </a:r>
          </a:p>
          <a:p>
            <a:pPr algn="just">
              <a:spcBef>
                <a:spcPct val="40000"/>
              </a:spcBef>
            </a:pPr>
            <a:r>
              <a:rPr lang="en-US" altLang="zh-CN" sz="1600" b="1">
                <a:latin typeface="Times New Roman" panose="02020603050405020304" pitchFamily="18" charset="0"/>
                <a:ea typeface="仿宋_GB2312" pitchFamily="49" charset="-122"/>
              </a:rPr>
              <a:t>                  [generic (&lt;</a:t>
            </a:r>
            <a:r>
              <a:rPr lang="zh-CN" altLang="en-US" sz="1600" b="1">
                <a:latin typeface="Times New Roman" panose="02020603050405020304" pitchFamily="18" charset="0"/>
                <a:ea typeface="仿宋_GB2312" pitchFamily="49" charset="-122"/>
              </a:rPr>
              <a:t>类属参数表&gt;);]</a:t>
            </a:r>
          </a:p>
          <a:p>
            <a:pPr algn="just">
              <a:spcBef>
                <a:spcPct val="4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port (&lt;</a:t>
            </a:r>
            <a:r>
              <a:rPr lang="zh-CN" altLang="en-US" sz="1600" b="1">
                <a:latin typeface="Times New Roman" panose="02020603050405020304" pitchFamily="18" charset="0"/>
                <a:ea typeface="仿宋_GB2312" pitchFamily="49" charset="-122"/>
              </a:rPr>
              <a:t>端口表&gt;);]</a:t>
            </a:r>
          </a:p>
          <a:p>
            <a:pPr algn="just">
              <a:spcBef>
                <a:spcPct val="40000"/>
              </a:spcBef>
            </a:pPr>
            <a:r>
              <a:rPr lang="zh-CN" altLang="en-US" sz="1600" b="1">
                <a:latin typeface="Times New Roman" panose="02020603050405020304" pitchFamily="18" charset="0"/>
                <a:ea typeface="仿宋_GB2312" pitchFamily="49" charset="-122"/>
              </a:rPr>
              <a:t>                  [&lt;说明语句区</a:t>
            </a:r>
            <a:r>
              <a:rPr lang="en-US" altLang="zh-CN" sz="1600" b="1">
                <a:latin typeface="Times New Roman" panose="02020603050405020304" pitchFamily="18" charset="0"/>
                <a:ea typeface="仿宋_GB2312" pitchFamily="49" charset="-122"/>
              </a:rPr>
              <a:t>&gt;]</a:t>
            </a:r>
          </a:p>
          <a:p>
            <a:pPr algn="just">
              <a:spcBef>
                <a:spcPct val="4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end entity [&lt;</a:t>
            </a:r>
            <a:r>
              <a:rPr lang="zh-CN" altLang="en-US" sz="1600" b="1">
                <a:latin typeface="Times New Roman" panose="02020603050405020304" pitchFamily="18" charset="0"/>
                <a:ea typeface="仿宋_GB2312" pitchFamily="49" charset="-122"/>
              </a:rPr>
              <a:t>实体名&gt;];</a:t>
            </a:r>
          </a:p>
          <a:p>
            <a:pPr algn="just">
              <a:spcBef>
                <a:spcPct val="40000"/>
              </a:spcBef>
            </a:pPr>
            <a:r>
              <a:rPr lang="zh-CN" altLang="en-US" sz="1600" b="1">
                <a:latin typeface="Times New Roman" panose="02020603050405020304" pitchFamily="18" charset="0"/>
                <a:ea typeface="仿宋_GB2312" pitchFamily="49" charset="-122"/>
              </a:rPr>
              <a:t>       注:  ⑴类属子句：提供用于规定端口大小、元件数目、定时的参数</a:t>
            </a:r>
          </a:p>
          <a:p>
            <a:pPr algn="just">
              <a:spcBef>
                <a:spcPct val="4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constant]&lt;</a:t>
            </a:r>
            <a:r>
              <a:rPr lang="zh-CN" altLang="en-US" sz="1600" b="1">
                <a:latin typeface="Times New Roman" panose="02020603050405020304" pitchFamily="18" charset="0"/>
                <a:ea typeface="仿宋_GB2312" pitchFamily="49" charset="-122"/>
              </a:rPr>
              <a:t>参数&gt;{, </a:t>
            </a:r>
            <a:r>
              <a:rPr lang="zh-CN" altLang="en-US" sz="1600" b="1">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in]&lt;</a:t>
            </a:r>
            <a:r>
              <a:rPr lang="zh-CN" altLang="en-US" sz="1600" b="1">
                <a:latin typeface="Times New Roman" panose="02020603050405020304" pitchFamily="18" charset="0"/>
                <a:ea typeface="仿宋_GB2312" pitchFamily="49" charset="-122"/>
              </a:rPr>
              <a:t>类型名&gt;[:=&lt;简单表达式</a:t>
            </a:r>
            <a:r>
              <a:rPr lang="en-US" altLang="zh-CN" sz="1600" b="1">
                <a:latin typeface="Times New Roman" panose="02020603050405020304" pitchFamily="18" charset="0"/>
                <a:ea typeface="仿宋_GB2312" pitchFamily="49" charset="-122"/>
              </a:rPr>
              <a:t>&gt;]} {; </a:t>
            </a:r>
            <a:r>
              <a:rPr lang="zh-CN" altLang="en-US" sz="1600" b="1">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a:latin typeface="Times New Roman" panose="02020603050405020304" pitchFamily="18" charset="0"/>
                <a:ea typeface="仿宋_GB2312" pitchFamily="49" charset="-122"/>
              </a:rPr>
              <a:t>} </a:t>
            </a:r>
          </a:p>
          <a:p>
            <a:pPr algn="just">
              <a:spcBef>
                <a:spcPct val="40000"/>
              </a:spcBef>
            </a:pPr>
            <a:r>
              <a:rPr lang="zh-CN" altLang="en-US" sz="1600" b="1">
                <a:latin typeface="Times New Roman" panose="02020603050405020304" pitchFamily="18" charset="0"/>
                <a:ea typeface="仿宋_GB2312" pitchFamily="49" charset="-122"/>
              </a:rPr>
              <a:t>               ⑵端口子句：用于定义端口引脚名、数据流向、数据类型</a:t>
            </a:r>
          </a:p>
          <a:p>
            <a:pPr algn="just">
              <a:spcBef>
                <a:spcPct val="4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signal]&lt;</a:t>
            </a:r>
            <a:r>
              <a:rPr lang="zh-CN" altLang="en-US" sz="1600" b="1">
                <a:latin typeface="Times New Roman" panose="02020603050405020304" pitchFamily="18" charset="0"/>
                <a:ea typeface="仿宋_GB2312" pitchFamily="49" charset="-122"/>
              </a:rPr>
              <a:t>端口名&gt;{, </a:t>
            </a:r>
            <a:r>
              <a:rPr lang="zh-CN" altLang="en-US" sz="1600" b="1">
                <a:latin typeface="Times New Roman" panose="02020603050405020304" pitchFamily="18" charset="0"/>
                <a:ea typeface="宋体" panose="02010600030101010101" pitchFamily="2" charset="-122"/>
                <a:cs typeface="Times New Roman" panose="02020603050405020304" pitchFamily="18" charset="0"/>
              </a:rPr>
              <a:t>…</a:t>
            </a:r>
            <a:r>
              <a:rPr lang="zh-CN" altLang="en-US" sz="1600" b="1">
                <a:latin typeface="Times New Roman" panose="02020603050405020304" pitchFamily="18" charset="0"/>
                <a:ea typeface="仿宋_GB2312" pitchFamily="49" charset="-122"/>
              </a:rPr>
              <a:t>}: [&lt;端口模式</a:t>
            </a:r>
            <a:r>
              <a:rPr lang="en-US" altLang="zh-CN" sz="1600" b="1">
                <a:latin typeface="Times New Roman" panose="02020603050405020304" pitchFamily="18" charset="0"/>
                <a:ea typeface="仿宋_GB2312" pitchFamily="49" charset="-122"/>
              </a:rPr>
              <a:t>&gt;]&lt;</a:t>
            </a:r>
            <a:r>
              <a:rPr lang="zh-CN" altLang="en-US" sz="1600" b="1">
                <a:latin typeface="Times New Roman" panose="02020603050405020304" pitchFamily="18" charset="0"/>
                <a:ea typeface="仿宋_GB2312" pitchFamily="49" charset="-122"/>
              </a:rPr>
              <a:t>类型名&gt;[</a:t>
            </a:r>
            <a:r>
              <a:rPr lang="en-US" altLang="zh-CN" sz="1600" b="1">
                <a:latin typeface="Times New Roman" panose="02020603050405020304" pitchFamily="18" charset="0"/>
                <a:ea typeface="仿宋_GB2312" pitchFamily="49" charset="-122"/>
              </a:rPr>
              <a:t>bus][:=&lt;</a:t>
            </a:r>
            <a:r>
              <a:rPr lang="zh-CN" altLang="en-US" sz="1600" b="1">
                <a:latin typeface="Times New Roman" panose="02020603050405020304" pitchFamily="18" charset="0"/>
                <a:ea typeface="仿宋_GB2312" pitchFamily="49" charset="-122"/>
              </a:rPr>
              <a:t>简单表达式</a:t>
            </a:r>
            <a:r>
              <a:rPr lang="en-US" altLang="zh-CN" sz="1600" b="1">
                <a:latin typeface="Times New Roman" panose="02020603050405020304" pitchFamily="18" charset="0"/>
                <a:ea typeface="仿宋_GB2312" pitchFamily="49" charset="-122"/>
              </a:rPr>
              <a:t>&gt;]} {; </a:t>
            </a:r>
            <a:r>
              <a:rPr lang="zh-CN" altLang="en-US" sz="1600" b="1">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a:latin typeface="Times New Roman" panose="02020603050405020304" pitchFamily="18" charset="0"/>
                <a:ea typeface="仿宋_GB2312" pitchFamily="49" charset="-122"/>
              </a:rPr>
              <a:t>}</a:t>
            </a:r>
          </a:p>
          <a:p>
            <a:pPr algn="just">
              <a:spcBef>
                <a:spcPct val="40000"/>
              </a:spcBef>
            </a:pPr>
            <a:r>
              <a:rPr lang="en-US" altLang="zh-CN"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sym typeface="Wingdings 2" panose="05020102010507070707" pitchFamily="18" charset="2"/>
              </a:rPr>
              <a:t> </a:t>
            </a:r>
            <a:r>
              <a:rPr lang="en-US" altLang="zh-CN" sz="1600" b="1">
                <a:latin typeface="Times New Roman" panose="02020603050405020304" pitchFamily="18" charset="0"/>
                <a:ea typeface="仿宋_GB2312" pitchFamily="49" charset="-122"/>
              </a:rPr>
              <a:t>bus </a:t>
            </a:r>
            <a:r>
              <a:rPr lang="zh-CN" altLang="en-US" sz="1600" b="1">
                <a:latin typeface="Times New Roman" panose="02020603050405020304" pitchFamily="18" charset="0"/>
                <a:ea typeface="仿宋_GB2312" pitchFamily="49" charset="-122"/>
              </a:rPr>
              <a:t>用于表示具有三态特性的端口</a:t>
            </a:r>
          </a:p>
          <a:p>
            <a:pPr algn="just">
              <a:spcBef>
                <a:spcPct val="4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sym typeface="Wingdings 2" panose="05020102010507070707" pitchFamily="18" charset="2"/>
              </a:rPr>
              <a:t> </a:t>
            </a:r>
            <a:r>
              <a:rPr lang="zh-CN" altLang="en-US" sz="1600" b="1">
                <a:latin typeface="Times New Roman" panose="02020603050405020304" pitchFamily="18" charset="0"/>
                <a:ea typeface="仿宋_GB2312" pitchFamily="49" charset="-122"/>
              </a:rPr>
              <a:t>&lt;端口模式</a:t>
            </a:r>
            <a:r>
              <a:rPr lang="en-US" altLang="zh-CN" sz="1600" b="1">
                <a:latin typeface="Times New Roman" panose="02020603050405020304" pitchFamily="18" charset="0"/>
                <a:ea typeface="仿宋_GB2312" pitchFamily="49" charset="-122"/>
              </a:rPr>
              <a:t>&gt; </a:t>
            </a:r>
            <a:r>
              <a:rPr lang="zh-CN" altLang="en-US" sz="1600" b="1">
                <a:latin typeface="Times New Roman" panose="02020603050405020304" pitchFamily="18" charset="0"/>
                <a:ea typeface="仿宋_GB2312" pitchFamily="49" charset="-122"/>
              </a:rPr>
              <a:t>用于表示端口信号的输入/输出方向：</a:t>
            </a:r>
            <a:r>
              <a:rPr lang="en-US" altLang="zh-CN" sz="1600" b="1">
                <a:latin typeface="Times New Roman" panose="02020603050405020304" pitchFamily="18" charset="0"/>
                <a:ea typeface="仿宋_GB2312" pitchFamily="49" charset="-122"/>
              </a:rPr>
              <a:t>in、out、inout、buffer、linkage</a:t>
            </a:r>
          </a:p>
          <a:p>
            <a:pPr algn="just">
              <a:spcBef>
                <a:spcPct val="4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sym typeface="Wingdings 2" panose="05020102010507070707" pitchFamily="18" charset="2"/>
              </a:rPr>
              <a:t> </a:t>
            </a:r>
            <a:r>
              <a:rPr lang="zh-CN" altLang="en-US" sz="1600" b="1">
                <a:latin typeface="Times New Roman" panose="02020603050405020304" pitchFamily="18" charset="0"/>
                <a:ea typeface="仿宋_GB2312" pitchFamily="49" charset="-122"/>
              </a:rPr>
              <a:t>&lt;简单表达式</a:t>
            </a:r>
            <a:r>
              <a:rPr lang="en-US" altLang="zh-CN" sz="1600" b="1">
                <a:latin typeface="Times New Roman" panose="02020603050405020304" pitchFamily="18" charset="0"/>
                <a:ea typeface="仿宋_GB2312" pitchFamily="49" charset="-122"/>
              </a:rPr>
              <a:t>&gt; </a:t>
            </a:r>
            <a:r>
              <a:rPr lang="zh-CN" altLang="en-US" sz="1600" b="1">
                <a:latin typeface="Times New Roman" panose="02020603050405020304" pitchFamily="18" charset="0"/>
                <a:ea typeface="仿宋_GB2312" pitchFamily="49" charset="-122"/>
              </a:rPr>
              <a:t>用于规定端口信号的缺省值，</a:t>
            </a:r>
            <a:r>
              <a:rPr lang="zh-CN" altLang="en-US" sz="1600" b="1">
                <a:latin typeface="仿宋_GB2312" pitchFamily="49" charset="-122"/>
                <a:ea typeface="仿宋_GB2312" pitchFamily="49" charset="-122"/>
              </a:rPr>
              <a:t>即：在非使用状态时为端口信号提供上</a:t>
            </a:r>
          </a:p>
          <a:p>
            <a:pPr algn="just">
              <a:spcBef>
                <a:spcPct val="40000"/>
              </a:spcBef>
            </a:pPr>
            <a:r>
              <a:rPr lang="zh-CN" altLang="en-US" sz="1600" b="1">
                <a:latin typeface="仿宋_GB2312" pitchFamily="49" charset="-122"/>
                <a:ea typeface="仿宋_GB2312" pitchFamily="49" charset="-122"/>
              </a:rPr>
              <a:t>      拉电平。一旦端口信号被使用，则缺省值便自动被忽略</a:t>
            </a:r>
          </a:p>
          <a:p>
            <a:pPr algn="just">
              <a:spcBef>
                <a:spcPct val="40000"/>
              </a:spcBef>
            </a:pPr>
            <a:r>
              <a:rPr lang="en-US" altLang="zh-CN" sz="1600" b="1">
                <a:latin typeface="Times New Roman" panose="02020603050405020304" pitchFamily="18" charset="0"/>
                <a:ea typeface="仿宋_GB2312" pitchFamily="49" charset="-122"/>
                <a:sym typeface="Wingdings 2" panose="05020102010507070707" pitchFamily="18" charset="2"/>
              </a:rPr>
              <a:t>        </a:t>
            </a:r>
            <a:endParaRPr lang="en-US" altLang="zh-CN" sz="1600" b="1">
              <a:latin typeface="Times New Roman" panose="02020603050405020304" pitchFamily="18" charset="0"/>
              <a:ea typeface="仿宋_GB2312"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324B875C-8B79-4F47-B546-3BDB14A9E199}"/>
              </a:ext>
            </a:extLst>
          </p:cNvPr>
          <p:cNvSpPr>
            <a:spLocks noGrp="1"/>
          </p:cNvSpPr>
          <p:nvPr>
            <p:ph type="dt" sz="half" idx="10"/>
          </p:nvPr>
        </p:nvSpPr>
        <p:spPr/>
        <p:txBody>
          <a:bodyPr/>
          <a:lstStyle/>
          <a:p>
            <a:fld id="{75FB7FB5-44B9-4EC6-BBC2-53EECA46009A}" type="datetime1">
              <a:rPr lang="zh-CN" altLang="en-US"/>
              <a:pPr/>
              <a:t>2018/11/27</a:t>
            </a:fld>
            <a:endParaRPr lang="en-US" altLang="en-US"/>
          </a:p>
        </p:txBody>
      </p:sp>
      <p:sp>
        <p:nvSpPr>
          <p:cNvPr id="11" name="页脚占位符 4">
            <a:extLst>
              <a:ext uri="{FF2B5EF4-FFF2-40B4-BE49-F238E27FC236}">
                <a16:creationId xmlns:a16="http://schemas.microsoft.com/office/drawing/2014/main" id="{FB2D857E-65E8-43EE-A61C-4AA2BF8583D4}"/>
              </a:ext>
            </a:extLst>
          </p:cNvPr>
          <p:cNvSpPr>
            <a:spLocks noGrp="1"/>
          </p:cNvSpPr>
          <p:nvPr>
            <p:ph type="ftr" sz="quarter" idx="11"/>
          </p:nvPr>
        </p:nvSpPr>
        <p:spPr/>
        <p:txBody>
          <a:bodyPr/>
          <a:lstStyle/>
          <a:p>
            <a:r>
              <a:rPr lang="zh-CN" altLang="en-US"/>
              <a:t>电子教案 </a:t>
            </a:r>
            <a:r>
              <a:rPr lang="en-US" altLang="zh-CN"/>
              <a:t>Page </a:t>
            </a:r>
            <a:fld id="{6F165891-12E0-4332-9C30-427E10806A76}" type="slidenum">
              <a:rPr lang="en-US" altLang="zh-CN"/>
              <a:pPr/>
              <a:t>39</a:t>
            </a:fld>
            <a:r>
              <a:rPr lang="en-US" altLang="zh-CN"/>
              <a:t> of 97</a:t>
            </a:r>
          </a:p>
        </p:txBody>
      </p:sp>
      <p:sp>
        <p:nvSpPr>
          <p:cNvPr id="102402" name="Rectangle 2">
            <a:extLst>
              <a:ext uri="{FF2B5EF4-FFF2-40B4-BE49-F238E27FC236}">
                <a16:creationId xmlns:a16="http://schemas.microsoft.com/office/drawing/2014/main" id="{C3646FBD-E6F6-4226-A720-5D3F70118904}"/>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3" name="Text Box 3">
            <a:extLst>
              <a:ext uri="{FF2B5EF4-FFF2-40B4-BE49-F238E27FC236}">
                <a16:creationId xmlns:a16="http://schemas.microsoft.com/office/drawing/2014/main" id="{43CAC170-D7F3-4041-8870-60D066F6320F}"/>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的模型结构(2)</a:t>
            </a:r>
            <a:endParaRPr lang="en-US" altLang="en-US" sz="3200" b="1">
              <a:latin typeface="Times New Roman" panose="02020603050405020304" pitchFamily="18" charset="0"/>
              <a:ea typeface="宋体" panose="02010600030101010101" pitchFamily="2" charset="-122"/>
            </a:endParaRPr>
          </a:p>
        </p:txBody>
      </p:sp>
      <p:sp>
        <p:nvSpPr>
          <p:cNvPr id="102404" name="Rectangle 4">
            <a:extLst>
              <a:ext uri="{FF2B5EF4-FFF2-40B4-BE49-F238E27FC236}">
                <a16:creationId xmlns:a16="http://schemas.microsoft.com/office/drawing/2014/main" id="{5E95DEFB-08E6-4EC7-A996-C86A977AF442}"/>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05" name="Rectangle 5">
            <a:extLst>
              <a:ext uri="{FF2B5EF4-FFF2-40B4-BE49-F238E27FC236}">
                <a16:creationId xmlns:a16="http://schemas.microsoft.com/office/drawing/2014/main" id="{DF8E6BEB-BE12-4517-8BC4-8742012E7DF9}"/>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06" name="Rectangle 6">
            <a:extLst>
              <a:ext uri="{FF2B5EF4-FFF2-40B4-BE49-F238E27FC236}">
                <a16:creationId xmlns:a16="http://schemas.microsoft.com/office/drawing/2014/main" id="{28A13026-4C1A-4C3F-BBB8-DD3FEF5CDBA6}"/>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7" name="Text Box 7">
            <a:extLst>
              <a:ext uri="{FF2B5EF4-FFF2-40B4-BE49-F238E27FC236}">
                <a16:creationId xmlns:a16="http://schemas.microsoft.com/office/drawing/2014/main" id="{8F921718-FF7E-4D28-B89F-5A771C700D8A}"/>
              </a:ext>
            </a:extLst>
          </p:cNvPr>
          <p:cNvSpPr txBox="1">
            <a:spLocks noChangeArrowheads="1"/>
          </p:cNvSpPr>
          <p:nvPr/>
        </p:nvSpPr>
        <p:spPr bwMode="auto">
          <a:xfrm>
            <a:off x="381000" y="9144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设计实体：</a:t>
            </a:r>
            <a:r>
              <a:rPr lang="en-US" altLang="zh-CN" sz="1800" b="1">
                <a:latin typeface="Times New Roman" panose="02020603050405020304" pitchFamily="18" charset="0"/>
                <a:ea typeface="仿宋_GB2312" pitchFamily="49" charset="-122"/>
              </a:rPr>
              <a:t>VHDL</a:t>
            </a:r>
            <a:r>
              <a:rPr lang="zh-CN" altLang="en-US" sz="1800" b="1">
                <a:latin typeface="仿宋_GB2312" pitchFamily="49" charset="-122"/>
                <a:ea typeface="仿宋_GB2312" pitchFamily="49" charset="-122"/>
              </a:rPr>
              <a:t>的基本设计单元，由实体说明和构造体两部分组成</a:t>
            </a:r>
          </a:p>
        </p:txBody>
      </p:sp>
      <p:sp>
        <p:nvSpPr>
          <p:cNvPr id="102408" name="Rectangle 8">
            <a:extLst>
              <a:ext uri="{FF2B5EF4-FFF2-40B4-BE49-F238E27FC236}">
                <a16:creationId xmlns:a16="http://schemas.microsoft.com/office/drawing/2014/main" id="{41C100CF-0BA3-401A-ACA6-D4D3198CD1CB}"/>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2409" name="Rectangle 9">
            <a:extLst>
              <a:ext uri="{FF2B5EF4-FFF2-40B4-BE49-F238E27FC236}">
                <a16:creationId xmlns:a16="http://schemas.microsoft.com/office/drawing/2014/main" id="{EC24C5DB-CBC2-4BF8-B7A1-6D203EF9669B}"/>
              </a:ext>
            </a:extLst>
          </p:cNvPr>
          <p:cNvSpPr>
            <a:spLocks noChangeArrowheads="1"/>
          </p:cNvSpPr>
          <p:nvPr/>
        </p:nvSpPr>
        <p:spPr bwMode="auto">
          <a:xfrm>
            <a:off x="609600" y="1447800"/>
            <a:ext cx="8458200" cy="491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60000"/>
              </a:spcBef>
            </a:pPr>
            <a:r>
              <a:rPr lang="zh-CN" altLang="en-US" sz="1600">
                <a:latin typeface="Times New Roman" panose="02020603050405020304" pitchFamily="18" charset="0"/>
                <a:ea typeface="仿宋_GB2312" pitchFamily="49" charset="-122"/>
              </a:rPr>
              <a:t>   ▲</a:t>
            </a:r>
            <a:r>
              <a:rPr lang="zh-CN" altLang="en-US" sz="1800" b="1">
                <a:latin typeface="仿宋_GB2312" pitchFamily="49" charset="-122"/>
                <a:ea typeface="仿宋_GB2312" pitchFamily="49" charset="-122"/>
              </a:rPr>
              <a:t>实体说明：</a:t>
            </a:r>
            <a:endParaRPr lang="en-US" altLang="zh-CN" sz="1600" b="1">
              <a:latin typeface="Times New Roman" panose="02020603050405020304" pitchFamily="18" charset="0"/>
              <a:ea typeface="仿宋_GB2312" pitchFamily="49" charset="-122"/>
            </a:endParaRPr>
          </a:p>
          <a:p>
            <a:pPr>
              <a:spcBef>
                <a:spcPct val="40000"/>
              </a:spcBef>
            </a:pPr>
            <a:r>
              <a:rPr lang="zh-CN" altLang="en-US" sz="18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sym typeface="Wingdings 2" panose="05020102010507070707" pitchFamily="18" charset="2"/>
              </a:rPr>
              <a:t> </a:t>
            </a:r>
            <a:r>
              <a:rPr lang="zh-CN" altLang="en-US" sz="1600" b="1">
                <a:latin typeface="Times New Roman" panose="02020603050405020304" pitchFamily="18" charset="0"/>
                <a:ea typeface="仿宋_GB2312" pitchFamily="49" charset="-122"/>
              </a:rPr>
              <a:t>&lt;说明语句区&gt;允许使用子程序和体、类型和子类型、常量或信号说明语句的区域</a:t>
            </a:r>
          </a:p>
          <a:p>
            <a:pPr>
              <a:spcBef>
                <a:spcPct val="20000"/>
              </a:spcBef>
            </a:pPr>
            <a:r>
              <a:rPr lang="zh-CN" altLang="en-US" sz="1600" b="1">
                <a:latin typeface="Times New Roman" panose="02020603050405020304" pitchFamily="18" charset="0"/>
                <a:ea typeface="仿宋_GB2312" pitchFamily="49" charset="-122"/>
              </a:rPr>
              <a:t>               例：</a:t>
            </a:r>
            <a:r>
              <a:rPr lang="en-US" altLang="zh-CN" sz="1600" b="1">
                <a:latin typeface="Times New Roman" panose="02020603050405020304" pitchFamily="18" charset="0"/>
                <a:ea typeface="宋体" panose="02010600030101010101" pitchFamily="2" charset="-122"/>
              </a:rPr>
              <a:t> </a:t>
            </a:r>
            <a:r>
              <a:rPr lang="en-US" altLang="zh-CN" sz="1600" b="1">
                <a:latin typeface="Times New Roman" panose="02020603050405020304" pitchFamily="18" charset="0"/>
                <a:ea typeface="仿宋_GB2312" pitchFamily="49" charset="-122"/>
              </a:rPr>
              <a:t>library </a:t>
            </a:r>
            <a:r>
              <a:rPr lang="en-US" altLang="zh-CN" sz="1600">
                <a:latin typeface="Times New Roman" panose="02020603050405020304" pitchFamily="18" charset="0"/>
                <a:ea typeface="仿宋_GB2312" pitchFamily="49" charset="-122"/>
              </a:rPr>
              <a:t>IEEE</a:t>
            </a:r>
            <a:r>
              <a:rPr lang="en-US" altLang="zh-CN" sz="1600" b="1">
                <a:latin typeface="Times New Roman" panose="02020603050405020304" pitchFamily="18" charset="0"/>
                <a:ea typeface="仿宋_GB2312" pitchFamily="49" charset="-122"/>
              </a:rPr>
              <a:t>；</a:t>
            </a:r>
          </a:p>
          <a:p>
            <a:pPr algn="just">
              <a:spcBef>
                <a:spcPct val="20000"/>
              </a:spcBef>
            </a:pPr>
            <a:r>
              <a:rPr lang="en-US" altLang="zh-CN" sz="1600" b="1">
                <a:latin typeface="Times New Roman" panose="02020603050405020304" pitchFamily="18" charset="0"/>
                <a:ea typeface="仿宋_GB2312" pitchFamily="49" charset="-122"/>
              </a:rPr>
              <a:t>                        use </a:t>
            </a:r>
            <a:r>
              <a:rPr lang="en-US" altLang="zh-CN" sz="1600">
                <a:latin typeface="Times New Roman" panose="02020603050405020304" pitchFamily="18" charset="0"/>
                <a:ea typeface="仿宋_GB2312" pitchFamily="49" charset="-122"/>
              </a:rPr>
              <a:t>IEEE.std_logic_1164.</a:t>
            </a:r>
            <a:r>
              <a:rPr lang="en-US" altLang="zh-CN" sz="1600" b="1">
                <a:latin typeface="Times New Roman" panose="02020603050405020304" pitchFamily="18" charset="0"/>
                <a:ea typeface="仿宋_GB2312" pitchFamily="49" charset="-122"/>
              </a:rPr>
              <a:t>all；</a:t>
            </a:r>
          </a:p>
          <a:p>
            <a:pPr algn="just">
              <a:spcBef>
                <a:spcPct val="20000"/>
              </a:spcBef>
            </a:pPr>
            <a:r>
              <a:rPr lang="en-US" altLang="zh-CN" sz="1600" b="1">
                <a:latin typeface="Times New Roman" panose="02020603050405020304" pitchFamily="18" charset="0"/>
                <a:ea typeface="仿宋_GB2312" pitchFamily="49" charset="-122"/>
              </a:rPr>
              <a:t>                        entity </a:t>
            </a:r>
            <a:r>
              <a:rPr lang="en-US" altLang="zh-CN" sz="1600">
                <a:latin typeface="Times New Roman" panose="02020603050405020304" pitchFamily="18" charset="0"/>
                <a:ea typeface="仿宋_GB2312" pitchFamily="49" charset="-122"/>
              </a:rPr>
              <a:t>ram</a:t>
            </a:r>
            <a:r>
              <a:rPr lang="en-US" altLang="zh-CN" sz="1600" b="1">
                <a:latin typeface="Times New Roman" panose="02020603050405020304" pitchFamily="18" charset="0"/>
                <a:ea typeface="仿宋_GB2312" pitchFamily="49" charset="-122"/>
              </a:rPr>
              <a:t> is</a:t>
            </a:r>
          </a:p>
          <a:p>
            <a:pPr algn="just">
              <a:spcBef>
                <a:spcPct val="20000"/>
              </a:spcBef>
            </a:pPr>
            <a:r>
              <a:rPr lang="en-US" altLang="zh-CN" sz="1600" b="1">
                <a:latin typeface="Times New Roman" panose="02020603050405020304" pitchFamily="18" charset="0"/>
                <a:ea typeface="仿宋_GB2312" pitchFamily="49" charset="-122"/>
              </a:rPr>
              <a:t>                              port(</a:t>
            </a:r>
            <a:r>
              <a:rPr lang="en-US" altLang="zh-CN" sz="1600">
                <a:latin typeface="Times New Roman" panose="02020603050405020304" pitchFamily="18" charset="0"/>
                <a:ea typeface="仿宋_GB2312" pitchFamily="49" charset="-122"/>
              </a:rPr>
              <a:t>addr：</a:t>
            </a:r>
            <a:r>
              <a:rPr lang="en-US" altLang="zh-CN" sz="1600" b="1">
                <a:latin typeface="Times New Roman" panose="02020603050405020304" pitchFamily="18" charset="0"/>
                <a:ea typeface="仿宋_GB2312" pitchFamily="49" charset="-122"/>
              </a:rPr>
              <a:t>in </a:t>
            </a:r>
            <a:r>
              <a:rPr lang="en-US" altLang="zh-CN" sz="1600">
                <a:latin typeface="Times New Roman" panose="02020603050405020304" pitchFamily="18" charset="0"/>
                <a:ea typeface="仿宋_GB2312" pitchFamily="49" charset="-122"/>
              </a:rPr>
              <a:t>std_logic_vector(15</a:t>
            </a:r>
            <a:r>
              <a:rPr lang="en-US" altLang="zh-CN" sz="1600" b="1">
                <a:latin typeface="Times New Roman" panose="02020603050405020304" pitchFamily="18" charset="0"/>
                <a:ea typeface="仿宋_GB2312" pitchFamily="49" charset="-122"/>
              </a:rPr>
              <a:t> downto </a:t>
            </a:r>
            <a:r>
              <a:rPr lang="en-US" altLang="zh-CN" sz="1600">
                <a:latin typeface="Times New Roman" panose="02020603050405020304" pitchFamily="18" charset="0"/>
                <a:ea typeface="仿宋_GB2312" pitchFamily="49" charset="-122"/>
              </a:rPr>
              <a:t>0)</a:t>
            </a:r>
            <a:r>
              <a:rPr lang="en-US" altLang="zh-CN" sz="1600" b="1">
                <a:latin typeface="Times New Roman" panose="02020603050405020304" pitchFamily="18" charset="0"/>
                <a:ea typeface="仿宋_GB2312" pitchFamily="49" charset="-122"/>
              </a:rPr>
              <a:t>；</a:t>
            </a:r>
          </a:p>
          <a:p>
            <a:pPr algn="just">
              <a:spcBef>
                <a:spcPct val="20000"/>
              </a:spcBef>
            </a:pPr>
            <a:r>
              <a:rPr lang="en-US" altLang="zh-CN" sz="1600" b="1">
                <a:latin typeface="Times New Roman" panose="02020603050405020304" pitchFamily="18" charset="0"/>
                <a:ea typeface="仿宋_GB2312" pitchFamily="49" charset="-122"/>
              </a:rPr>
              <a:t>                                      </a:t>
            </a:r>
            <a:r>
              <a:rPr lang="en-US" altLang="zh-CN" sz="1600">
                <a:latin typeface="Times New Roman" panose="02020603050405020304" pitchFamily="18" charset="0"/>
                <a:ea typeface="仿宋_GB2312" pitchFamily="49" charset="-122"/>
              </a:rPr>
              <a:t>data：</a:t>
            </a:r>
            <a:r>
              <a:rPr lang="en-US" altLang="zh-CN" sz="1600" b="1">
                <a:latin typeface="Times New Roman" panose="02020603050405020304" pitchFamily="18" charset="0"/>
                <a:ea typeface="仿宋_GB2312" pitchFamily="49" charset="-122"/>
              </a:rPr>
              <a:t>out  </a:t>
            </a:r>
            <a:r>
              <a:rPr lang="en-US" altLang="zh-CN" sz="1600">
                <a:latin typeface="Times New Roman" panose="02020603050405020304" pitchFamily="18" charset="0"/>
                <a:ea typeface="仿宋_GB2312" pitchFamily="49" charset="-122"/>
              </a:rPr>
              <a:t>std_logic_vector(31</a:t>
            </a:r>
            <a:r>
              <a:rPr lang="en-US" altLang="zh-CN" sz="1600" b="1">
                <a:latin typeface="Times New Roman" panose="02020603050405020304" pitchFamily="18" charset="0"/>
                <a:ea typeface="仿宋_GB2312" pitchFamily="49" charset="-122"/>
              </a:rPr>
              <a:t> downto </a:t>
            </a:r>
            <a:r>
              <a:rPr lang="en-US" altLang="zh-CN" sz="1600">
                <a:latin typeface="Times New Roman" panose="02020603050405020304" pitchFamily="18" charset="0"/>
                <a:ea typeface="仿宋_GB2312" pitchFamily="49" charset="-122"/>
              </a:rPr>
              <a:t>0)</a:t>
            </a:r>
            <a:r>
              <a:rPr lang="en-US" altLang="zh-CN" sz="1600" b="1">
                <a:latin typeface="Times New Roman" panose="02020603050405020304" pitchFamily="18" charset="0"/>
                <a:ea typeface="仿宋_GB2312" pitchFamily="49" charset="-122"/>
              </a:rPr>
              <a:t>；</a:t>
            </a:r>
            <a:r>
              <a:rPr lang="en-US" altLang="zh-CN" sz="1600">
                <a:latin typeface="Times New Roman" panose="02020603050405020304" pitchFamily="18" charset="0"/>
                <a:ea typeface="仿宋_GB2312" pitchFamily="49" charset="-122"/>
              </a:rPr>
              <a:t>enable ：</a:t>
            </a:r>
            <a:r>
              <a:rPr lang="en-US" altLang="zh-CN" sz="1600" b="1">
                <a:latin typeface="Times New Roman" panose="02020603050405020304" pitchFamily="18" charset="0"/>
                <a:ea typeface="仿宋_GB2312" pitchFamily="49" charset="-122"/>
              </a:rPr>
              <a:t>in</a:t>
            </a:r>
            <a:r>
              <a:rPr lang="en-US" altLang="zh-CN" sz="1600">
                <a:latin typeface="Times New Roman" panose="02020603050405020304" pitchFamily="18" charset="0"/>
                <a:ea typeface="仿宋_GB2312" pitchFamily="49" charset="-122"/>
              </a:rPr>
              <a:t> std_logic</a:t>
            </a:r>
            <a:r>
              <a:rPr lang="en-US" altLang="zh-CN" sz="1600" b="1">
                <a:latin typeface="Times New Roman" panose="02020603050405020304" pitchFamily="18" charset="0"/>
                <a:ea typeface="仿宋_GB2312" pitchFamily="49" charset="-122"/>
              </a:rPr>
              <a:t>)；</a:t>
            </a:r>
          </a:p>
          <a:p>
            <a:pPr algn="just">
              <a:spcBef>
                <a:spcPct val="20000"/>
              </a:spcBef>
            </a:pPr>
            <a:r>
              <a:rPr lang="en-US" altLang="zh-CN" sz="16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类型说明和过程说明部分</a:t>
            </a:r>
          </a:p>
          <a:p>
            <a:pPr algn="just">
              <a:spcBef>
                <a:spcPct val="2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type</a:t>
            </a:r>
            <a:r>
              <a:rPr lang="en-US" altLang="zh-CN" sz="1600">
                <a:latin typeface="Times New Roman" panose="02020603050405020304" pitchFamily="18" charset="0"/>
                <a:ea typeface="仿宋_GB2312" pitchFamily="49" charset="-122"/>
              </a:rPr>
              <a:t> instruction</a:t>
            </a:r>
            <a:r>
              <a:rPr lang="en-US" altLang="zh-CN" sz="1600" b="1">
                <a:latin typeface="Times New Roman" panose="02020603050405020304" pitchFamily="18" charset="0"/>
                <a:ea typeface="仿宋_GB2312" pitchFamily="49" charset="-122"/>
              </a:rPr>
              <a:t> is array </a:t>
            </a:r>
            <a:r>
              <a:rPr lang="en-US" altLang="zh-CN" sz="1600">
                <a:latin typeface="Times New Roman" panose="02020603050405020304" pitchFamily="18" charset="0"/>
                <a:ea typeface="仿宋_GB2312" pitchFamily="49" charset="-122"/>
              </a:rPr>
              <a:t>(1</a:t>
            </a:r>
            <a:r>
              <a:rPr lang="en-US" altLang="zh-CN" sz="1600" b="1">
                <a:latin typeface="Times New Roman" panose="02020603050405020304" pitchFamily="18" charset="0"/>
                <a:ea typeface="仿宋_GB2312" pitchFamily="49" charset="-122"/>
              </a:rPr>
              <a:t> to </a:t>
            </a:r>
            <a:r>
              <a:rPr lang="en-US" altLang="zh-CN" sz="1600">
                <a:latin typeface="Times New Roman" panose="02020603050405020304" pitchFamily="18" charset="0"/>
                <a:ea typeface="仿宋_GB2312" pitchFamily="49" charset="-122"/>
              </a:rPr>
              <a:t>8)</a:t>
            </a:r>
            <a:r>
              <a:rPr lang="en-US" altLang="zh-CN" sz="1600" b="1">
                <a:latin typeface="Times New Roman" panose="02020603050405020304" pitchFamily="18" charset="0"/>
                <a:ea typeface="仿宋_GB2312" pitchFamily="49" charset="-122"/>
              </a:rPr>
              <a:t> of </a:t>
            </a:r>
            <a:r>
              <a:rPr lang="en-US" altLang="zh-CN" sz="1600">
                <a:latin typeface="Times New Roman" panose="02020603050405020304" pitchFamily="18" charset="0"/>
                <a:ea typeface="仿宋_GB2312" pitchFamily="49" charset="-122"/>
              </a:rPr>
              <a:t>natural</a:t>
            </a:r>
            <a:r>
              <a:rPr lang="en-US" altLang="zh-CN" sz="1600" b="1">
                <a:latin typeface="Times New Roman" panose="02020603050405020304" pitchFamily="18" charset="0"/>
                <a:ea typeface="仿宋_GB2312" pitchFamily="49" charset="-122"/>
              </a:rPr>
              <a:t>；</a:t>
            </a:r>
          </a:p>
          <a:p>
            <a:pPr algn="just">
              <a:spcBef>
                <a:spcPct val="20000"/>
              </a:spcBef>
            </a:pPr>
            <a:r>
              <a:rPr lang="en-US" altLang="zh-CN" sz="1600" b="1">
                <a:latin typeface="Times New Roman" panose="02020603050405020304" pitchFamily="18" charset="0"/>
                <a:ea typeface="仿宋_GB2312" pitchFamily="49" charset="-122"/>
              </a:rPr>
              <a:t>                              type </a:t>
            </a:r>
            <a:r>
              <a:rPr lang="en-US" altLang="zh-CN" sz="1600">
                <a:latin typeface="Times New Roman" panose="02020603050405020304" pitchFamily="18" charset="0"/>
                <a:ea typeface="仿宋_GB2312" pitchFamily="49" charset="-122"/>
              </a:rPr>
              <a:t>program</a:t>
            </a:r>
            <a:r>
              <a:rPr lang="en-US" altLang="zh-CN" sz="1600" b="1">
                <a:latin typeface="Times New Roman" panose="02020603050405020304" pitchFamily="18" charset="0"/>
                <a:ea typeface="仿宋_GB2312" pitchFamily="49" charset="-122"/>
              </a:rPr>
              <a:t> is array </a:t>
            </a:r>
            <a:r>
              <a:rPr lang="en-US" altLang="zh-CN" sz="1600">
                <a:latin typeface="Times New Roman" panose="02020603050405020304" pitchFamily="18" charset="0"/>
                <a:ea typeface="仿宋_GB2312" pitchFamily="49" charset="-122"/>
              </a:rPr>
              <a:t>(natural</a:t>
            </a:r>
            <a:r>
              <a:rPr lang="en-US" altLang="zh-CN" sz="1600" b="1">
                <a:latin typeface="Times New Roman" panose="02020603050405020304" pitchFamily="18" charset="0"/>
                <a:ea typeface="仿宋_GB2312" pitchFamily="49" charset="-122"/>
              </a:rPr>
              <a:t> range&lt;&gt;</a:t>
            </a:r>
            <a:r>
              <a:rPr lang="en-US" altLang="zh-CN" sz="1600">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 of </a:t>
            </a:r>
            <a:r>
              <a:rPr lang="en-US" altLang="zh-CN" sz="1600">
                <a:latin typeface="Times New Roman" panose="02020603050405020304" pitchFamily="18" charset="0"/>
                <a:ea typeface="仿宋_GB2312" pitchFamily="49" charset="-122"/>
              </a:rPr>
              <a:t>instruction</a:t>
            </a:r>
            <a:r>
              <a:rPr lang="en-US" altLang="zh-CN" sz="1600" b="1">
                <a:latin typeface="Times New Roman" panose="02020603050405020304" pitchFamily="18" charset="0"/>
                <a:ea typeface="仿宋_GB2312" pitchFamily="49" charset="-122"/>
              </a:rPr>
              <a:t>；</a:t>
            </a:r>
          </a:p>
          <a:p>
            <a:pPr algn="just">
              <a:spcBef>
                <a:spcPct val="20000"/>
              </a:spcBef>
            </a:pPr>
            <a:r>
              <a:rPr lang="en-US" altLang="zh-CN" sz="1600" b="1">
                <a:latin typeface="Times New Roman" panose="02020603050405020304" pitchFamily="18" charset="0"/>
                <a:ea typeface="仿宋_GB2312" pitchFamily="49" charset="-122"/>
              </a:rPr>
              <a:t>                              procedure </a:t>
            </a:r>
            <a:r>
              <a:rPr lang="en-US" altLang="zh-CN" sz="1600">
                <a:latin typeface="Times New Roman" panose="02020603050405020304" pitchFamily="18" charset="0"/>
                <a:ea typeface="仿宋_GB2312" pitchFamily="49" charset="-122"/>
              </a:rPr>
              <a:t>initialization (</a:t>
            </a:r>
            <a:r>
              <a:rPr lang="en-US" altLang="zh-CN" sz="1600" b="1">
                <a:latin typeface="Times New Roman" panose="02020603050405020304" pitchFamily="18" charset="0"/>
                <a:ea typeface="仿宋_GB2312" pitchFamily="49" charset="-122"/>
              </a:rPr>
              <a:t>signal </a:t>
            </a:r>
            <a:r>
              <a:rPr lang="en-US" altLang="zh-CN" sz="1600">
                <a:latin typeface="Times New Roman" panose="02020603050405020304" pitchFamily="18" charset="0"/>
                <a:ea typeface="仿宋_GB2312" pitchFamily="49" charset="-122"/>
              </a:rPr>
              <a:t>content：std_logic_vector(31</a:t>
            </a:r>
            <a:r>
              <a:rPr lang="en-US" altLang="zh-CN" sz="1600" b="1">
                <a:latin typeface="Times New Roman" panose="02020603050405020304" pitchFamily="18" charset="0"/>
                <a:ea typeface="仿宋_GB2312" pitchFamily="49" charset="-122"/>
              </a:rPr>
              <a:t> downto </a:t>
            </a:r>
            <a:r>
              <a:rPr lang="en-US" altLang="zh-CN" sz="1600">
                <a:latin typeface="Times New Roman" panose="02020603050405020304" pitchFamily="18" charset="0"/>
                <a:ea typeface="仿宋_GB2312" pitchFamily="49" charset="-122"/>
              </a:rPr>
              <a:t>0))</a:t>
            </a:r>
            <a:r>
              <a:rPr lang="en-US" altLang="zh-CN" sz="1600" b="1">
                <a:latin typeface="Times New Roman" panose="02020603050405020304" pitchFamily="18" charset="0"/>
                <a:ea typeface="仿宋_GB2312" pitchFamily="49" charset="-122"/>
              </a:rPr>
              <a:t> is</a:t>
            </a:r>
          </a:p>
          <a:p>
            <a:pPr algn="just">
              <a:spcBef>
                <a:spcPct val="20000"/>
              </a:spcBef>
            </a:pPr>
            <a:r>
              <a:rPr lang="en-US" altLang="zh-CN" sz="1600" b="1">
                <a:latin typeface="Times New Roman" panose="02020603050405020304" pitchFamily="18" charset="0"/>
                <a:ea typeface="仿宋_GB2312" pitchFamily="49" charset="-122"/>
              </a:rPr>
              <a:t>                              begin</a:t>
            </a:r>
          </a:p>
          <a:p>
            <a:pPr algn="just">
              <a:spcBef>
                <a:spcPct val="20000"/>
              </a:spcBef>
            </a:pPr>
            <a:r>
              <a:rPr lang="en-US" altLang="zh-CN" sz="1600" b="1">
                <a:latin typeface="Times New Roman" panose="02020603050405020304" pitchFamily="18" charset="0"/>
                <a:ea typeface="仿宋_GB2312" pitchFamily="49" charset="-122"/>
              </a:rPr>
              <a:t>                                    </a:t>
            </a:r>
            <a:r>
              <a:rPr lang="en-US" altLang="zh-CN" sz="1600">
                <a:latin typeface="Times New Roman" panose="02020603050405020304" pitchFamily="18" charset="0"/>
                <a:ea typeface="仿宋_GB2312" pitchFamily="49" charset="-122"/>
              </a:rPr>
              <a:t>content &lt;= (</a:t>
            </a:r>
            <a:r>
              <a:rPr lang="en-US" altLang="zh-CN" sz="1600" b="1">
                <a:latin typeface="Times New Roman" panose="02020603050405020304" pitchFamily="18" charset="0"/>
                <a:ea typeface="仿宋_GB2312" pitchFamily="49" charset="-122"/>
              </a:rPr>
              <a:t>others </a:t>
            </a:r>
            <a:r>
              <a:rPr lang="en-US" altLang="zh-CN" sz="1600">
                <a:latin typeface="Times New Roman" panose="02020603050405020304" pitchFamily="18" charset="0"/>
                <a:ea typeface="仿宋_GB2312" pitchFamily="49" charset="-122"/>
              </a:rPr>
              <a:t>=&gt;’0’)</a:t>
            </a:r>
            <a:r>
              <a:rPr lang="en-US" altLang="zh-CN" sz="1600" b="1">
                <a:latin typeface="Times New Roman" panose="02020603050405020304" pitchFamily="18" charset="0"/>
                <a:ea typeface="仿宋_GB2312" pitchFamily="49" charset="-122"/>
              </a:rPr>
              <a:t> after </a:t>
            </a:r>
            <a:r>
              <a:rPr lang="en-US" altLang="zh-CN" sz="1600">
                <a:latin typeface="Times New Roman" panose="02020603050405020304" pitchFamily="18" charset="0"/>
                <a:ea typeface="仿宋_GB2312" pitchFamily="49" charset="-122"/>
              </a:rPr>
              <a:t>5 ns</a:t>
            </a:r>
            <a:r>
              <a:rPr lang="en-US" altLang="zh-CN" sz="1600" b="1">
                <a:latin typeface="Times New Roman" panose="02020603050405020304" pitchFamily="18" charset="0"/>
                <a:ea typeface="仿宋_GB2312" pitchFamily="49" charset="-122"/>
              </a:rPr>
              <a:t>；</a:t>
            </a:r>
          </a:p>
          <a:p>
            <a:pPr algn="just">
              <a:spcBef>
                <a:spcPct val="20000"/>
              </a:spcBef>
            </a:pPr>
            <a:r>
              <a:rPr lang="en-US" altLang="zh-CN" sz="1600" b="1">
                <a:latin typeface="Times New Roman" panose="02020603050405020304" pitchFamily="18" charset="0"/>
                <a:ea typeface="仿宋_GB2312" pitchFamily="49" charset="-122"/>
              </a:rPr>
              <a:t>                              end procedure</a:t>
            </a:r>
            <a:r>
              <a:rPr lang="en-US" altLang="zh-CN" sz="1600">
                <a:latin typeface="Times New Roman" panose="02020603050405020304" pitchFamily="18" charset="0"/>
                <a:ea typeface="仿宋_GB2312" pitchFamily="49" charset="-122"/>
              </a:rPr>
              <a:t> initialization</a:t>
            </a:r>
            <a:r>
              <a:rPr lang="en-US" altLang="zh-CN" sz="1600" b="1">
                <a:latin typeface="Times New Roman" panose="02020603050405020304" pitchFamily="18" charset="0"/>
                <a:ea typeface="仿宋_GB2312" pitchFamily="49" charset="-122"/>
              </a:rPr>
              <a:t>；</a:t>
            </a:r>
          </a:p>
          <a:p>
            <a:pPr algn="just">
              <a:spcBef>
                <a:spcPct val="20000"/>
              </a:spcBef>
            </a:pPr>
            <a:r>
              <a:rPr lang="en-US" altLang="zh-CN" sz="1600" b="1">
                <a:latin typeface="Times New Roman" panose="02020603050405020304" pitchFamily="18" charset="0"/>
                <a:ea typeface="仿宋_GB2312" pitchFamily="49" charset="-122"/>
              </a:rPr>
              <a:t>                       end entity </a:t>
            </a:r>
            <a:r>
              <a:rPr lang="en-US" altLang="zh-CN" sz="1600">
                <a:latin typeface="Times New Roman" panose="02020603050405020304" pitchFamily="18" charset="0"/>
                <a:ea typeface="仿宋_GB2312" pitchFamily="49" charset="-122"/>
              </a:rPr>
              <a:t>ram</a:t>
            </a:r>
            <a:r>
              <a:rPr lang="en-US" altLang="zh-CN" sz="1600" b="1">
                <a:latin typeface="Times New Roman" panose="02020603050405020304" pitchFamily="18" charset="0"/>
                <a:ea typeface="仿宋_GB2312" pitchFamily="49" charset="-122"/>
              </a:rPr>
              <a:t>；</a:t>
            </a:r>
          </a:p>
          <a:p>
            <a:pPr algn="just">
              <a:spcBef>
                <a:spcPct val="40000"/>
              </a:spcBef>
            </a:pPr>
            <a:endParaRPr lang="en-US" altLang="zh-CN" sz="1600" b="1">
              <a:latin typeface="Times New Roman" panose="02020603050405020304" pitchFamily="18" charset="0"/>
              <a:ea typeface="仿宋_GB2312"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日期占位符 3">
            <a:extLst>
              <a:ext uri="{FF2B5EF4-FFF2-40B4-BE49-F238E27FC236}">
                <a16:creationId xmlns:a16="http://schemas.microsoft.com/office/drawing/2014/main" id="{DD5B6576-DF4E-4819-97B0-4F3F5CBF5779}"/>
              </a:ext>
            </a:extLst>
          </p:cNvPr>
          <p:cNvSpPr>
            <a:spLocks noGrp="1"/>
          </p:cNvSpPr>
          <p:nvPr>
            <p:ph type="dt" sz="half" idx="10"/>
          </p:nvPr>
        </p:nvSpPr>
        <p:spPr/>
        <p:txBody>
          <a:bodyPr/>
          <a:lstStyle/>
          <a:p>
            <a:fld id="{0FE01611-BAD4-4A0A-9176-BB260CDB8867}" type="datetime1">
              <a:rPr lang="zh-CN" altLang="en-US"/>
              <a:pPr/>
              <a:t>2018/11/27</a:t>
            </a:fld>
            <a:endParaRPr lang="en-US" altLang="en-US"/>
          </a:p>
        </p:txBody>
      </p:sp>
      <p:sp>
        <p:nvSpPr>
          <p:cNvPr id="9" name="页脚占位符 4">
            <a:extLst>
              <a:ext uri="{FF2B5EF4-FFF2-40B4-BE49-F238E27FC236}">
                <a16:creationId xmlns:a16="http://schemas.microsoft.com/office/drawing/2014/main" id="{38F70965-BB97-407B-8643-BB0784498835}"/>
              </a:ext>
            </a:extLst>
          </p:cNvPr>
          <p:cNvSpPr>
            <a:spLocks noGrp="1"/>
          </p:cNvSpPr>
          <p:nvPr>
            <p:ph type="ftr" sz="quarter" idx="11"/>
          </p:nvPr>
        </p:nvSpPr>
        <p:spPr/>
        <p:txBody>
          <a:bodyPr/>
          <a:lstStyle/>
          <a:p>
            <a:r>
              <a:rPr lang="zh-CN" altLang="en-US"/>
              <a:t>电子教案 </a:t>
            </a:r>
            <a:r>
              <a:rPr lang="en-US" altLang="zh-CN"/>
              <a:t>Page </a:t>
            </a:r>
            <a:fld id="{D2D20E1F-2248-4570-BDD3-08882EF5C63B}" type="slidenum">
              <a:rPr lang="en-US" altLang="zh-CN"/>
              <a:pPr/>
              <a:t>4</a:t>
            </a:fld>
            <a:r>
              <a:rPr lang="en-US" altLang="zh-CN"/>
              <a:t> of 97</a:t>
            </a:r>
          </a:p>
        </p:txBody>
      </p:sp>
      <p:sp>
        <p:nvSpPr>
          <p:cNvPr id="58370" name="Rectangle 2">
            <a:extLst>
              <a:ext uri="{FF2B5EF4-FFF2-40B4-BE49-F238E27FC236}">
                <a16:creationId xmlns:a16="http://schemas.microsoft.com/office/drawing/2014/main" id="{ADCEF273-1917-4A68-B3F2-3238E6F43526}"/>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71" name="Text Box 3">
            <a:extLst>
              <a:ext uri="{FF2B5EF4-FFF2-40B4-BE49-F238E27FC236}">
                <a16:creationId xmlns:a16="http://schemas.microsoft.com/office/drawing/2014/main" id="{B79CF47E-7DB3-48C7-86E4-7EF10DD69F22}"/>
              </a:ext>
            </a:extLst>
          </p:cNvPr>
          <p:cNvSpPr txBox="1">
            <a:spLocks noChangeArrowheads="1"/>
          </p:cNvSpPr>
          <p:nvPr/>
        </p:nvSpPr>
        <p:spPr bwMode="auto">
          <a:xfrm>
            <a:off x="1295400" y="0"/>
            <a:ext cx="640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第一部分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综述(4)</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58372" name="Rectangle 4">
            <a:extLst>
              <a:ext uri="{FF2B5EF4-FFF2-40B4-BE49-F238E27FC236}">
                <a16:creationId xmlns:a16="http://schemas.microsoft.com/office/drawing/2014/main" id="{2EED7DDC-C42C-4ACF-8D80-77053FB6AE05}"/>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8373" name="Rectangle 5">
            <a:extLst>
              <a:ext uri="{FF2B5EF4-FFF2-40B4-BE49-F238E27FC236}">
                <a16:creationId xmlns:a16="http://schemas.microsoft.com/office/drawing/2014/main" id="{26908E66-F656-46D7-8D74-551825F45A73}"/>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8374" name="Rectangle 6">
            <a:extLst>
              <a:ext uri="{FF2B5EF4-FFF2-40B4-BE49-F238E27FC236}">
                <a16:creationId xmlns:a16="http://schemas.microsoft.com/office/drawing/2014/main" id="{780F1DC1-35E6-4ECF-A4DC-97AF97A71189}"/>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375" name="Text Box 7">
            <a:extLst>
              <a:ext uri="{FF2B5EF4-FFF2-40B4-BE49-F238E27FC236}">
                <a16:creationId xmlns:a16="http://schemas.microsoft.com/office/drawing/2014/main" id="{ED2B122A-5668-4A28-BA26-DA5CD217EC2E}"/>
              </a:ext>
            </a:extLst>
          </p:cNvPr>
          <p:cNvSpPr txBox="1">
            <a:spLocks noChangeArrowheads="1"/>
          </p:cNvSpPr>
          <p:nvPr/>
        </p:nvSpPr>
        <p:spPr bwMode="auto">
          <a:xfrm>
            <a:off x="762000" y="1066800"/>
            <a:ext cx="8153400" cy="4916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en-US">
                <a:latin typeface="Times New Roman" panose="02020603050405020304" pitchFamily="18" charset="0"/>
              </a:rPr>
              <a:t> </a:t>
            </a:r>
            <a:r>
              <a:rPr lang="en-US" altLang="zh-CN" b="1">
                <a:latin typeface="Times New Roman" panose="02020603050405020304" pitchFamily="18" charset="0"/>
                <a:ea typeface="宋体" panose="02010600030101010101" pitchFamily="2" charset="-122"/>
              </a:rPr>
              <a:t>VHDL</a:t>
            </a:r>
            <a:r>
              <a:rPr lang="zh-CN" altLang="en-US" b="1">
                <a:latin typeface="Times New Roman" panose="02020603050405020304" pitchFamily="18" charset="0"/>
                <a:ea typeface="宋体" panose="02010600030101010101" pitchFamily="2" charset="-122"/>
              </a:rPr>
              <a:t>的主要应用领域</a:t>
            </a:r>
            <a:endParaRPr lang="zh-CN" altLang="en-US" sz="1600" b="1">
              <a:latin typeface="Times New Roman" panose="02020603050405020304" pitchFamily="18" charset="0"/>
              <a:ea typeface="仿宋_GB2312" pitchFamily="49" charset="-122"/>
            </a:endParaRPr>
          </a:p>
          <a:p>
            <a:pPr>
              <a:spcBef>
                <a:spcPct val="50000"/>
              </a:spcBef>
            </a:pPr>
            <a:r>
              <a:rPr lang="zh-CN" altLang="en-US" sz="1600">
                <a:latin typeface="Times New Roman" panose="02020603050405020304" pitchFamily="18" charset="0"/>
                <a:ea typeface="仿宋_GB2312" pitchFamily="49" charset="-122"/>
              </a:rPr>
              <a:t>                </a:t>
            </a:r>
            <a:r>
              <a:rPr lang="zh-CN" altLang="en-US" sz="1600">
                <a:solidFill>
                  <a:srgbClr val="A50021"/>
                </a:solidFill>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智能模块(</a:t>
            </a:r>
            <a:r>
              <a:rPr lang="en-US" altLang="zh-CN" sz="1600" b="1">
                <a:latin typeface="Times New Roman" panose="02020603050405020304" pitchFamily="18" charset="0"/>
                <a:ea typeface="仿宋_GB2312" pitchFamily="49" charset="-122"/>
              </a:rPr>
              <a:t>IP</a:t>
            </a:r>
            <a:r>
              <a:rPr lang="zh-CN" altLang="en-US" sz="1600" b="1">
                <a:latin typeface="Times New Roman" panose="02020603050405020304" pitchFamily="18" charset="0"/>
                <a:ea typeface="仿宋_GB2312" pitchFamily="49" charset="-122"/>
              </a:rPr>
              <a:t>)的研发</a:t>
            </a:r>
          </a:p>
          <a:p>
            <a:pPr>
              <a:spcBef>
                <a:spcPct val="50000"/>
              </a:spcBef>
            </a:pPr>
            <a:r>
              <a:rPr lang="en-US" altLang="zh-CN" sz="1600" b="1">
                <a:latin typeface="Times New Roman" panose="02020603050405020304" pitchFamily="18" charset="0"/>
                <a:ea typeface="仿宋_GB2312" pitchFamily="49" charset="-122"/>
              </a:rPr>
              <a:t>                           IP:  </a:t>
            </a:r>
            <a:r>
              <a:rPr lang="zh-CN" altLang="en-US" sz="1600" b="1">
                <a:latin typeface="Times New Roman" panose="02020603050405020304" pitchFamily="18" charset="0"/>
                <a:ea typeface="仿宋_GB2312" pitchFamily="49" charset="-122"/>
              </a:rPr>
              <a:t>用</a:t>
            </a:r>
            <a:r>
              <a:rPr lang="en-US" altLang="zh-CN" sz="1600" b="1">
                <a:latin typeface="Times New Roman" panose="02020603050405020304" pitchFamily="18" charset="0"/>
                <a:ea typeface="宋体" panose="02010600030101010101" pitchFamily="2" charset="-122"/>
              </a:rPr>
              <a:t>VHDL</a:t>
            </a:r>
            <a:r>
              <a:rPr lang="zh-CN" altLang="en-US" sz="1600" b="1">
                <a:latin typeface="Times New Roman" panose="02020603050405020304" pitchFamily="18" charset="0"/>
                <a:ea typeface="宋体" panose="02010600030101010101" pitchFamily="2" charset="-122"/>
              </a:rPr>
              <a:t>语言编写，经逻辑优化和功能验证的可生成</a:t>
            </a:r>
            <a:r>
              <a:rPr lang="en-US" altLang="zh-CN" sz="1600" b="1">
                <a:latin typeface="Times New Roman" panose="02020603050405020304" pitchFamily="18" charset="0"/>
                <a:ea typeface="宋体" panose="02010600030101010101" pitchFamily="2" charset="-122"/>
              </a:rPr>
              <a:t>VLSI</a:t>
            </a:r>
            <a:r>
              <a:rPr lang="zh-CN" altLang="en-US" sz="1600" b="1">
                <a:latin typeface="Times New Roman" panose="02020603050405020304" pitchFamily="18" charset="0"/>
                <a:ea typeface="宋体" panose="02010600030101010101" pitchFamily="2" charset="-122"/>
              </a:rPr>
              <a:t>中各种</a:t>
            </a:r>
          </a:p>
          <a:p>
            <a:pPr>
              <a:spcBef>
                <a:spcPct val="15000"/>
              </a:spcBef>
            </a:pPr>
            <a:r>
              <a:rPr lang="zh-CN" altLang="en-US" sz="1600" b="1">
                <a:latin typeface="Times New Roman" panose="02020603050405020304" pitchFamily="18" charset="0"/>
                <a:ea typeface="宋体" panose="02010600030101010101" pitchFamily="2" charset="-122"/>
              </a:rPr>
              <a:t>                                  功能单元的软件群，例如，无线通信产品、网上设备、中央处理</a:t>
            </a:r>
          </a:p>
          <a:p>
            <a:pPr>
              <a:spcBef>
                <a:spcPct val="15000"/>
              </a:spcBef>
            </a:pPr>
            <a:r>
              <a:rPr lang="zh-CN" altLang="en-US" sz="1600" b="1">
                <a:latin typeface="Times New Roman" panose="02020603050405020304" pitchFamily="18" charset="0"/>
                <a:ea typeface="宋体" panose="02010600030101010101" pitchFamily="2" charset="-122"/>
              </a:rPr>
              <a:t>                                  器(通用</a:t>
            </a:r>
            <a:r>
              <a:rPr lang="en-US" altLang="zh-CN" sz="1600" b="1">
                <a:latin typeface="Times New Roman" panose="02020603050405020304" pitchFamily="18" charset="0"/>
                <a:ea typeface="宋体" panose="02010600030101010101" pitchFamily="2" charset="-122"/>
              </a:rPr>
              <a:t>CPU)、DSP、PCI、USB、</a:t>
            </a:r>
            <a:r>
              <a:rPr lang="zh-CN" altLang="en-US" sz="1600" b="1">
                <a:latin typeface="Times New Roman" panose="02020603050405020304" pitchFamily="18" charset="0"/>
                <a:ea typeface="宋体" panose="02010600030101010101" pitchFamily="2" charset="-122"/>
              </a:rPr>
              <a:t>嵌入式</a:t>
            </a:r>
            <a:r>
              <a:rPr lang="en-US" altLang="zh-CN" sz="1600" b="1">
                <a:latin typeface="Times New Roman" panose="02020603050405020304" pitchFamily="18" charset="0"/>
                <a:ea typeface="宋体" panose="02010600030101010101" pitchFamily="2" charset="-122"/>
              </a:rPr>
              <a:t>CPU</a:t>
            </a:r>
            <a:endParaRPr lang="en-US" altLang="zh-CN" sz="1600" b="1">
              <a:latin typeface="Times New Roman" panose="02020603050405020304" pitchFamily="18" charset="0"/>
              <a:ea typeface="仿宋_GB2312" pitchFamily="49" charset="-122"/>
            </a:endParaRPr>
          </a:p>
          <a:p>
            <a:pPr>
              <a:spcBef>
                <a:spcPct val="70000"/>
              </a:spcBef>
            </a:pPr>
            <a:r>
              <a:rPr lang="zh-CN" altLang="en-US" sz="1600" b="1">
                <a:latin typeface="Times New Roman" panose="02020603050405020304" pitchFamily="18" charset="0"/>
                <a:ea typeface="仿宋_GB2312" pitchFamily="49" charset="-122"/>
              </a:rPr>
              <a:t>                </a:t>
            </a:r>
            <a:r>
              <a:rPr lang="zh-CN" altLang="en-US" sz="1600">
                <a:solidFill>
                  <a:srgbClr val="A50021"/>
                </a:solidFill>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单芯片全功能集成系统设计：</a:t>
            </a:r>
            <a:r>
              <a:rPr lang="en-US" altLang="zh-CN" sz="1600" b="1">
                <a:latin typeface="Times New Roman" panose="02020603050405020304" pitchFamily="18" charset="0"/>
                <a:ea typeface="仿宋_GB2312" pitchFamily="49" charset="-122"/>
              </a:rPr>
              <a:t>SoPC</a:t>
            </a:r>
            <a:r>
              <a:rPr lang="zh-CN" altLang="en-US" sz="1600" b="1">
                <a:latin typeface="Times New Roman" panose="02020603050405020304" pitchFamily="18" charset="0"/>
                <a:ea typeface="仿宋_GB2312" pitchFamily="49" charset="-122"/>
              </a:rPr>
              <a:t>系统、嵌入式计算、</a:t>
            </a:r>
            <a:r>
              <a:rPr lang="en-US" altLang="zh-CN" sz="1600" b="1">
                <a:latin typeface="Times New Roman" panose="02020603050405020304" pitchFamily="18" charset="0"/>
                <a:ea typeface="仿宋_GB2312" pitchFamily="49" charset="-122"/>
              </a:rPr>
              <a:t>ASIC</a:t>
            </a:r>
            <a:r>
              <a:rPr lang="zh-CN" altLang="en-US" sz="1600" b="1">
                <a:latin typeface="Times New Roman" panose="02020603050405020304" pitchFamily="18" charset="0"/>
                <a:ea typeface="仿宋_GB2312" pitchFamily="49" charset="-122"/>
              </a:rPr>
              <a:t>验证</a:t>
            </a:r>
            <a:endParaRPr lang="zh-CN" altLang="en-US" b="1">
              <a:latin typeface="Times New Roman" panose="02020603050405020304" pitchFamily="18" charset="0"/>
              <a:ea typeface="宋体" panose="02010600030101010101" pitchFamily="2" charset="-122"/>
            </a:endParaRPr>
          </a:p>
          <a:p>
            <a:pPr>
              <a:spcBef>
                <a:spcPct val="50000"/>
              </a:spcBef>
            </a:pPr>
            <a:r>
              <a:rPr lang="zh-CN" altLang="en-US" sz="1600">
                <a:latin typeface="Times New Roman" panose="02020603050405020304" pitchFamily="18" charset="0"/>
                <a:ea typeface="仿宋_GB2312" pitchFamily="49" charset="-122"/>
              </a:rPr>
              <a:t>                </a:t>
            </a:r>
            <a:r>
              <a:rPr lang="zh-CN" altLang="en-US" sz="1600">
                <a:solidFill>
                  <a:srgbClr val="A50021"/>
                </a:solidFill>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功能可重置系统的设计：远程系统升级、可重配置设计</a:t>
            </a:r>
          </a:p>
          <a:p>
            <a:pPr>
              <a:spcBef>
                <a:spcPct val="50000"/>
              </a:spcBef>
              <a:buFontTx/>
              <a:buChar char="•"/>
            </a:pPr>
            <a:r>
              <a:rPr lang="en-US" altLang="en-US">
                <a:latin typeface="Times New Roman" panose="02020603050405020304" pitchFamily="18" charset="0"/>
              </a:rPr>
              <a:t> </a:t>
            </a:r>
            <a:r>
              <a:rPr lang="en-US" altLang="zh-CN" b="1">
                <a:latin typeface="Times New Roman" panose="02020603050405020304" pitchFamily="18" charset="0"/>
                <a:ea typeface="宋体" panose="02010600030101010101" pitchFamily="2" charset="-122"/>
              </a:rPr>
              <a:t>FPGA</a:t>
            </a:r>
            <a:r>
              <a:rPr lang="zh-CN" altLang="en-US" b="1">
                <a:latin typeface="Times New Roman" panose="02020603050405020304" pitchFamily="18" charset="0"/>
                <a:ea typeface="宋体" panose="02010600030101010101" pitchFamily="2" charset="-122"/>
              </a:rPr>
              <a:t>的发展方向</a:t>
            </a:r>
            <a:endParaRPr lang="zh-CN" altLang="en-US" sz="1600" b="1">
              <a:latin typeface="Times New Roman" panose="02020603050405020304" pitchFamily="18" charset="0"/>
              <a:ea typeface="仿宋_GB2312" pitchFamily="49" charset="-122"/>
            </a:endParaRPr>
          </a:p>
          <a:p>
            <a:pPr>
              <a:spcBef>
                <a:spcPct val="50000"/>
              </a:spcBef>
            </a:pPr>
            <a:r>
              <a:rPr lang="zh-CN" altLang="en-US" sz="1600">
                <a:latin typeface="Times New Roman" panose="02020603050405020304" pitchFamily="18" charset="0"/>
                <a:ea typeface="仿宋_GB2312" pitchFamily="49" charset="-122"/>
              </a:rPr>
              <a:t>                </a:t>
            </a:r>
            <a:r>
              <a:rPr lang="zh-CN" altLang="en-US" sz="1600">
                <a:solidFill>
                  <a:srgbClr val="A50021"/>
                </a:solidFill>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多用途：</a:t>
            </a:r>
            <a:r>
              <a:rPr lang="en-US" altLang="zh-CN" sz="1600" b="1">
                <a:latin typeface="Times New Roman" panose="02020603050405020304" pitchFamily="18" charset="0"/>
                <a:ea typeface="仿宋_GB2312" pitchFamily="49" charset="-122"/>
              </a:rPr>
              <a:t>CAM，RAM</a:t>
            </a:r>
            <a:r>
              <a:rPr lang="zh-CN" altLang="en-US" sz="1600" b="1">
                <a:latin typeface="Times New Roman" panose="02020603050405020304" pitchFamily="18" charset="0"/>
                <a:ea typeface="仿宋_GB2312" pitchFamily="49" charset="-122"/>
              </a:rPr>
              <a:t>、</a:t>
            </a:r>
            <a:r>
              <a:rPr lang="en-US" altLang="zh-CN" sz="1600" b="1">
                <a:latin typeface="Times New Roman" panose="02020603050405020304" pitchFamily="18" charset="0"/>
                <a:ea typeface="仿宋_GB2312" pitchFamily="49" charset="-122"/>
              </a:rPr>
              <a:t>PLL</a:t>
            </a:r>
          </a:p>
          <a:p>
            <a:pPr>
              <a:spcBef>
                <a:spcPct val="50000"/>
              </a:spcBef>
            </a:pPr>
            <a:r>
              <a:rPr lang="zh-CN" altLang="en-US" sz="1600" b="1">
                <a:latin typeface="Times New Roman" panose="02020603050405020304" pitchFamily="18" charset="0"/>
                <a:ea typeface="仿宋_GB2312" pitchFamily="49" charset="-122"/>
              </a:rPr>
              <a:t>                </a:t>
            </a:r>
            <a:r>
              <a:rPr lang="zh-CN" altLang="en-US" sz="1600">
                <a:solidFill>
                  <a:srgbClr val="A50021"/>
                </a:solidFill>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高密度、低功耗、低成本：</a:t>
            </a:r>
            <a:r>
              <a:rPr lang="en-US" altLang="zh-CN" sz="1600" b="1" i="1">
                <a:latin typeface="Times New Roman" panose="02020603050405020304" pitchFamily="18" charset="0"/>
                <a:ea typeface="仿宋_GB2312" pitchFamily="49" charset="-122"/>
              </a:rPr>
              <a:t>MAX </a:t>
            </a:r>
            <a:r>
              <a:rPr lang="en-US" altLang="zh-CN" sz="1600" b="1">
                <a:latin typeface="Times New Roman" panose="02020603050405020304" pitchFamily="18" charset="0"/>
                <a:ea typeface="仿宋_GB2312" pitchFamily="49" charset="-122"/>
              </a:rPr>
              <a:t>II</a:t>
            </a:r>
            <a:r>
              <a:rPr lang="zh-CN" altLang="en-US" sz="1600" b="1">
                <a:latin typeface="Times New Roman" panose="02020603050405020304" pitchFamily="18" charset="0"/>
                <a:ea typeface="仿宋_GB2312" pitchFamily="49" charset="-122"/>
              </a:rPr>
              <a:t>系列、</a:t>
            </a:r>
            <a:r>
              <a:rPr lang="en-US" altLang="zh-CN" sz="1600" b="1">
                <a:latin typeface="Times New Roman" panose="02020603050405020304" pitchFamily="18" charset="0"/>
                <a:ea typeface="仿宋_GB2312" pitchFamily="49" charset="-122"/>
              </a:rPr>
              <a:t>Cyclone II</a:t>
            </a:r>
            <a:r>
              <a:rPr lang="zh-CN" altLang="en-US" sz="1600" b="1">
                <a:latin typeface="Times New Roman" panose="02020603050405020304" pitchFamily="18" charset="0"/>
                <a:ea typeface="仿宋_GB2312" pitchFamily="49" charset="-122"/>
              </a:rPr>
              <a:t>系列</a:t>
            </a:r>
          </a:p>
          <a:p>
            <a:pPr>
              <a:spcBef>
                <a:spcPct val="50000"/>
              </a:spcBef>
            </a:pPr>
            <a:r>
              <a:rPr lang="zh-CN" altLang="en-US" sz="1600" b="1">
                <a:latin typeface="Times New Roman" panose="02020603050405020304" pitchFamily="18" charset="0"/>
                <a:ea typeface="仿宋_GB2312" pitchFamily="49" charset="-122"/>
              </a:rPr>
              <a:t>                </a:t>
            </a:r>
            <a:r>
              <a:rPr lang="zh-CN" altLang="en-US" sz="1600">
                <a:solidFill>
                  <a:srgbClr val="A50021"/>
                </a:solidFill>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嵌入硬核、超高速：</a:t>
            </a:r>
            <a:r>
              <a:rPr lang="en-US" altLang="zh-CN" sz="1600" b="1">
                <a:latin typeface="Times New Roman" panose="02020603050405020304" pitchFamily="18" charset="0"/>
                <a:ea typeface="仿宋_GB2312" pitchFamily="49" charset="-122"/>
              </a:rPr>
              <a:t>Stratix</a:t>
            </a:r>
            <a:r>
              <a:rPr lang="zh-CN" altLang="en-US" sz="1600" b="1">
                <a:latin typeface="Times New Roman" panose="02020603050405020304" pitchFamily="18" charset="0"/>
                <a:ea typeface="仿宋_GB2312" pitchFamily="49" charset="-122"/>
              </a:rPr>
              <a:t>系列</a:t>
            </a:r>
            <a:r>
              <a:rPr lang="en-US" altLang="zh-CN" sz="1600" b="1">
                <a:latin typeface="Times New Roman" panose="02020603050405020304" pitchFamily="18" charset="0"/>
                <a:ea typeface="仿宋_GB2312" pitchFamily="49" charset="-122"/>
              </a:rPr>
              <a:t>、Stratix II</a:t>
            </a:r>
            <a:r>
              <a:rPr lang="zh-CN" altLang="en-US" sz="1600" b="1">
                <a:latin typeface="Times New Roman" panose="02020603050405020304" pitchFamily="18" charset="0"/>
                <a:ea typeface="仿宋_GB2312" pitchFamily="49" charset="-122"/>
              </a:rPr>
              <a:t>系列</a:t>
            </a:r>
            <a:r>
              <a:rPr lang="en-US" altLang="zh-CN" sz="1600" b="1">
                <a:latin typeface="Times New Roman" panose="02020603050405020304" pitchFamily="18" charset="0"/>
                <a:ea typeface="仿宋_GB2312" pitchFamily="49" charset="-122"/>
              </a:rPr>
              <a:t>、Stratix GX</a:t>
            </a:r>
            <a:r>
              <a:rPr lang="zh-CN" altLang="en-US" sz="1600" b="1">
                <a:latin typeface="Times New Roman" panose="02020603050405020304" pitchFamily="18" charset="0"/>
                <a:ea typeface="仿宋_GB2312" pitchFamily="49" charset="-122"/>
              </a:rPr>
              <a:t>系列</a:t>
            </a:r>
          </a:p>
          <a:p>
            <a:pPr>
              <a:spcBef>
                <a:spcPct val="50000"/>
              </a:spcBef>
            </a:pPr>
            <a:r>
              <a:rPr lang="zh-CN" altLang="en-US" sz="1600" b="1">
                <a:latin typeface="Times New Roman" panose="02020603050405020304" pitchFamily="18" charset="0"/>
                <a:ea typeface="仿宋_GB2312" pitchFamily="49" charset="-122"/>
              </a:rPr>
              <a:t>                </a:t>
            </a:r>
            <a:r>
              <a:rPr lang="zh-CN" altLang="en-US" sz="1600">
                <a:solidFill>
                  <a:srgbClr val="A50021"/>
                </a:solidFill>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超低成本：结构化的</a:t>
            </a:r>
            <a:r>
              <a:rPr lang="en-US" altLang="zh-CN" sz="1600" b="1">
                <a:latin typeface="Times New Roman" panose="02020603050405020304" pitchFamily="18" charset="0"/>
                <a:ea typeface="仿宋_GB2312" pitchFamily="49" charset="-122"/>
              </a:rPr>
              <a:t>ASICs,  </a:t>
            </a:r>
            <a:r>
              <a:rPr lang="zh-CN" altLang="en-US" sz="1600" b="1">
                <a:latin typeface="Times New Roman" panose="02020603050405020304" pitchFamily="18" charset="0"/>
                <a:ea typeface="仿宋_GB2312" pitchFamily="49" charset="-122"/>
              </a:rPr>
              <a:t>例如，</a:t>
            </a:r>
            <a:r>
              <a:rPr lang="en-US" altLang="zh-CN" sz="1600" b="1">
                <a:latin typeface="Times New Roman" panose="02020603050405020304" pitchFamily="18" charset="0"/>
                <a:ea typeface="仿宋_GB2312" pitchFamily="49" charset="-122"/>
              </a:rPr>
              <a:t>HardCopy</a:t>
            </a:r>
            <a:r>
              <a:rPr lang="zh-CN" altLang="en-US" sz="1600" b="1">
                <a:latin typeface="Times New Roman" panose="02020603050405020304" pitchFamily="18" charset="0"/>
                <a:ea typeface="仿宋_GB2312" pitchFamily="49" charset="-122"/>
              </a:rPr>
              <a:t>系列</a:t>
            </a:r>
          </a:p>
          <a:p>
            <a:pPr>
              <a:spcBef>
                <a:spcPct val="50000"/>
              </a:spcBef>
            </a:pPr>
            <a:r>
              <a:rPr lang="zh-CN" altLang="en-US" sz="1600" b="1">
                <a:latin typeface="Times New Roman" panose="02020603050405020304" pitchFamily="18" charset="0"/>
                <a:ea typeface="仿宋_GB2312" pitchFamily="49" charset="-122"/>
              </a:rPr>
              <a:t>                </a:t>
            </a:r>
            <a:r>
              <a:rPr lang="zh-CN" altLang="en-US" sz="1600">
                <a:solidFill>
                  <a:srgbClr val="A50021"/>
                </a:solidFill>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嵌入</a:t>
            </a:r>
            <a:r>
              <a:rPr lang="en-US" altLang="zh-CN" sz="1600" b="1">
                <a:latin typeface="Times New Roman" panose="02020603050405020304" pitchFamily="18" charset="0"/>
                <a:ea typeface="仿宋_GB2312" pitchFamily="49" charset="-122"/>
              </a:rPr>
              <a:t>CPU</a:t>
            </a:r>
            <a:r>
              <a:rPr lang="zh-CN" altLang="en-US" sz="1600" b="1">
                <a:latin typeface="Times New Roman" panose="02020603050405020304" pitchFamily="18" charset="0"/>
                <a:ea typeface="仿宋_GB2312" pitchFamily="49" charset="-122"/>
              </a:rPr>
              <a:t>软核</a:t>
            </a:r>
            <a:r>
              <a:rPr lang="en-US" altLang="zh-CN" sz="1600" b="1">
                <a:latin typeface="Times New Roman" panose="02020603050405020304" pitchFamily="18" charset="0"/>
                <a:ea typeface="仿宋_GB2312" pitchFamily="49" charset="-122"/>
              </a:rPr>
              <a:t>：Nios、Nios II</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2C8203B4-F93F-4494-8187-1E5C1CFFCA5A}"/>
              </a:ext>
            </a:extLst>
          </p:cNvPr>
          <p:cNvSpPr>
            <a:spLocks noGrp="1"/>
          </p:cNvSpPr>
          <p:nvPr>
            <p:ph type="dt" sz="half" idx="10"/>
          </p:nvPr>
        </p:nvSpPr>
        <p:spPr/>
        <p:txBody>
          <a:bodyPr/>
          <a:lstStyle/>
          <a:p>
            <a:fld id="{866BD3C5-0315-40F7-BC88-3D28E55C4C16}" type="datetime1">
              <a:rPr lang="zh-CN" altLang="en-US"/>
              <a:pPr/>
              <a:t>2018/11/27</a:t>
            </a:fld>
            <a:endParaRPr lang="en-US" altLang="en-US"/>
          </a:p>
        </p:txBody>
      </p:sp>
      <p:sp>
        <p:nvSpPr>
          <p:cNvPr id="11" name="页脚占位符 4">
            <a:extLst>
              <a:ext uri="{FF2B5EF4-FFF2-40B4-BE49-F238E27FC236}">
                <a16:creationId xmlns:a16="http://schemas.microsoft.com/office/drawing/2014/main" id="{A7AF0D5B-3695-4D47-8946-CE15D5961A29}"/>
              </a:ext>
            </a:extLst>
          </p:cNvPr>
          <p:cNvSpPr>
            <a:spLocks noGrp="1"/>
          </p:cNvSpPr>
          <p:nvPr>
            <p:ph type="ftr" sz="quarter" idx="11"/>
          </p:nvPr>
        </p:nvSpPr>
        <p:spPr/>
        <p:txBody>
          <a:bodyPr/>
          <a:lstStyle/>
          <a:p>
            <a:r>
              <a:rPr lang="zh-CN" altLang="en-US"/>
              <a:t>电子教案 </a:t>
            </a:r>
            <a:r>
              <a:rPr lang="en-US" altLang="zh-CN"/>
              <a:t>Page </a:t>
            </a:r>
            <a:fld id="{C2B00487-933D-435D-A71E-16544D5B79D3}" type="slidenum">
              <a:rPr lang="en-US" altLang="zh-CN"/>
              <a:pPr/>
              <a:t>40</a:t>
            </a:fld>
            <a:r>
              <a:rPr lang="en-US" altLang="zh-CN"/>
              <a:t> of 97</a:t>
            </a:r>
          </a:p>
        </p:txBody>
      </p:sp>
      <p:sp>
        <p:nvSpPr>
          <p:cNvPr id="104450" name="Rectangle 2">
            <a:extLst>
              <a:ext uri="{FF2B5EF4-FFF2-40B4-BE49-F238E27FC236}">
                <a16:creationId xmlns:a16="http://schemas.microsoft.com/office/drawing/2014/main" id="{974D4F2D-0CF7-41A0-95D6-53625DDC698C}"/>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1" name="Text Box 3">
            <a:extLst>
              <a:ext uri="{FF2B5EF4-FFF2-40B4-BE49-F238E27FC236}">
                <a16:creationId xmlns:a16="http://schemas.microsoft.com/office/drawing/2014/main" id="{BEE14525-4D49-4F48-ABE5-CA1E96C5D5EB}"/>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的模型结构(3)</a:t>
            </a:r>
            <a:endParaRPr lang="en-US" altLang="en-US" sz="3200" b="1">
              <a:latin typeface="Times New Roman" panose="02020603050405020304" pitchFamily="18" charset="0"/>
              <a:ea typeface="宋体" panose="02010600030101010101" pitchFamily="2" charset="-122"/>
            </a:endParaRPr>
          </a:p>
        </p:txBody>
      </p:sp>
      <p:sp>
        <p:nvSpPr>
          <p:cNvPr id="104452" name="Rectangle 4">
            <a:extLst>
              <a:ext uri="{FF2B5EF4-FFF2-40B4-BE49-F238E27FC236}">
                <a16:creationId xmlns:a16="http://schemas.microsoft.com/office/drawing/2014/main" id="{E03AD8D2-FD84-47B9-84CB-D3FCB7828DB3}"/>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4453" name="Rectangle 5">
            <a:extLst>
              <a:ext uri="{FF2B5EF4-FFF2-40B4-BE49-F238E27FC236}">
                <a16:creationId xmlns:a16="http://schemas.microsoft.com/office/drawing/2014/main" id="{22720189-58A3-4458-92DC-2B42EDE9964A}"/>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4454" name="Rectangle 6">
            <a:extLst>
              <a:ext uri="{FF2B5EF4-FFF2-40B4-BE49-F238E27FC236}">
                <a16:creationId xmlns:a16="http://schemas.microsoft.com/office/drawing/2014/main" id="{FB1BCA5E-0017-42F1-BD62-3818E92E9BCD}"/>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5" name="Text Box 7">
            <a:extLst>
              <a:ext uri="{FF2B5EF4-FFF2-40B4-BE49-F238E27FC236}">
                <a16:creationId xmlns:a16="http://schemas.microsoft.com/office/drawing/2014/main" id="{DF291B4C-6FD2-404B-9D5B-F07C38FA3D2E}"/>
              </a:ext>
            </a:extLst>
          </p:cNvPr>
          <p:cNvSpPr txBox="1">
            <a:spLocks noChangeArrowheads="1"/>
          </p:cNvSpPr>
          <p:nvPr/>
        </p:nvSpPr>
        <p:spPr bwMode="auto">
          <a:xfrm>
            <a:off x="381000" y="9144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设计实体：</a:t>
            </a:r>
            <a:r>
              <a:rPr lang="en-US" altLang="zh-CN" sz="1800" b="1">
                <a:latin typeface="Times New Roman" panose="02020603050405020304" pitchFamily="18" charset="0"/>
                <a:ea typeface="仿宋_GB2312" pitchFamily="49" charset="-122"/>
              </a:rPr>
              <a:t>VHDL</a:t>
            </a:r>
            <a:r>
              <a:rPr lang="zh-CN" altLang="en-US" sz="1800" b="1">
                <a:latin typeface="仿宋_GB2312" pitchFamily="49" charset="-122"/>
                <a:ea typeface="仿宋_GB2312" pitchFamily="49" charset="-122"/>
              </a:rPr>
              <a:t>的基本设计单元，由实体说明和构造体两部分组成</a:t>
            </a:r>
          </a:p>
        </p:txBody>
      </p:sp>
      <p:sp>
        <p:nvSpPr>
          <p:cNvPr id="104456" name="Rectangle 8">
            <a:extLst>
              <a:ext uri="{FF2B5EF4-FFF2-40B4-BE49-F238E27FC236}">
                <a16:creationId xmlns:a16="http://schemas.microsoft.com/office/drawing/2014/main" id="{2F93CC73-5478-4DCE-9C18-94234911DFBD}"/>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4457" name="Rectangle 9">
            <a:extLst>
              <a:ext uri="{FF2B5EF4-FFF2-40B4-BE49-F238E27FC236}">
                <a16:creationId xmlns:a16="http://schemas.microsoft.com/office/drawing/2014/main" id="{F195BC9C-D8CD-4CB2-A88D-C0522ABCD31A}"/>
              </a:ext>
            </a:extLst>
          </p:cNvPr>
          <p:cNvSpPr>
            <a:spLocks noChangeArrowheads="1"/>
          </p:cNvSpPr>
          <p:nvPr/>
        </p:nvSpPr>
        <p:spPr bwMode="auto">
          <a:xfrm>
            <a:off x="533400" y="1371600"/>
            <a:ext cx="8458200" cy="501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60000"/>
              </a:spcBef>
            </a:pPr>
            <a:r>
              <a:rPr lang="zh-CN" altLang="en-US" sz="1600">
                <a:latin typeface="Times New Roman" panose="02020603050405020304" pitchFamily="18" charset="0"/>
                <a:ea typeface="仿宋_GB2312" pitchFamily="49" charset="-122"/>
              </a:rPr>
              <a:t>   ▲</a:t>
            </a:r>
            <a:r>
              <a:rPr lang="zh-CN" altLang="en-US" sz="1800" b="1">
                <a:latin typeface="仿宋_GB2312" pitchFamily="49" charset="-122"/>
                <a:ea typeface="仿宋_GB2312" pitchFamily="49" charset="-122"/>
              </a:rPr>
              <a:t>构造体：</a:t>
            </a:r>
            <a:r>
              <a:rPr lang="zh-CN" altLang="en-US" sz="1600" b="1">
                <a:latin typeface="Times New Roman" panose="02020603050405020304" pitchFamily="18" charset="0"/>
                <a:ea typeface="仿宋_GB2312" pitchFamily="49" charset="-122"/>
              </a:rPr>
              <a:t>用于描述一个设计的内部视图, 即：一个设计要实现的具体功能，实体说明与   </a:t>
            </a:r>
          </a:p>
          <a:p>
            <a:pPr>
              <a:spcBef>
                <a:spcPct val="20000"/>
              </a:spcBef>
            </a:pPr>
            <a:r>
              <a:rPr lang="zh-CN" altLang="en-US" sz="1600" b="1">
                <a:latin typeface="Times New Roman" panose="02020603050405020304" pitchFamily="18" charset="0"/>
                <a:ea typeface="仿宋_GB2312" pitchFamily="49" charset="-122"/>
              </a:rPr>
              <a:t>                         构造体必须结对使用，</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规定实体说明要放在构造体的前面，</a:t>
            </a:r>
            <a:r>
              <a:rPr lang="zh-CN" altLang="en-US" sz="1600" b="1">
                <a:latin typeface="Times New Roman" panose="02020603050405020304" pitchFamily="18" charset="0"/>
                <a:ea typeface="宋体" panose="02010600030101010101" pitchFamily="2" charset="-122"/>
              </a:rPr>
              <a:t>并</a:t>
            </a:r>
            <a:r>
              <a:rPr lang="zh-CN" altLang="en-US" sz="1600" b="1">
                <a:latin typeface="仿宋_GB2312" pitchFamily="49" charset="-122"/>
                <a:ea typeface="仿宋_GB2312" pitchFamily="49" charset="-122"/>
              </a:rPr>
              <a:t>总是先编</a:t>
            </a:r>
          </a:p>
          <a:p>
            <a:pPr>
              <a:spcBef>
                <a:spcPct val="20000"/>
              </a:spcBef>
            </a:pPr>
            <a:r>
              <a:rPr lang="zh-CN" altLang="en-US" sz="1600" b="1">
                <a:latin typeface="仿宋_GB2312" pitchFamily="49" charset="-122"/>
                <a:ea typeface="仿宋_GB2312" pitchFamily="49" charset="-122"/>
              </a:rPr>
              <a:t>            译实体说明之后才能编译构造体，并把编译结果存放在当前设计库(</a:t>
            </a:r>
            <a:r>
              <a:rPr lang="en-US" altLang="zh-CN" sz="1600" b="1">
                <a:latin typeface="Times New Roman" panose="02020603050405020304" pitchFamily="18" charset="0"/>
                <a:ea typeface="仿宋_GB2312" pitchFamily="49" charset="-122"/>
              </a:rPr>
              <a:t>WORK</a:t>
            </a:r>
            <a:r>
              <a:rPr lang="en-US" altLang="zh-CN" sz="1600" b="1">
                <a:latin typeface="仿宋_GB2312" pitchFamily="49" charset="-122"/>
                <a:ea typeface="仿宋_GB2312" pitchFamily="49" charset="-122"/>
              </a:rPr>
              <a:t>)</a:t>
            </a:r>
            <a:r>
              <a:rPr lang="zh-CN" altLang="en-US" sz="1600" b="1">
                <a:latin typeface="仿宋_GB2312" pitchFamily="49" charset="-122"/>
                <a:ea typeface="仿宋_GB2312" pitchFamily="49" charset="-122"/>
              </a:rPr>
              <a:t>中</a:t>
            </a:r>
            <a:endParaRPr lang="zh-CN" altLang="en-US" sz="1600" b="1">
              <a:latin typeface="Times New Roman" panose="02020603050405020304" pitchFamily="18" charset="0"/>
              <a:ea typeface="仿宋_GB2312" pitchFamily="49" charset="-122"/>
            </a:endParaRPr>
          </a:p>
          <a:p>
            <a:pPr>
              <a:spcBef>
                <a:spcPct val="60000"/>
              </a:spcBef>
            </a:pPr>
            <a:r>
              <a:rPr lang="en-US" altLang="zh-CN" sz="18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architecture &lt;</a:t>
            </a:r>
            <a:r>
              <a:rPr lang="zh-CN" altLang="en-US" sz="1600" b="1">
                <a:latin typeface="Times New Roman" panose="02020603050405020304" pitchFamily="18" charset="0"/>
                <a:ea typeface="仿宋_GB2312" pitchFamily="49" charset="-122"/>
              </a:rPr>
              <a:t>构造体名&gt; </a:t>
            </a:r>
            <a:r>
              <a:rPr lang="en-US" altLang="zh-CN" sz="1600" b="1">
                <a:latin typeface="Times New Roman" panose="02020603050405020304" pitchFamily="18" charset="0"/>
                <a:ea typeface="仿宋_GB2312" pitchFamily="49" charset="-122"/>
              </a:rPr>
              <a:t>of &lt;</a:t>
            </a:r>
            <a:r>
              <a:rPr lang="zh-CN" altLang="en-US" sz="1600" b="1">
                <a:latin typeface="Times New Roman" panose="02020603050405020304" pitchFamily="18" charset="0"/>
                <a:ea typeface="仿宋_GB2312" pitchFamily="49" charset="-122"/>
              </a:rPr>
              <a:t>实体名&gt; </a:t>
            </a:r>
            <a:r>
              <a:rPr lang="en-US" altLang="zh-CN" sz="1600" b="1">
                <a:latin typeface="Times New Roman" panose="02020603050405020304" pitchFamily="18" charset="0"/>
                <a:ea typeface="仿宋_GB2312" pitchFamily="49" charset="-122"/>
              </a:rPr>
              <a:t>is </a:t>
            </a:r>
          </a:p>
          <a:p>
            <a:pPr algn="just">
              <a:spcBef>
                <a:spcPct val="20000"/>
              </a:spcBef>
            </a:pPr>
            <a:r>
              <a:rPr lang="en-US" altLang="zh-CN" sz="1600" b="1">
                <a:latin typeface="Times New Roman" panose="02020603050405020304" pitchFamily="18" charset="0"/>
                <a:ea typeface="仿宋_GB2312" pitchFamily="49" charset="-122"/>
              </a:rPr>
              <a:t>                     [&lt;</a:t>
            </a:r>
            <a:r>
              <a:rPr lang="zh-CN" altLang="en-US" sz="1600" b="1">
                <a:latin typeface="Times New Roman" panose="02020603050405020304" pitchFamily="18" charset="0"/>
                <a:ea typeface="仿宋_GB2312" pitchFamily="49" charset="-122"/>
              </a:rPr>
              <a:t>说明语句区&gt;]</a:t>
            </a:r>
          </a:p>
          <a:p>
            <a:pPr algn="just">
              <a:spcBef>
                <a:spcPct val="2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begin</a:t>
            </a:r>
          </a:p>
          <a:p>
            <a:pPr algn="just">
              <a:spcBef>
                <a:spcPct val="20000"/>
              </a:spcBef>
            </a:pPr>
            <a:r>
              <a:rPr lang="en-US" altLang="zh-CN" sz="1600" b="1">
                <a:latin typeface="Times New Roman" panose="02020603050405020304" pitchFamily="18" charset="0"/>
                <a:ea typeface="仿宋_GB2312" pitchFamily="49" charset="-122"/>
              </a:rPr>
              <a:t>                    {&lt;</a:t>
            </a:r>
            <a:r>
              <a:rPr lang="zh-CN" altLang="en-US" sz="1600" b="1">
                <a:latin typeface="Times New Roman" panose="02020603050405020304" pitchFamily="18" charset="0"/>
                <a:ea typeface="仿宋_GB2312" pitchFamily="49" charset="-122"/>
              </a:rPr>
              <a:t>并行语句区&gt;}</a:t>
            </a:r>
          </a:p>
          <a:p>
            <a:pPr>
              <a:spcBef>
                <a:spcPct val="2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end architecture [&lt;</a:t>
            </a:r>
            <a:r>
              <a:rPr lang="zh-CN" altLang="en-US" sz="1600" b="1">
                <a:latin typeface="Times New Roman" panose="02020603050405020304" pitchFamily="18" charset="0"/>
                <a:ea typeface="仿宋_GB2312" pitchFamily="49" charset="-122"/>
              </a:rPr>
              <a:t>构造体名&gt;]； </a:t>
            </a:r>
            <a:endParaRPr lang="en-US" altLang="zh-CN" sz="1600" b="1">
              <a:latin typeface="Times New Roman" panose="02020603050405020304" pitchFamily="18" charset="0"/>
              <a:ea typeface="仿宋_GB2312" pitchFamily="49" charset="-122"/>
            </a:endParaRPr>
          </a:p>
          <a:p>
            <a:pPr>
              <a:spcBef>
                <a:spcPct val="40000"/>
              </a:spcBef>
            </a:pPr>
            <a:r>
              <a:rPr lang="zh-CN" altLang="en-US"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注：⑴ </a:t>
            </a:r>
            <a:r>
              <a:rPr lang="en-US" altLang="zh-CN" sz="1600" b="1">
                <a:latin typeface="Times New Roman" panose="02020603050405020304" pitchFamily="18" charset="0"/>
                <a:ea typeface="仿宋_GB2312" pitchFamily="49" charset="-122"/>
              </a:rPr>
              <a:t>&lt;</a:t>
            </a:r>
            <a:r>
              <a:rPr lang="zh-CN" altLang="en-US" sz="1600" b="1">
                <a:latin typeface="Times New Roman" panose="02020603050405020304" pitchFamily="18" charset="0"/>
                <a:ea typeface="仿宋_GB2312" pitchFamily="49" charset="-122"/>
              </a:rPr>
              <a:t>说明语句区&gt;用于说明和定义内部信号、常量、数据类型、子过程、元件等</a:t>
            </a:r>
          </a:p>
          <a:p>
            <a:pPr>
              <a:spcBef>
                <a:spcPct val="40000"/>
              </a:spcBef>
            </a:pPr>
            <a:r>
              <a:rPr lang="zh-CN" altLang="en-US" sz="1600" b="1">
                <a:latin typeface="Times New Roman" panose="02020603050405020304" pitchFamily="18" charset="0"/>
                <a:ea typeface="仿宋_GB2312" pitchFamily="49" charset="-122"/>
              </a:rPr>
              <a:t>               ⑵内部说明信号不必规定信号方向</a:t>
            </a:r>
          </a:p>
          <a:p>
            <a:pPr>
              <a:spcBef>
                <a:spcPct val="40000"/>
              </a:spcBef>
            </a:pPr>
            <a:r>
              <a:rPr lang="zh-CN" altLang="en-US" sz="1600" b="1">
                <a:latin typeface="Times New Roman" panose="02020603050405020304" pitchFamily="18" charset="0"/>
                <a:ea typeface="仿宋_GB2312" pitchFamily="49" charset="-122"/>
              </a:rPr>
              <a:t>               ⑶ </a:t>
            </a:r>
            <a:r>
              <a:rPr lang="en-US" altLang="zh-CN" sz="1600" b="1">
                <a:latin typeface="Times New Roman" panose="02020603050405020304" pitchFamily="18" charset="0"/>
                <a:ea typeface="仿宋_GB2312" pitchFamily="49" charset="-122"/>
              </a:rPr>
              <a:t>&lt;</a:t>
            </a:r>
            <a:r>
              <a:rPr lang="zh-CN" altLang="en-US" sz="1600" b="1">
                <a:latin typeface="Times New Roman" panose="02020603050405020304" pitchFamily="18" charset="0"/>
                <a:ea typeface="仿宋_GB2312" pitchFamily="49" charset="-122"/>
              </a:rPr>
              <a:t>并行语句区&gt;允许信号赋值、块、进程、子程序调用、生成、元件例示等语句</a:t>
            </a:r>
            <a:endParaRPr lang="en-US" altLang="zh-CN" sz="1600" b="1">
              <a:latin typeface="Times New Roman" panose="02020603050405020304" pitchFamily="18" charset="0"/>
              <a:ea typeface="仿宋_GB2312" pitchFamily="49" charset="-122"/>
            </a:endParaRPr>
          </a:p>
          <a:p>
            <a:pPr>
              <a:spcBef>
                <a:spcPct val="40000"/>
              </a:spcBef>
            </a:pPr>
            <a:r>
              <a:rPr lang="en-US" altLang="zh-CN" sz="16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例：</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a:latin typeface="Times New Roman" panose="02020603050405020304" pitchFamily="18" charset="0"/>
                <a:ea typeface="仿宋_GB2312" pitchFamily="49" charset="-122"/>
              </a:rPr>
              <a:t>library </a:t>
            </a:r>
            <a:r>
              <a:rPr lang="en-US" altLang="zh-CN" sz="1600">
                <a:latin typeface="Times New Roman" panose="02020603050405020304" pitchFamily="18" charset="0"/>
                <a:ea typeface="仿宋_GB2312" pitchFamily="49" charset="-122"/>
              </a:rPr>
              <a:t>IEEE</a:t>
            </a:r>
            <a:r>
              <a:rPr lang="en-US" altLang="zh-CN" sz="1600" b="1">
                <a:latin typeface="Times New Roman" panose="02020603050405020304" pitchFamily="18" charset="0"/>
                <a:ea typeface="仿宋_GB2312" pitchFamily="49" charset="-122"/>
              </a:rPr>
              <a:t>；</a:t>
            </a:r>
          </a:p>
          <a:p>
            <a:pPr algn="just">
              <a:spcBef>
                <a:spcPct val="40000"/>
              </a:spcBef>
            </a:pPr>
            <a:r>
              <a:rPr lang="en-US" altLang="zh-CN" sz="1600" b="1">
                <a:latin typeface="Times New Roman" panose="02020603050405020304" pitchFamily="18" charset="0"/>
                <a:ea typeface="仿宋_GB2312" pitchFamily="49" charset="-122"/>
              </a:rPr>
              <a:t>                use </a:t>
            </a:r>
            <a:r>
              <a:rPr lang="en-US" altLang="zh-CN" sz="1600">
                <a:latin typeface="Times New Roman" panose="02020603050405020304" pitchFamily="18" charset="0"/>
                <a:ea typeface="仿宋_GB2312" pitchFamily="49" charset="-122"/>
              </a:rPr>
              <a:t>IEEE.std_logic_1164.</a:t>
            </a:r>
            <a:r>
              <a:rPr lang="en-US" altLang="zh-CN" sz="1600" b="1">
                <a:latin typeface="Times New Roman" panose="02020603050405020304" pitchFamily="18" charset="0"/>
                <a:ea typeface="仿宋_GB2312" pitchFamily="49" charset="-122"/>
              </a:rPr>
              <a:t>all；</a:t>
            </a:r>
          </a:p>
          <a:p>
            <a:pPr algn="just">
              <a:spcBef>
                <a:spcPct val="40000"/>
              </a:spcBef>
            </a:pPr>
            <a:r>
              <a:rPr lang="en-US" altLang="zh-CN" sz="1600" b="1">
                <a:latin typeface="Times New Roman" panose="02020603050405020304" pitchFamily="18" charset="0"/>
                <a:ea typeface="仿宋_GB2312" pitchFamily="49" charset="-122"/>
              </a:rPr>
              <a:t>                use </a:t>
            </a:r>
            <a:r>
              <a:rPr lang="en-US" altLang="zh-CN" sz="1600">
                <a:latin typeface="Times New Roman" panose="02020603050405020304" pitchFamily="18" charset="0"/>
                <a:ea typeface="仿宋_GB2312" pitchFamily="49" charset="-122"/>
              </a:rPr>
              <a:t>IEEE.std_logic_arith.</a:t>
            </a:r>
            <a:r>
              <a:rPr lang="en-US" altLang="zh-CN" sz="1600" b="1">
                <a:latin typeface="Times New Roman" panose="02020603050405020304" pitchFamily="18" charset="0"/>
                <a:ea typeface="仿宋_GB2312" pitchFamily="49" charset="-122"/>
              </a:rPr>
              <a:t>all；</a:t>
            </a:r>
          </a:p>
          <a:p>
            <a:pPr algn="just">
              <a:spcBef>
                <a:spcPct val="40000"/>
              </a:spcBef>
            </a:pPr>
            <a:r>
              <a:rPr lang="en-US" altLang="zh-CN" sz="1600" b="1">
                <a:latin typeface="Times New Roman" panose="02020603050405020304" pitchFamily="18" charset="0"/>
                <a:ea typeface="仿宋_GB2312" pitchFamily="49" charset="-122"/>
              </a:rPr>
              <a:t>                use </a:t>
            </a:r>
            <a:r>
              <a:rPr lang="en-US" altLang="zh-CN" sz="1600">
                <a:latin typeface="Times New Roman" panose="02020603050405020304" pitchFamily="18" charset="0"/>
                <a:ea typeface="仿宋_GB2312" pitchFamily="49" charset="-122"/>
              </a:rPr>
              <a:t>IEEE.std_logic_unsigned.</a:t>
            </a:r>
            <a:r>
              <a:rPr lang="en-US" altLang="zh-CN" sz="1600" b="1">
                <a:latin typeface="Times New Roman" panose="02020603050405020304" pitchFamily="18" charset="0"/>
                <a:ea typeface="仿宋_GB2312" pitchFamily="49" charset="-122"/>
              </a:rPr>
              <a:t>all；</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         </a:t>
            </a:r>
            <a:endParaRPr lang="en-US" altLang="zh-CN" sz="1600" b="1">
              <a:latin typeface="Times New Roman" panose="02020603050405020304" pitchFamily="18" charset="0"/>
              <a:ea typeface="仿宋_GB2312"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6FC5F90C-E4C8-485F-A12F-96400541CE61}"/>
              </a:ext>
            </a:extLst>
          </p:cNvPr>
          <p:cNvSpPr>
            <a:spLocks noGrp="1"/>
          </p:cNvSpPr>
          <p:nvPr>
            <p:ph type="dt" sz="half" idx="10"/>
          </p:nvPr>
        </p:nvSpPr>
        <p:spPr/>
        <p:txBody>
          <a:bodyPr/>
          <a:lstStyle/>
          <a:p>
            <a:fld id="{60514808-0F15-4E1F-BF74-F5276857ADDC}" type="datetime1">
              <a:rPr lang="zh-CN" altLang="en-US"/>
              <a:pPr/>
              <a:t>2018/11/27</a:t>
            </a:fld>
            <a:endParaRPr lang="en-US" altLang="en-US"/>
          </a:p>
        </p:txBody>
      </p:sp>
      <p:sp>
        <p:nvSpPr>
          <p:cNvPr id="11" name="页脚占位符 4">
            <a:extLst>
              <a:ext uri="{FF2B5EF4-FFF2-40B4-BE49-F238E27FC236}">
                <a16:creationId xmlns:a16="http://schemas.microsoft.com/office/drawing/2014/main" id="{6E77A8D2-B5F2-47E9-AB4A-F67EB7B3ADD5}"/>
              </a:ext>
            </a:extLst>
          </p:cNvPr>
          <p:cNvSpPr>
            <a:spLocks noGrp="1"/>
          </p:cNvSpPr>
          <p:nvPr>
            <p:ph type="ftr" sz="quarter" idx="11"/>
          </p:nvPr>
        </p:nvSpPr>
        <p:spPr/>
        <p:txBody>
          <a:bodyPr/>
          <a:lstStyle/>
          <a:p>
            <a:r>
              <a:rPr lang="zh-CN" altLang="en-US"/>
              <a:t>电子教案 </a:t>
            </a:r>
            <a:r>
              <a:rPr lang="en-US" altLang="zh-CN"/>
              <a:t>Page </a:t>
            </a:r>
            <a:fld id="{1284FB38-7049-40FB-9ED6-9E0FBF361886}" type="slidenum">
              <a:rPr lang="en-US" altLang="zh-CN"/>
              <a:pPr/>
              <a:t>41</a:t>
            </a:fld>
            <a:r>
              <a:rPr lang="en-US" altLang="zh-CN"/>
              <a:t> of 97</a:t>
            </a:r>
          </a:p>
        </p:txBody>
      </p:sp>
      <p:sp>
        <p:nvSpPr>
          <p:cNvPr id="103426" name="Rectangle 2">
            <a:extLst>
              <a:ext uri="{FF2B5EF4-FFF2-40B4-BE49-F238E27FC236}">
                <a16:creationId xmlns:a16="http://schemas.microsoft.com/office/drawing/2014/main" id="{960CF65B-D2B8-462F-A679-14A97206A51C}"/>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7" name="Text Box 3">
            <a:extLst>
              <a:ext uri="{FF2B5EF4-FFF2-40B4-BE49-F238E27FC236}">
                <a16:creationId xmlns:a16="http://schemas.microsoft.com/office/drawing/2014/main" id="{25CE4F6D-0C01-414B-93B0-C93D0F132112}"/>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的模型结构(4)</a:t>
            </a:r>
            <a:endParaRPr lang="en-US" altLang="en-US" sz="3200" b="1">
              <a:latin typeface="Times New Roman" panose="02020603050405020304" pitchFamily="18" charset="0"/>
              <a:ea typeface="宋体" panose="02010600030101010101" pitchFamily="2" charset="-122"/>
            </a:endParaRPr>
          </a:p>
        </p:txBody>
      </p:sp>
      <p:sp>
        <p:nvSpPr>
          <p:cNvPr id="103428" name="Rectangle 4">
            <a:extLst>
              <a:ext uri="{FF2B5EF4-FFF2-40B4-BE49-F238E27FC236}">
                <a16:creationId xmlns:a16="http://schemas.microsoft.com/office/drawing/2014/main" id="{2C63A9F1-9EFE-4723-9D1F-0BE1E14B4B0D}"/>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429" name="Rectangle 5">
            <a:extLst>
              <a:ext uri="{FF2B5EF4-FFF2-40B4-BE49-F238E27FC236}">
                <a16:creationId xmlns:a16="http://schemas.microsoft.com/office/drawing/2014/main" id="{7AD73B0C-7941-45B9-874C-4F893D0D29A7}"/>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3430" name="Rectangle 6">
            <a:extLst>
              <a:ext uri="{FF2B5EF4-FFF2-40B4-BE49-F238E27FC236}">
                <a16:creationId xmlns:a16="http://schemas.microsoft.com/office/drawing/2014/main" id="{AF6678C8-1C9F-4BB9-B3ED-138DE7A00F3D}"/>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31" name="Text Box 7">
            <a:extLst>
              <a:ext uri="{FF2B5EF4-FFF2-40B4-BE49-F238E27FC236}">
                <a16:creationId xmlns:a16="http://schemas.microsoft.com/office/drawing/2014/main" id="{A5B0A5FC-A296-41F3-85BC-8E8D3932B806}"/>
              </a:ext>
            </a:extLst>
          </p:cNvPr>
          <p:cNvSpPr txBox="1">
            <a:spLocks noChangeArrowheads="1"/>
          </p:cNvSpPr>
          <p:nvPr/>
        </p:nvSpPr>
        <p:spPr bwMode="auto">
          <a:xfrm>
            <a:off x="381000" y="9144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设计实体：</a:t>
            </a:r>
            <a:r>
              <a:rPr lang="en-US" altLang="zh-CN" sz="1800" b="1">
                <a:latin typeface="Times New Roman" panose="02020603050405020304" pitchFamily="18" charset="0"/>
                <a:ea typeface="仿宋_GB2312" pitchFamily="49" charset="-122"/>
              </a:rPr>
              <a:t>VHDL</a:t>
            </a:r>
            <a:r>
              <a:rPr lang="zh-CN" altLang="en-US" sz="1800" b="1">
                <a:latin typeface="仿宋_GB2312" pitchFamily="49" charset="-122"/>
                <a:ea typeface="仿宋_GB2312" pitchFamily="49" charset="-122"/>
              </a:rPr>
              <a:t>的基本设计单元，由实体说明和构造体两部分组成</a:t>
            </a:r>
          </a:p>
        </p:txBody>
      </p:sp>
      <p:sp>
        <p:nvSpPr>
          <p:cNvPr id="103432" name="Rectangle 8">
            <a:extLst>
              <a:ext uri="{FF2B5EF4-FFF2-40B4-BE49-F238E27FC236}">
                <a16:creationId xmlns:a16="http://schemas.microsoft.com/office/drawing/2014/main" id="{AB3F3350-0CBF-476D-AEFC-14B7C160E38D}"/>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3433" name="Rectangle 9">
            <a:extLst>
              <a:ext uri="{FF2B5EF4-FFF2-40B4-BE49-F238E27FC236}">
                <a16:creationId xmlns:a16="http://schemas.microsoft.com/office/drawing/2014/main" id="{FAC8E1CC-B7E3-4D76-8F50-AAB0577FEF2C}"/>
              </a:ext>
            </a:extLst>
          </p:cNvPr>
          <p:cNvSpPr>
            <a:spLocks noChangeArrowheads="1"/>
          </p:cNvSpPr>
          <p:nvPr/>
        </p:nvSpPr>
        <p:spPr bwMode="auto">
          <a:xfrm>
            <a:off x="381000" y="1371600"/>
            <a:ext cx="8458200" cy="511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5000"/>
              </a:spcBef>
            </a:pPr>
            <a:r>
              <a:rPr lang="zh-CN" altLang="en-US" sz="1600" dirty="0">
                <a:latin typeface="Times New Roman" panose="02020603050405020304" pitchFamily="18" charset="0"/>
                <a:ea typeface="仿宋_GB2312" pitchFamily="49" charset="-122"/>
              </a:rPr>
              <a:t>       </a:t>
            </a:r>
            <a:r>
              <a:rPr lang="zh-CN" altLang="en-US" sz="1600" b="1" dirty="0">
                <a:latin typeface="Times New Roman" panose="02020603050405020304" pitchFamily="18" charset="0"/>
                <a:ea typeface="仿宋_GB2312" pitchFamily="49" charset="-122"/>
              </a:rPr>
              <a:t>例：</a:t>
            </a:r>
            <a:r>
              <a:rPr lang="en-US" altLang="zh-CN" sz="1600" b="1" dirty="0">
                <a:latin typeface="Times New Roman" panose="02020603050405020304" pitchFamily="18" charset="0"/>
                <a:ea typeface="仿宋_GB2312" pitchFamily="49" charset="-122"/>
              </a:rPr>
              <a:t>entity </a:t>
            </a:r>
            <a:r>
              <a:rPr lang="en-US" altLang="zh-CN" sz="1600" dirty="0">
                <a:latin typeface="Times New Roman" panose="02020603050405020304" pitchFamily="18" charset="0"/>
                <a:ea typeface="仿宋_GB2312" pitchFamily="49" charset="-122"/>
              </a:rPr>
              <a:t>multiplier </a:t>
            </a:r>
            <a:r>
              <a:rPr lang="en-US" altLang="zh-CN" sz="1600" b="1" dirty="0">
                <a:latin typeface="Times New Roman" panose="02020603050405020304" pitchFamily="18" charset="0"/>
                <a:ea typeface="仿宋_GB2312" pitchFamily="49" charset="-122"/>
              </a:rPr>
              <a:t>is</a:t>
            </a:r>
          </a:p>
          <a:p>
            <a:pPr algn="just">
              <a:spcBef>
                <a:spcPct val="15000"/>
              </a:spcBef>
            </a:pPr>
            <a:r>
              <a:rPr lang="en-US" altLang="zh-CN" sz="1600" b="1" dirty="0">
                <a:latin typeface="Times New Roman" panose="02020603050405020304" pitchFamily="18" charset="0"/>
                <a:ea typeface="仿宋_GB2312" pitchFamily="49" charset="-122"/>
              </a:rPr>
              <a:t>                     generic</a:t>
            </a:r>
            <a:r>
              <a:rPr lang="en-US" altLang="zh-CN" sz="1600" dirty="0">
                <a:latin typeface="Times New Roman" panose="02020603050405020304" pitchFamily="18" charset="0"/>
                <a:ea typeface="仿宋_GB2312" pitchFamily="49" charset="-122"/>
              </a:rPr>
              <a:t>(n: positive := 8)</a:t>
            </a:r>
            <a:r>
              <a:rPr lang="en-US" altLang="zh-CN" sz="1600" b="1" dirty="0">
                <a:latin typeface="Times New Roman" panose="02020603050405020304" pitchFamily="18" charset="0"/>
                <a:ea typeface="仿宋_GB2312" pitchFamily="49" charset="-122"/>
              </a:rPr>
              <a:t>；</a:t>
            </a:r>
          </a:p>
          <a:p>
            <a:pPr algn="just">
              <a:spcBef>
                <a:spcPct val="15000"/>
              </a:spcBef>
            </a:pPr>
            <a:r>
              <a:rPr lang="en-US" altLang="zh-CN" sz="1600" b="1" dirty="0">
                <a:latin typeface="Times New Roman" panose="02020603050405020304" pitchFamily="18" charset="0"/>
                <a:ea typeface="仿宋_GB2312" pitchFamily="49" charset="-122"/>
              </a:rPr>
              <a:t>                     port</a:t>
            </a:r>
            <a:r>
              <a:rPr lang="en-US" altLang="zh-CN" sz="1600" dirty="0">
                <a:latin typeface="Times New Roman" panose="02020603050405020304" pitchFamily="18" charset="0"/>
                <a:ea typeface="仿宋_GB2312" pitchFamily="49" charset="-122"/>
              </a:rPr>
              <a:t>(x, y: </a:t>
            </a:r>
            <a:r>
              <a:rPr lang="en-US" altLang="zh-CN" sz="1600" b="1" dirty="0">
                <a:latin typeface="Times New Roman" panose="02020603050405020304" pitchFamily="18" charset="0"/>
                <a:ea typeface="仿宋_GB2312" pitchFamily="49" charset="-122"/>
              </a:rPr>
              <a:t>in </a:t>
            </a:r>
            <a:r>
              <a:rPr lang="en-US" altLang="zh-CN" sz="1600" dirty="0" err="1">
                <a:latin typeface="Times New Roman" panose="02020603050405020304" pitchFamily="18" charset="0"/>
                <a:ea typeface="仿宋_GB2312" pitchFamily="49" charset="-122"/>
              </a:rPr>
              <a:t>std_logic_vector</a:t>
            </a:r>
            <a:r>
              <a:rPr lang="en-US" altLang="zh-CN" sz="1600" dirty="0">
                <a:latin typeface="Times New Roman" panose="02020603050405020304" pitchFamily="18" charset="0"/>
                <a:ea typeface="仿宋_GB2312" pitchFamily="49" charset="-122"/>
              </a:rPr>
              <a:t>(n-1</a:t>
            </a:r>
            <a:r>
              <a:rPr lang="en-US" altLang="zh-CN" sz="1600" b="1" dirty="0">
                <a:latin typeface="Times New Roman" panose="02020603050405020304" pitchFamily="18" charset="0"/>
                <a:ea typeface="仿宋_GB2312" pitchFamily="49" charset="-122"/>
              </a:rPr>
              <a:t> </a:t>
            </a:r>
            <a:r>
              <a:rPr lang="en-US" altLang="zh-CN" sz="1600" b="1" dirty="0" err="1">
                <a:latin typeface="Times New Roman" panose="02020603050405020304" pitchFamily="18" charset="0"/>
                <a:ea typeface="仿宋_GB2312" pitchFamily="49" charset="-122"/>
              </a:rPr>
              <a:t>downto</a:t>
            </a:r>
            <a:r>
              <a:rPr lang="en-US" altLang="zh-CN" sz="1600" b="1" dirty="0">
                <a:latin typeface="Times New Roman" panose="02020603050405020304" pitchFamily="18" charset="0"/>
                <a:ea typeface="仿宋_GB2312" pitchFamily="49" charset="-122"/>
              </a:rPr>
              <a:t> </a:t>
            </a:r>
            <a:r>
              <a:rPr lang="en-US" altLang="zh-CN" sz="1600" dirty="0">
                <a:latin typeface="Times New Roman" panose="02020603050405020304" pitchFamily="18" charset="0"/>
                <a:ea typeface="仿宋_GB2312" pitchFamily="49" charset="-122"/>
              </a:rPr>
              <a:t>0)</a:t>
            </a:r>
            <a:r>
              <a:rPr lang="en-US" altLang="zh-CN" sz="1600" b="1" dirty="0">
                <a:latin typeface="Times New Roman" panose="02020603050405020304" pitchFamily="18" charset="0"/>
                <a:ea typeface="仿宋_GB2312" pitchFamily="49" charset="-122"/>
              </a:rPr>
              <a:t>; </a:t>
            </a:r>
            <a:r>
              <a:rPr lang="en-US" altLang="zh-CN" sz="1600" dirty="0">
                <a:latin typeface="Times New Roman" panose="02020603050405020304" pitchFamily="18" charset="0"/>
                <a:ea typeface="仿宋_GB2312" pitchFamily="49" charset="-122"/>
              </a:rPr>
              <a:t>product: </a:t>
            </a:r>
            <a:r>
              <a:rPr lang="en-US" altLang="zh-CN" sz="1600" b="1" dirty="0">
                <a:latin typeface="Times New Roman" panose="02020603050405020304" pitchFamily="18" charset="0"/>
                <a:ea typeface="仿宋_GB2312" pitchFamily="49" charset="-122"/>
              </a:rPr>
              <a:t>out</a:t>
            </a:r>
            <a:r>
              <a:rPr lang="en-US" altLang="zh-CN" sz="1600" dirty="0">
                <a:latin typeface="Times New Roman" panose="02020603050405020304" pitchFamily="18" charset="0"/>
                <a:ea typeface="仿宋_GB2312" pitchFamily="49" charset="-122"/>
              </a:rPr>
              <a:t>  integer </a:t>
            </a:r>
            <a:r>
              <a:rPr lang="en-US" altLang="zh-CN" sz="1600" b="1" dirty="0">
                <a:latin typeface="Times New Roman" panose="02020603050405020304" pitchFamily="18" charset="0"/>
                <a:ea typeface="仿宋_GB2312" pitchFamily="49" charset="-122"/>
              </a:rPr>
              <a:t>range</a:t>
            </a:r>
            <a:r>
              <a:rPr lang="en-US" altLang="zh-CN" sz="1600" dirty="0">
                <a:latin typeface="Times New Roman" panose="02020603050405020304" pitchFamily="18" charset="0"/>
                <a:ea typeface="仿宋_GB2312" pitchFamily="49" charset="-122"/>
              </a:rPr>
              <a:t> 0 </a:t>
            </a:r>
            <a:r>
              <a:rPr lang="en-US" altLang="zh-CN" sz="1600" b="1" dirty="0">
                <a:latin typeface="Times New Roman" panose="02020603050405020304" pitchFamily="18" charset="0"/>
                <a:ea typeface="仿宋_GB2312" pitchFamily="49" charset="-122"/>
              </a:rPr>
              <a:t>to </a:t>
            </a:r>
            <a:r>
              <a:rPr lang="en-US" altLang="zh-CN" sz="1600" dirty="0">
                <a:latin typeface="Times New Roman" panose="02020603050405020304" pitchFamily="18" charset="0"/>
                <a:ea typeface="仿宋_GB2312" pitchFamily="49" charset="-122"/>
              </a:rPr>
              <a:t>65535 )</a:t>
            </a:r>
            <a:r>
              <a:rPr lang="en-US" altLang="zh-CN" sz="1600" b="1" dirty="0">
                <a:latin typeface="Times New Roman" panose="02020603050405020304" pitchFamily="18" charset="0"/>
                <a:ea typeface="仿宋_GB2312" pitchFamily="49" charset="-122"/>
              </a:rPr>
              <a:t>;                         </a:t>
            </a:r>
          </a:p>
          <a:p>
            <a:pPr algn="just">
              <a:spcBef>
                <a:spcPct val="15000"/>
              </a:spcBef>
            </a:pPr>
            <a:r>
              <a:rPr lang="en-US" altLang="zh-CN" sz="1600" b="1" dirty="0">
                <a:latin typeface="Times New Roman" panose="02020603050405020304" pitchFamily="18" charset="0"/>
                <a:ea typeface="仿宋_GB2312" pitchFamily="49" charset="-122"/>
              </a:rPr>
              <a:t>               end entity </a:t>
            </a:r>
            <a:r>
              <a:rPr lang="en-US" altLang="zh-CN" sz="1600" dirty="0">
                <a:latin typeface="Times New Roman" panose="02020603050405020304" pitchFamily="18" charset="0"/>
                <a:ea typeface="仿宋_GB2312" pitchFamily="49" charset="-122"/>
              </a:rPr>
              <a:t>multiplier</a:t>
            </a:r>
            <a:r>
              <a:rPr lang="en-US" altLang="zh-CN" sz="1600" b="1" dirty="0">
                <a:latin typeface="Times New Roman" panose="02020603050405020304" pitchFamily="18" charset="0"/>
                <a:ea typeface="仿宋_GB2312" pitchFamily="49" charset="-122"/>
              </a:rPr>
              <a:t>；</a:t>
            </a:r>
          </a:p>
          <a:p>
            <a:pPr algn="just">
              <a:spcBef>
                <a:spcPct val="15000"/>
              </a:spcBef>
            </a:pPr>
            <a:r>
              <a:rPr lang="en-US" altLang="zh-CN" sz="1600" b="1" dirty="0">
                <a:latin typeface="Times New Roman" panose="02020603050405020304" pitchFamily="18" charset="0"/>
                <a:ea typeface="仿宋_GB2312" pitchFamily="49" charset="-122"/>
              </a:rPr>
              <a:t>               architecture</a:t>
            </a:r>
            <a:r>
              <a:rPr lang="en-US" altLang="zh-CN" sz="1600" dirty="0">
                <a:latin typeface="Times New Roman" panose="02020603050405020304" pitchFamily="18" charset="0"/>
                <a:ea typeface="仿宋_GB2312" pitchFamily="49" charset="-122"/>
              </a:rPr>
              <a:t> </a:t>
            </a:r>
            <a:r>
              <a:rPr lang="en-US" altLang="zh-CN" sz="1600" dirty="0" err="1">
                <a:latin typeface="Times New Roman" panose="02020603050405020304" pitchFamily="18" charset="0"/>
                <a:ea typeface="仿宋_GB2312" pitchFamily="49" charset="-122"/>
              </a:rPr>
              <a:t>behav</a:t>
            </a:r>
            <a:r>
              <a:rPr lang="en-US" altLang="zh-CN" sz="1600" dirty="0">
                <a:latin typeface="Times New Roman" panose="02020603050405020304" pitchFamily="18" charset="0"/>
                <a:ea typeface="仿宋_GB2312" pitchFamily="49" charset="-122"/>
              </a:rPr>
              <a:t> </a:t>
            </a:r>
            <a:r>
              <a:rPr lang="en-US" altLang="zh-CN" sz="1600" b="1" dirty="0">
                <a:latin typeface="Times New Roman" panose="02020603050405020304" pitchFamily="18" charset="0"/>
                <a:ea typeface="仿宋_GB2312" pitchFamily="49" charset="-122"/>
              </a:rPr>
              <a:t>of </a:t>
            </a:r>
            <a:r>
              <a:rPr lang="en-US" altLang="zh-CN" sz="1600" dirty="0">
                <a:latin typeface="Times New Roman" panose="02020603050405020304" pitchFamily="18" charset="0"/>
                <a:ea typeface="仿宋_GB2312" pitchFamily="49" charset="-122"/>
              </a:rPr>
              <a:t>multiplier</a:t>
            </a:r>
            <a:r>
              <a:rPr lang="en-US" altLang="zh-CN" sz="1600" b="1" dirty="0">
                <a:latin typeface="Times New Roman" panose="02020603050405020304" pitchFamily="18" charset="0"/>
                <a:ea typeface="仿宋_GB2312" pitchFamily="49" charset="-122"/>
              </a:rPr>
              <a:t> is</a:t>
            </a:r>
          </a:p>
          <a:p>
            <a:pPr algn="just">
              <a:spcBef>
                <a:spcPct val="15000"/>
              </a:spcBef>
            </a:pPr>
            <a:r>
              <a:rPr lang="en-US" altLang="zh-CN" sz="1600" b="1" dirty="0">
                <a:latin typeface="Times New Roman" panose="02020603050405020304" pitchFamily="18" charset="0"/>
                <a:ea typeface="仿宋_GB2312" pitchFamily="49" charset="-122"/>
              </a:rPr>
              <a:t>               begin</a:t>
            </a:r>
          </a:p>
          <a:p>
            <a:pPr algn="just">
              <a:spcBef>
                <a:spcPct val="15000"/>
              </a:spcBef>
            </a:pPr>
            <a:r>
              <a:rPr lang="en-US" altLang="zh-CN" sz="1600" b="1" dirty="0">
                <a:latin typeface="Times New Roman" panose="02020603050405020304" pitchFamily="18" charset="0"/>
                <a:ea typeface="仿宋_GB2312" pitchFamily="49" charset="-122"/>
              </a:rPr>
              <a:t>                     process is</a:t>
            </a:r>
          </a:p>
          <a:p>
            <a:pPr algn="just">
              <a:spcBef>
                <a:spcPct val="15000"/>
              </a:spcBef>
            </a:pPr>
            <a:r>
              <a:rPr lang="en-US" altLang="zh-CN" sz="1600" b="1" dirty="0">
                <a:latin typeface="Times New Roman" panose="02020603050405020304" pitchFamily="18" charset="0"/>
                <a:ea typeface="仿宋_GB2312" pitchFamily="49" charset="-122"/>
              </a:rPr>
              <a:t>                            variable </a:t>
            </a:r>
            <a:r>
              <a:rPr lang="en-US" altLang="zh-CN" sz="1600" dirty="0" err="1">
                <a:latin typeface="Times New Roman" panose="02020603050405020304" pitchFamily="18" charset="0"/>
                <a:ea typeface="仿宋_GB2312" pitchFamily="49" charset="-122"/>
              </a:rPr>
              <a:t>rs：std_logic_vector</a:t>
            </a:r>
            <a:r>
              <a:rPr lang="en-US" altLang="zh-CN" sz="1600" dirty="0">
                <a:latin typeface="Times New Roman" panose="02020603050405020304" pitchFamily="18" charset="0"/>
                <a:ea typeface="仿宋_GB2312" pitchFamily="49" charset="-122"/>
              </a:rPr>
              <a:t>(15</a:t>
            </a:r>
            <a:r>
              <a:rPr lang="en-US" altLang="zh-CN" sz="1600" b="1" dirty="0">
                <a:latin typeface="Times New Roman" panose="02020603050405020304" pitchFamily="18" charset="0"/>
                <a:ea typeface="仿宋_GB2312" pitchFamily="49" charset="-122"/>
              </a:rPr>
              <a:t> </a:t>
            </a:r>
            <a:r>
              <a:rPr lang="en-US" altLang="zh-CN" sz="1600" b="1" dirty="0" err="1">
                <a:latin typeface="Times New Roman" panose="02020603050405020304" pitchFamily="18" charset="0"/>
                <a:ea typeface="仿宋_GB2312" pitchFamily="49" charset="-122"/>
              </a:rPr>
              <a:t>downto</a:t>
            </a:r>
            <a:r>
              <a:rPr lang="en-US" altLang="zh-CN" sz="1600" b="1" dirty="0">
                <a:latin typeface="Times New Roman" panose="02020603050405020304" pitchFamily="18" charset="0"/>
                <a:ea typeface="仿宋_GB2312" pitchFamily="49" charset="-122"/>
              </a:rPr>
              <a:t> </a:t>
            </a:r>
            <a:r>
              <a:rPr lang="en-US" altLang="zh-CN" sz="1600" dirty="0">
                <a:latin typeface="Times New Roman" panose="02020603050405020304" pitchFamily="18" charset="0"/>
                <a:ea typeface="仿宋_GB2312" pitchFamily="49" charset="-122"/>
              </a:rPr>
              <a:t>0) := X"0000"</a:t>
            </a:r>
            <a:r>
              <a:rPr lang="en-US" altLang="zh-CN" sz="1600" b="1" dirty="0">
                <a:latin typeface="Times New Roman" panose="02020603050405020304" pitchFamily="18" charset="0"/>
                <a:ea typeface="仿宋_GB2312" pitchFamily="49" charset="-122"/>
              </a:rPr>
              <a:t>；</a:t>
            </a:r>
          </a:p>
          <a:p>
            <a:pPr algn="just">
              <a:spcBef>
                <a:spcPct val="15000"/>
              </a:spcBef>
            </a:pPr>
            <a:r>
              <a:rPr lang="en-US" altLang="zh-CN" sz="1600" b="1" dirty="0">
                <a:latin typeface="Times New Roman" panose="02020603050405020304" pitchFamily="18" charset="0"/>
                <a:ea typeface="仿宋_GB2312" pitchFamily="49" charset="-122"/>
              </a:rPr>
              <a:t>                            variable </a:t>
            </a:r>
            <a:r>
              <a:rPr lang="en-US" altLang="zh-CN" sz="1600" dirty="0" err="1">
                <a:latin typeface="Times New Roman" panose="02020603050405020304" pitchFamily="18" charset="0"/>
                <a:ea typeface="仿宋_GB2312" pitchFamily="49" charset="-122"/>
              </a:rPr>
              <a:t>rx：std_logic_vector</a:t>
            </a:r>
            <a:r>
              <a:rPr lang="en-US" altLang="zh-CN" sz="1600" dirty="0">
                <a:latin typeface="Times New Roman" panose="02020603050405020304" pitchFamily="18" charset="0"/>
                <a:ea typeface="仿宋_GB2312" pitchFamily="49" charset="-122"/>
              </a:rPr>
              <a:t>(15</a:t>
            </a:r>
            <a:r>
              <a:rPr lang="en-US" altLang="zh-CN" sz="1600" b="1" dirty="0">
                <a:latin typeface="Times New Roman" panose="02020603050405020304" pitchFamily="18" charset="0"/>
                <a:ea typeface="仿宋_GB2312" pitchFamily="49" charset="-122"/>
              </a:rPr>
              <a:t> </a:t>
            </a:r>
            <a:r>
              <a:rPr lang="en-US" altLang="zh-CN" sz="1600" b="1" dirty="0" err="1">
                <a:latin typeface="Times New Roman" panose="02020603050405020304" pitchFamily="18" charset="0"/>
                <a:ea typeface="仿宋_GB2312" pitchFamily="49" charset="-122"/>
              </a:rPr>
              <a:t>downto</a:t>
            </a:r>
            <a:r>
              <a:rPr lang="en-US" altLang="zh-CN" sz="1600" b="1" dirty="0">
                <a:latin typeface="Times New Roman" panose="02020603050405020304" pitchFamily="18" charset="0"/>
                <a:ea typeface="仿宋_GB2312" pitchFamily="49" charset="-122"/>
              </a:rPr>
              <a:t> </a:t>
            </a:r>
            <a:r>
              <a:rPr lang="en-US" altLang="zh-CN" sz="1600" dirty="0">
                <a:latin typeface="Times New Roman" panose="02020603050405020304" pitchFamily="18" charset="0"/>
                <a:ea typeface="仿宋_GB2312" pitchFamily="49" charset="-122"/>
              </a:rPr>
              <a:t>0)</a:t>
            </a:r>
            <a:r>
              <a:rPr lang="en-US" altLang="zh-CN" sz="1600" b="1" dirty="0">
                <a:latin typeface="Times New Roman" panose="02020603050405020304" pitchFamily="18" charset="0"/>
                <a:ea typeface="仿宋_GB2312" pitchFamily="49" charset="-122"/>
              </a:rPr>
              <a:t>；</a:t>
            </a:r>
          </a:p>
          <a:p>
            <a:pPr algn="just">
              <a:spcBef>
                <a:spcPct val="15000"/>
              </a:spcBef>
            </a:pPr>
            <a:r>
              <a:rPr lang="en-US" altLang="zh-CN" sz="1600" b="1" dirty="0">
                <a:latin typeface="Times New Roman" panose="02020603050405020304" pitchFamily="18" charset="0"/>
                <a:ea typeface="仿宋_GB2312" pitchFamily="49" charset="-122"/>
              </a:rPr>
              <a:t>                     begin</a:t>
            </a:r>
          </a:p>
          <a:p>
            <a:pPr algn="just">
              <a:spcBef>
                <a:spcPct val="15000"/>
              </a:spcBef>
            </a:pPr>
            <a:r>
              <a:rPr lang="en-US" altLang="zh-CN" sz="1600" b="1" dirty="0">
                <a:latin typeface="Times New Roman" panose="02020603050405020304" pitchFamily="18" charset="0"/>
                <a:ea typeface="仿宋_GB2312" pitchFamily="49" charset="-122"/>
              </a:rPr>
              <a:t>                            </a:t>
            </a:r>
            <a:r>
              <a:rPr lang="en-US" altLang="zh-CN" sz="1600" dirty="0" err="1">
                <a:latin typeface="Times New Roman" panose="02020603050405020304" pitchFamily="18" charset="0"/>
                <a:ea typeface="仿宋_GB2312" pitchFamily="49" charset="-122"/>
              </a:rPr>
              <a:t>rx</a:t>
            </a:r>
            <a:r>
              <a:rPr lang="en-US" altLang="zh-CN" sz="1600" dirty="0">
                <a:latin typeface="Times New Roman" panose="02020603050405020304" pitchFamily="18" charset="0"/>
                <a:ea typeface="仿宋_GB2312" pitchFamily="49" charset="-122"/>
              </a:rPr>
              <a:t>( 15</a:t>
            </a:r>
            <a:r>
              <a:rPr lang="en-US" altLang="zh-CN" sz="1600" b="1" dirty="0">
                <a:latin typeface="Times New Roman" panose="02020603050405020304" pitchFamily="18" charset="0"/>
                <a:ea typeface="仿宋_GB2312" pitchFamily="49" charset="-122"/>
              </a:rPr>
              <a:t> </a:t>
            </a:r>
            <a:r>
              <a:rPr lang="en-US" altLang="zh-CN" sz="1600" b="1" dirty="0" err="1">
                <a:latin typeface="Times New Roman" panose="02020603050405020304" pitchFamily="18" charset="0"/>
                <a:ea typeface="仿宋_GB2312" pitchFamily="49" charset="-122"/>
              </a:rPr>
              <a:t>downto</a:t>
            </a:r>
            <a:r>
              <a:rPr lang="en-US" altLang="zh-CN" sz="1600" b="1" dirty="0">
                <a:latin typeface="Times New Roman" panose="02020603050405020304" pitchFamily="18" charset="0"/>
                <a:ea typeface="仿宋_GB2312" pitchFamily="49" charset="-122"/>
              </a:rPr>
              <a:t> </a:t>
            </a:r>
            <a:r>
              <a:rPr lang="en-US" altLang="zh-CN" sz="1600" dirty="0">
                <a:latin typeface="Times New Roman" panose="02020603050405020304" pitchFamily="18" charset="0"/>
                <a:ea typeface="仿宋_GB2312" pitchFamily="49" charset="-122"/>
              </a:rPr>
              <a:t>0):= X"00"&amp;x</a:t>
            </a:r>
            <a:r>
              <a:rPr lang="en-US" altLang="zh-CN" sz="1600" b="1" dirty="0">
                <a:latin typeface="Times New Roman" panose="02020603050405020304" pitchFamily="18" charset="0"/>
                <a:ea typeface="仿宋_GB2312" pitchFamily="49" charset="-122"/>
              </a:rPr>
              <a:t>； </a:t>
            </a:r>
            <a:r>
              <a:rPr lang="en-US" altLang="zh-CN" sz="1600" dirty="0" err="1">
                <a:latin typeface="Times New Roman" panose="02020603050405020304" pitchFamily="18" charset="0"/>
                <a:ea typeface="仿宋_GB2312" pitchFamily="49" charset="-122"/>
              </a:rPr>
              <a:t>rs</a:t>
            </a:r>
            <a:r>
              <a:rPr lang="en-US" altLang="zh-CN" sz="1600" dirty="0">
                <a:latin typeface="Times New Roman" panose="02020603050405020304" pitchFamily="18" charset="0"/>
                <a:ea typeface="仿宋_GB2312" pitchFamily="49" charset="-122"/>
              </a:rPr>
              <a:t>:=X"0000"</a:t>
            </a:r>
            <a:r>
              <a:rPr lang="en-US" altLang="zh-CN" sz="1600" b="1" dirty="0">
                <a:latin typeface="Times New Roman" panose="02020603050405020304" pitchFamily="18" charset="0"/>
                <a:ea typeface="仿宋_GB2312" pitchFamily="49" charset="-122"/>
              </a:rPr>
              <a:t>；</a:t>
            </a:r>
          </a:p>
          <a:p>
            <a:pPr algn="just">
              <a:spcBef>
                <a:spcPct val="15000"/>
              </a:spcBef>
            </a:pPr>
            <a:r>
              <a:rPr lang="en-US" altLang="zh-CN" sz="1600" b="1" dirty="0">
                <a:latin typeface="Times New Roman" panose="02020603050405020304" pitchFamily="18" charset="0"/>
                <a:ea typeface="仿宋_GB2312" pitchFamily="49" charset="-122"/>
              </a:rPr>
              <a:t>                            for</a:t>
            </a:r>
            <a:r>
              <a:rPr lang="en-US" altLang="zh-CN" sz="1600" dirty="0">
                <a:latin typeface="Times New Roman" panose="02020603050405020304" pitchFamily="18" charset="0"/>
                <a:ea typeface="仿宋_GB2312" pitchFamily="49" charset="-122"/>
              </a:rPr>
              <a:t> </a:t>
            </a:r>
            <a:r>
              <a:rPr lang="en-US" altLang="zh-CN" sz="1600" dirty="0" err="1">
                <a:latin typeface="Times New Roman" panose="02020603050405020304" pitchFamily="18" charset="0"/>
                <a:ea typeface="仿宋_GB2312" pitchFamily="49" charset="-122"/>
              </a:rPr>
              <a:t>i</a:t>
            </a:r>
            <a:r>
              <a:rPr lang="en-US" altLang="zh-CN" sz="1600" b="1" dirty="0">
                <a:latin typeface="Times New Roman" panose="02020603050405020304" pitchFamily="18" charset="0"/>
                <a:ea typeface="仿宋_GB2312" pitchFamily="49" charset="-122"/>
              </a:rPr>
              <a:t> in </a:t>
            </a:r>
            <a:r>
              <a:rPr lang="en-US" altLang="zh-CN" sz="1600" dirty="0" err="1">
                <a:latin typeface="Times New Roman" panose="02020603050405020304" pitchFamily="18" charset="0"/>
                <a:ea typeface="仿宋_GB2312" pitchFamily="49" charset="-122"/>
              </a:rPr>
              <a:t>y'low</a:t>
            </a:r>
            <a:r>
              <a:rPr lang="en-US" altLang="zh-CN" sz="1600" b="1" dirty="0">
                <a:latin typeface="Times New Roman" panose="02020603050405020304" pitchFamily="18" charset="0"/>
                <a:ea typeface="仿宋_GB2312" pitchFamily="49" charset="-122"/>
              </a:rPr>
              <a:t> to </a:t>
            </a:r>
            <a:r>
              <a:rPr lang="en-US" altLang="zh-CN" sz="1600" dirty="0" err="1">
                <a:latin typeface="Times New Roman" panose="02020603050405020304" pitchFamily="18" charset="0"/>
                <a:ea typeface="仿宋_GB2312" pitchFamily="49" charset="-122"/>
              </a:rPr>
              <a:t>y'high</a:t>
            </a:r>
            <a:r>
              <a:rPr lang="en-US" altLang="zh-CN" sz="1600" b="1" dirty="0">
                <a:latin typeface="Times New Roman" panose="02020603050405020304" pitchFamily="18" charset="0"/>
                <a:ea typeface="仿宋_GB2312" pitchFamily="49" charset="-122"/>
              </a:rPr>
              <a:t> loop</a:t>
            </a:r>
          </a:p>
          <a:p>
            <a:pPr algn="just">
              <a:spcBef>
                <a:spcPct val="15000"/>
              </a:spcBef>
            </a:pPr>
            <a:r>
              <a:rPr lang="en-US" altLang="zh-CN" sz="1600" b="1" dirty="0">
                <a:latin typeface="Times New Roman" panose="02020603050405020304" pitchFamily="18" charset="0"/>
                <a:ea typeface="仿宋_GB2312" pitchFamily="49" charset="-122"/>
              </a:rPr>
              <a:t>                                  if  </a:t>
            </a:r>
            <a:r>
              <a:rPr lang="en-US" altLang="zh-CN" sz="1600" dirty="0">
                <a:latin typeface="Times New Roman" panose="02020603050405020304" pitchFamily="18" charset="0"/>
                <a:ea typeface="仿宋_GB2312" pitchFamily="49" charset="-122"/>
              </a:rPr>
              <a:t>y(</a:t>
            </a:r>
            <a:r>
              <a:rPr lang="en-US" altLang="zh-CN" sz="1600" dirty="0" err="1">
                <a:latin typeface="Times New Roman" panose="02020603050405020304" pitchFamily="18" charset="0"/>
                <a:ea typeface="仿宋_GB2312" pitchFamily="49" charset="-122"/>
              </a:rPr>
              <a:t>i</a:t>
            </a:r>
            <a:r>
              <a:rPr lang="en-US" altLang="zh-CN" sz="1600" dirty="0">
                <a:latin typeface="Times New Roman" panose="02020603050405020304" pitchFamily="18" charset="0"/>
                <a:ea typeface="仿宋_GB2312" pitchFamily="49" charset="-122"/>
              </a:rPr>
              <a:t>) = '1'</a:t>
            </a:r>
            <a:r>
              <a:rPr lang="en-US" altLang="zh-CN" sz="1600" b="1" dirty="0">
                <a:latin typeface="Times New Roman" panose="02020603050405020304" pitchFamily="18" charset="0"/>
                <a:ea typeface="仿宋_GB2312" pitchFamily="49" charset="-122"/>
              </a:rPr>
              <a:t>  then  </a:t>
            </a:r>
            <a:r>
              <a:rPr lang="en-US" altLang="zh-CN" sz="1600" dirty="0" err="1">
                <a:latin typeface="Times New Roman" panose="02020603050405020304" pitchFamily="18" charset="0"/>
                <a:ea typeface="仿宋_GB2312" pitchFamily="49" charset="-122"/>
              </a:rPr>
              <a:t>rs</a:t>
            </a:r>
            <a:r>
              <a:rPr lang="en-US" altLang="zh-CN" sz="1600" dirty="0">
                <a:latin typeface="Times New Roman" panose="02020603050405020304" pitchFamily="18" charset="0"/>
                <a:ea typeface="仿宋_GB2312" pitchFamily="49" charset="-122"/>
              </a:rPr>
              <a:t> := </a:t>
            </a:r>
            <a:r>
              <a:rPr lang="en-US" altLang="zh-CN" sz="1600" dirty="0" err="1">
                <a:latin typeface="Times New Roman" panose="02020603050405020304" pitchFamily="18" charset="0"/>
                <a:ea typeface="仿宋_GB2312" pitchFamily="49" charset="-122"/>
              </a:rPr>
              <a:t>rs</a:t>
            </a:r>
            <a:r>
              <a:rPr lang="en-US" altLang="zh-CN" sz="1600" dirty="0">
                <a:latin typeface="Times New Roman" panose="02020603050405020304" pitchFamily="18" charset="0"/>
                <a:ea typeface="仿宋_GB2312" pitchFamily="49" charset="-122"/>
              </a:rPr>
              <a:t> + </a:t>
            </a:r>
            <a:r>
              <a:rPr lang="en-US" altLang="zh-CN" sz="1600" dirty="0" err="1">
                <a:latin typeface="Times New Roman" panose="02020603050405020304" pitchFamily="18" charset="0"/>
                <a:ea typeface="仿宋_GB2312" pitchFamily="49" charset="-122"/>
              </a:rPr>
              <a:t>rx；</a:t>
            </a:r>
            <a:r>
              <a:rPr lang="en-US" altLang="zh-CN" sz="1600" b="1" dirty="0" err="1">
                <a:latin typeface="Times New Roman" panose="02020603050405020304" pitchFamily="18" charset="0"/>
                <a:ea typeface="仿宋_GB2312" pitchFamily="49" charset="-122"/>
              </a:rPr>
              <a:t>end</a:t>
            </a:r>
            <a:r>
              <a:rPr lang="en-US" altLang="zh-CN" sz="1600" b="1" dirty="0">
                <a:latin typeface="Times New Roman" panose="02020603050405020304" pitchFamily="18" charset="0"/>
                <a:ea typeface="仿宋_GB2312" pitchFamily="49" charset="-122"/>
              </a:rPr>
              <a:t> if；</a:t>
            </a:r>
          </a:p>
          <a:p>
            <a:pPr algn="just">
              <a:spcBef>
                <a:spcPct val="15000"/>
              </a:spcBef>
            </a:pPr>
            <a:r>
              <a:rPr lang="en-US" altLang="zh-CN" sz="1600" b="1" dirty="0">
                <a:latin typeface="Times New Roman" panose="02020603050405020304" pitchFamily="18" charset="0"/>
                <a:ea typeface="仿宋_GB2312" pitchFamily="49" charset="-122"/>
              </a:rPr>
              <a:t>                                  </a:t>
            </a:r>
            <a:r>
              <a:rPr lang="en-US" altLang="zh-CN" sz="1600" dirty="0" err="1">
                <a:latin typeface="Times New Roman" panose="02020603050405020304" pitchFamily="18" charset="0"/>
                <a:ea typeface="仿宋_GB2312" pitchFamily="49" charset="-122"/>
              </a:rPr>
              <a:t>rx</a:t>
            </a:r>
            <a:r>
              <a:rPr lang="en-US" altLang="zh-CN" sz="1600" dirty="0">
                <a:latin typeface="Times New Roman" panose="02020603050405020304" pitchFamily="18" charset="0"/>
                <a:ea typeface="仿宋_GB2312" pitchFamily="49" charset="-122"/>
              </a:rPr>
              <a:t>(15</a:t>
            </a:r>
            <a:r>
              <a:rPr lang="en-US" altLang="zh-CN" sz="1600" b="1" dirty="0">
                <a:latin typeface="Times New Roman" panose="02020603050405020304" pitchFamily="18" charset="0"/>
                <a:ea typeface="仿宋_GB2312" pitchFamily="49" charset="-122"/>
              </a:rPr>
              <a:t> </a:t>
            </a:r>
            <a:r>
              <a:rPr lang="en-US" altLang="zh-CN" sz="1600" b="1" dirty="0" err="1">
                <a:latin typeface="Times New Roman" panose="02020603050405020304" pitchFamily="18" charset="0"/>
                <a:ea typeface="仿宋_GB2312" pitchFamily="49" charset="-122"/>
              </a:rPr>
              <a:t>downto</a:t>
            </a:r>
            <a:r>
              <a:rPr lang="en-US" altLang="zh-CN" sz="1600" b="1" dirty="0">
                <a:latin typeface="Times New Roman" panose="02020603050405020304" pitchFamily="18" charset="0"/>
                <a:ea typeface="仿宋_GB2312" pitchFamily="49" charset="-122"/>
              </a:rPr>
              <a:t> </a:t>
            </a:r>
            <a:r>
              <a:rPr lang="en-US" altLang="zh-CN" sz="1600" dirty="0">
                <a:latin typeface="Times New Roman" panose="02020603050405020304" pitchFamily="18" charset="0"/>
                <a:ea typeface="仿宋_GB2312" pitchFamily="49" charset="-122"/>
              </a:rPr>
              <a:t>0) := </a:t>
            </a:r>
            <a:r>
              <a:rPr lang="en-US" altLang="zh-CN" sz="1600" dirty="0" err="1">
                <a:latin typeface="Times New Roman" panose="02020603050405020304" pitchFamily="18" charset="0"/>
                <a:ea typeface="仿宋_GB2312" pitchFamily="49" charset="-122"/>
              </a:rPr>
              <a:t>rx</a:t>
            </a:r>
            <a:r>
              <a:rPr lang="en-US" altLang="zh-CN" sz="1600" dirty="0">
                <a:latin typeface="Times New Roman" panose="02020603050405020304" pitchFamily="18" charset="0"/>
                <a:ea typeface="仿宋_GB2312" pitchFamily="49" charset="-122"/>
              </a:rPr>
              <a:t>(14</a:t>
            </a:r>
            <a:r>
              <a:rPr lang="en-US" altLang="zh-CN" sz="1600" b="1" dirty="0">
                <a:latin typeface="Times New Roman" panose="02020603050405020304" pitchFamily="18" charset="0"/>
                <a:ea typeface="仿宋_GB2312" pitchFamily="49" charset="-122"/>
              </a:rPr>
              <a:t> </a:t>
            </a:r>
            <a:r>
              <a:rPr lang="en-US" altLang="zh-CN" sz="1600" b="1" dirty="0" err="1">
                <a:latin typeface="Times New Roman" panose="02020603050405020304" pitchFamily="18" charset="0"/>
                <a:ea typeface="仿宋_GB2312" pitchFamily="49" charset="-122"/>
              </a:rPr>
              <a:t>downto</a:t>
            </a:r>
            <a:r>
              <a:rPr lang="en-US" altLang="zh-CN" sz="1600" b="1" dirty="0">
                <a:latin typeface="Times New Roman" panose="02020603050405020304" pitchFamily="18" charset="0"/>
                <a:ea typeface="仿宋_GB2312" pitchFamily="49" charset="-122"/>
              </a:rPr>
              <a:t> </a:t>
            </a:r>
            <a:r>
              <a:rPr lang="en-US" altLang="zh-CN" sz="1600" dirty="0">
                <a:latin typeface="Times New Roman" panose="02020603050405020304" pitchFamily="18" charset="0"/>
                <a:ea typeface="仿宋_GB2312" pitchFamily="49" charset="-122"/>
              </a:rPr>
              <a:t>0)</a:t>
            </a:r>
            <a:r>
              <a:rPr lang="en-US" altLang="zh-CN" sz="1600" b="1" dirty="0">
                <a:latin typeface="Times New Roman" panose="02020603050405020304" pitchFamily="18" charset="0"/>
                <a:ea typeface="仿宋_GB2312" pitchFamily="49" charset="-122"/>
              </a:rPr>
              <a:t>&amp;</a:t>
            </a:r>
            <a:r>
              <a:rPr lang="en-US" altLang="zh-CN" sz="1600" dirty="0">
                <a:latin typeface="Times New Roman" panose="02020603050405020304" pitchFamily="18" charset="0"/>
                <a:ea typeface="仿宋_GB2312" pitchFamily="49" charset="-122"/>
              </a:rPr>
              <a:t>'0'</a:t>
            </a:r>
            <a:r>
              <a:rPr lang="en-US" altLang="zh-CN" sz="1600" b="1" dirty="0">
                <a:latin typeface="Times New Roman" panose="02020603050405020304" pitchFamily="18" charset="0"/>
                <a:ea typeface="仿宋_GB2312" pitchFamily="49" charset="-122"/>
              </a:rPr>
              <a:t>；</a:t>
            </a:r>
          </a:p>
          <a:p>
            <a:pPr algn="just">
              <a:spcBef>
                <a:spcPct val="15000"/>
              </a:spcBef>
            </a:pPr>
            <a:r>
              <a:rPr lang="en-US" altLang="zh-CN" sz="1600" b="1" dirty="0">
                <a:latin typeface="Times New Roman" panose="02020603050405020304" pitchFamily="18" charset="0"/>
                <a:ea typeface="仿宋_GB2312" pitchFamily="49" charset="-122"/>
              </a:rPr>
              <a:t>                            end loop；</a:t>
            </a:r>
          </a:p>
          <a:p>
            <a:pPr algn="just">
              <a:spcBef>
                <a:spcPct val="15000"/>
              </a:spcBef>
            </a:pPr>
            <a:r>
              <a:rPr lang="en-US" altLang="zh-CN" sz="1600" b="1" dirty="0">
                <a:latin typeface="Times New Roman" panose="02020603050405020304" pitchFamily="18" charset="0"/>
                <a:ea typeface="仿宋_GB2312" pitchFamily="49" charset="-122"/>
              </a:rPr>
              <a:t>                            </a:t>
            </a:r>
            <a:r>
              <a:rPr lang="en-US" altLang="zh-CN" sz="1600" dirty="0">
                <a:latin typeface="Times New Roman" panose="02020603050405020304" pitchFamily="18" charset="0"/>
                <a:ea typeface="仿宋_GB2312" pitchFamily="49" charset="-122"/>
              </a:rPr>
              <a:t>product &lt;= </a:t>
            </a:r>
            <a:r>
              <a:rPr lang="en-US" altLang="zh-CN" sz="1600" dirty="0" err="1">
                <a:solidFill>
                  <a:srgbClr val="A50021"/>
                </a:solidFill>
                <a:latin typeface="Times New Roman" panose="02020603050405020304" pitchFamily="18" charset="0"/>
                <a:ea typeface="仿宋_GB2312" pitchFamily="49" charset="-122"/>
              </a:rPr>
              <a:t>conv_integer</a:t>
            </a:r>
            <a:r>
              <a:rPr lang="en-US" altLang="zh-CN" sz="1600" dirty="0">
                <a:latin typeface="Times New Roman" panose="02020603050405020304" pitchFamily="18" charset="0"/>
                <a:ea typeface="仿宋_GB2312" pitchFamily="49" charset="-122"/>
              </a:rPr>
              <a:t>(</a:t>
            </a:r>
            <a:r>
              <a:rPr lang="en-US" altLang="zh-CN" sz="1600" dirty="0" err="1">
                <a:latin typeface="Times New Roman" panose="02020603050405020304" pitchFamily="18" charset="0"/>
                <a:ea typeface="仿宋_GB2312" pitchFamily="49" charset="-122"/>
              </a:rPr>
              <a:t>rs</a:t>
            </a:r>
            <a:r>
              <a:rPr lang="en-US" altLang="zh-CN" sz="1600" dirty="0">
                <a:latin typeface="Times New Roman" panose="02020603050405020304" pitchFamily="18" charset="0"/>
                <a:ea typeface="仿宋_GB2312" pitchFamily="49" charset="-122"/>
              </a:rPr>
              <a:t>)</a:t>
            </a:r>
            <a:r>
              <a:rPr lang="en-US" altLang="zh-CN" sz="1600" b="1" dirty="0">
                <a:latin typeface="Times New Roman" panose="02020603050405020304" pitchFamily="18" charset="0"/>
                <a:ea typeface="仿宋_GB2312" pitchFamily="49" charset="-122"/>
              </a:rPr>
              <a:t>；</a:t>
            </a:r>
          </a:p>
          <a:p>
            <a:pPr algn="just">
              <a:spcBef>
                <a:spcPct val="15000"/>
              </a:spcBef>
            </a:pPr>
            <a:r>
              <a:rPr lang="en-US" altLang="zh-CN" sz="1600" b="1" dirty="0">
                <a:latin typeface="Times New Roman" panose="02020603050405020304" pitchFamily="18" charset="0"/>
                <a:ea typeface="仿宋_GB2312" pitchFamily="49" charset="-122"/>
              </a:rPr>
              <a:t>                     end process；</a:t>
            </a:r>
          </a:p>
          <a:p>
            <a:pPr algn="just">
              <a:spcBef>
                <a:spcPct val="15000"/>
              </a:spcBef>
            </a:pPr>
            <a:r>
              <a:rPr lang="en-US" altLang="zh-CN" sz="1600" b="1" dirty="0">
                <a:latin typeface="Times New Roman" panose="02020603050405020304" pitchFamily="18" charset="0"/>
                <a:ea typeface="仿宋_GB2312" pitchFamily="49" charset="-122"/>
              </a:rPr>
              <a:t>               end architecture</a:t>
            </a:r>
            <a:r>
              <a:rPr lang="en-US" altLang="zh-CN" sz="1600" dirty="0">
                <a:latin typeface="Times New Roman" panose="02020603050405020304" pitchFamily="18" charset="0"/>
                <a:ea typeface="仿宋_GB2312" pitchFamily="49" charset="-122"/>
              </a:rPr>
              <a:t> </a:t>
            </a:r>
            <a:r>
              <a:rPr lang="en-US" altLang="zh-CN" sz="1600" dirty="0" err="1">
                <a:latin typeface="Times New Roman" panose="02020603050405020304" pitchFamily="18" charset="0"/>
                <a:ea typeface="仿宋_GB2312" pitchFamily="49" charset="-122"/>
              </a:rPr>
              <a:t>behav</a:t>
            </a:r>
            <a:r>
              <a:rPr lang="en-US" altLang="zh-CN" sz="1600" b="1" dirty="0">
                <a:latin typeface="Times New Roman" panose="02020603050405020304" pitchFamily="18" charset="0"/>
                <a:ea typeface="仿宋_GB2312" pitchFamily="49" charset="-122"/>
              </a:rPr>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EDA83E26-36FA-445C-826A-5424A0129DE6}"/>
              </a:ext>
            </a:extLst>
          </p:cNvPr>
          <p:cNvSpPr>
            <a:spLocks noGrp="1"/>
          </p:cNvSpPr>
          <p:nvPr>
            <p:ph type="dt" sz="half" idx="10"/>
          </p:nvPr>
        </p:nvSpPr>
        <p:spPr/>
        <p:txBody>
          <a:bodyPr/>
          <a:lstStyle/>
          <a:p>
            <a:fld id="{A19A91CA-EBF4-4E60-ACF5-140AAD333070}" type="datetime1">
              <a:rPr lang="zh-CN" altLang="en-US"/>
              <a:pPr/>
              <a:t>2018/11/27</a:t>
            </a:fld>
            <a:endParaRPr lang="en-US" altLang="en-US"/>
          </a:p>
        </p:txBody>
      </p:sp>
      <p:sp>
        <p:nvSpPr>
          <p:cNvPr id="11" name="页脚占位符 4">
            <a:extLst>
              <a:ext uri="{FF2B5EF4-FFF2-40B4-BE49-F238E27FC236}">
                <a16:creationId xmlns:a16="http://schemas.microsoft.com/office/drawing/2014/main" id="{D400ED7E-C1B2-47BD-A610-3AC3F45F44BD}"/>
              </a:ext>
            </a:extLst>
          </p:cNvPr>
          <p:cNvSpPr>
            <a:spLocks noGrp="1"/>
          </p:cNvSpPr>
          <p:nvPr>
            <p:ph type="ftr" sz="quarter" idx="11"/>
          </p:nvPr>
        </p:nvSpPr>
        <p:spPr/>
        <p:txBody>
          <a:bodyPr/>
          <a:lstStyle/>
          <a:p>
            <a:r>
              <a:rPr lang="zh-CN" altLang="en-US"/>
              <a:t>电子教案 </a:t>
            </a:r>
            <a:r>
              <a:rPr lang="en-US" altLang="zh-CN"/>
              <a:t>Page </a:t>
            </a:r>
            <a:fld id="{CE1611F4-4D95-4C94-816E-A1CD2EDE4AF0}" type="slidenum">
              <a:rPr lang="en-US" altLang="zh-CN"/>
              <a:pPr/>
              <a:t>42</a:t>
            </a:fld>
            <a:r>
              <a:rPr lang="en-US" altLang="zh-CN"/>
              <a:t> of 97</a:t>
            </a:r>
          </a:p>
        </p:txBody>
      </p:sp>
      <p:sp>
        <p:nvSpPr>
          <p:cNvPr id="105474" name="Rectangle 2">
            <a:extLst>
              <a:ext uri="{FF2B5EF4-FFF2-40B4-BE49-F238E27FC236}">
                <a16:creationId xmlns:a16="http://schemas.microsoft.com/office/drawing/2014/main" id="{CA77FFE1-AD91-4BDE-9837-BF742D60A762}"/>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5" name="Text Box 3">
            <a:extLst>
              <a:ext uri="{FF2B5EF4-FFF2-40B4-BE49-F238E27FC236}">
                <a16:creationId xmlns:a16="http://schemas.microsoft.com/office/drawing/2014/main" id="{E38AED74-E52B-40D9-AAB0-54D6136358D6}"/>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的模型结构(5)</a:t>
            </a:r>
            <a:endParaRPr lang="en-US" altLang="en-US" sz="3200" b="1">
              <a:latin typeface="Times New Roman" panose="02020603050405020304" pitchFamily="18" charset="0"/>
              <a:ea typeface="宋体" panose="02010600030101010101" pitchFamily="2" charset="-122"/>
            </a:endParaRPr>
          </a:p>
        </p:txBody>
      </p:sp>
      <p:sp>
        <p:nvSpPr>
          <p:cNvPr id="105476" name="Rectangle 4">
            <a:extLst>
              <a:ext uri="{FF2B5EF4-FFF2-40B4-BE49-F238E27FC236}">
                <a16:creationId xmlns:a16="http://schemas.microsoft.com/office/drawing/2014/main" id="{3AD5F13E-615C-4392-B0A9-1D3A0F77F82B}"/>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5477" name="Rectangle 5">
            <a:extLst>
              <a:ext uri="{FF2B5EF4-FFF2-40B4-BE49-F238E27FC236}">
                <a16:creationId xmlns:a16="http://schemas.microsoft.com/office/drawing/2014/main" id="{92D106AC-E5D1-4F64-93E8-2584478A80BD}"/>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5478" name="Rectangle 6">
            <a:extLst>
              <a:ext uri="{FF2B5EF4-FFF2-40B4-BE49-F238E27FC236}">
                <a16:creationId xmlns:a16="http://schemas.microsoft.com/office/drawing/2014/main" id="{48F114D4-216B-4A25-8005-8F58188AC66E}"/>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79" name="Text Box 7">
            <a:extLst>
              <a:ext uri="{FF2B5EF4-FFF2-40B4-BE49-F238E27FC236}">
                <a16:creationId xmlns:a16="http://schemas.microsoft.com/office/drawing/2014/main" id="{AA96D2D2-1F3E-4FDD-99C4-FFC1082928B5}"/>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仿宋_GB2312" pitchFamily="49" charset="-122"/>
              </a:rPr>
              <a:t>构造体功能的行为描述：</a:t>
            </a:r>
            <a:r>
              <a:rPr lang="zh-CN" altLang="en-US" sz="1600" b="1">
                <a:latin typeface="宋体" panose="02010600030101010101" pitchFamily="2" charset="-122"/>
                <a:ea typeface="仿宋_GB2312" pitchFamily="49" charset="-122"/>
              </a:rPr>
              <a:t>并行信号赋值语句、进程语句是行为描述的基本单元</a:t>
            </a:r>
            <a:endParaRPr lang="zh-CN" altLang="en-US" sz="1800" b="1">
              <a:latin typeface="仿宋_GB2312" pitchFamily="49" charset="-122"/>
              <a:ea typeface="仿宋_GB2312" pitchFamily="49" charset="-122"/>
            </a:endParaRPr>
          </a:p>
        </p:txBody>
      </p:sp>
      <p:sp>
        <p:nvSpPr>
          <p:cNvPr id="105480" name="Rectangle 8">
            <a:extLst>
              <a:ext uri="{FF2B5EF4-FFF2-40B4-BE49-F238E27FC236}">
                <a16:creationId xmlns:a16="http://schemas.microsoft.com/office/drawing/2014/main" id="{ECADA459-84C1-425F-B825-38F89421F2AE}"/>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5481" name="Rectangle 9">
            <a:extLst>
              <a:ext uri="{FF2B5EF4-FFF2-40B4-BE49-F238E27FC236}">
                <a16:creationId xmlns:a16="http://schemas.microsoft.com/office/drawing/2014/main" id="{9ADBB897-40F2-4321-9626-BC946CED8341}"/>
              </a:ext>
            </a:extLst>
          </p:cNvPr>
          <p:cNvSpPr>
            <a:spLocks noChangeArrowheads="1"/>
          </p:cNvSpPr>
          <p:nvPr/>
        </p:nvSpPr>
        <p:spPr bwMode="auto">
          <a:xfrm>
            <a:off x="381000" y="1219200"/>
            <a:ext cx="8534400" cy="555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5000"/>
              </a:spcBef>
            </a:pPr>
            <a:r>
              <a:rPr lang="zh-CN" altLang="en-US" sz="1600" dirty="0">
                <a:latin typeface="Times New Roman" panose="02020603050405020304" pitchFamily="18" charset="0"/>
                <a:ea typeface="仿宋_GB2312" pitchFamily="49" charset="-122"/>
              </a:rPr>
              <a:t>     ▲</a:t>
            </a:r>
            <a:r>
              <a:rPr lang="zh-CN" altLang="en-US" sz="1800" b="1" dirty="0">
                <a:latin typeface="仿宋_GB2312" pitchFamily="49" charset="-122"/>
                <a:ea typeface="仿宋_GB2312" pitchFamily="49" charset="-122"/>
              </a:rPr>
              <a:t>并行信号赋值语句：由</a:t>
            </a:r>
            <a:r>
              <a:rPr lang="zh-CN" altLang="en-US" sz="1600" b="1" dirty="0">
                <a:latin typeface="仿宋_GB2312" pitchFamily="49" charset="-122"/>
                <a:ea typeface="仿宋_GB2312" pitchFamily="49" charset="-122"/>
              </a:rPr>
              <a:t>简单信号赋值、条件信号赋值、选择信号赋值语句组成</a:t>
            </a:r>
          </a:p>
          <a:p>
            <a:pPr>
              <a:spcBef>
                <a:spcPct val="50000"/>
              </a:spcBef>
            </a:pPr>
            <a:r>
              <a:rPr lang="zh-CN" altLang="en-US" sz="1600" b="1" dirty="0">
                <a:latin typeface="Times New Roman" panose="02020603050405020304" pitchFamily="18" charset="0"/>
                <a:ea typeface="仿宋_GB2312" pitchFamily="49" charset="-122"/>
                <a:sym typeface="Symbol" panose="05050102010706020507" pitchFamily="18" charset="2"/>
              </a:rPr>
              <a:t>              </a:t>
            </a:r>
            <a:r>
              <a:rPr lang="zh-CN" altLang="en-US" sz="1600" b="1" dirty="0">
                <a:latin typeface="仿宋_GB2312" pitchFamily="49" charset="-122"/>
                <a:ea typeface="仿宋_GB2312" pitchFamily="49" charset="-122"/>
              </a:rPr>
              <a:t>简单信号赋值语句</a:t>
            </a:r>
          </a:p>
          <a:p>
            <a:pPr>
              <a:spcBef>
                <a:spcPct val="50000"/>
              </a:spcBef>
            </a:pPr>
            <a:r>
              <a:rPr lang="zh-CN" altLang="en-US" sz="1600" b="1" dirty="0">
                <a:latin typeface="Times New Roman" panose="02020603050405020304" pitchFamily="18" charset="0"/>
                <a:ea typeface="仿宋_GB2312" pitchFamily="49" charset="-122"/>
              </a:rPr>
              <a:t>            </a:t>
            </a:r>
            <a:r>
              <a:rPr lang="zh-CN" altLang="en-US" sz="1600" b="1" dirty="0">
                <a:latin typeface="Times New Roman" panose="02020603050405020304" pitchFamily="18" charset="0"/>
                <a:ea typeface="仿宋_GB2312" pitchFamily="49" charset="-122"/>
                <a:sym typeface="Symbol" panose="05050102010706020507" pitchFamily="18" charset="2"/>
              </a:rPr>
              <a:t>  </a:t>
            </a:r>
            <a:r>
              <a:rPr lang="zh-CN" altLang="en-US" sz="1600" b="1" dirty="0">
                <a:latin typeface="仿宋_GB2312" pitchFamily="49" charset="-122"/>
                <a:ea typeface="仿宋_GB2312" pitchFamily="49" charset="-122"/>
              </a:rPr>
              <a:t>条件信号赋值语句</a:t>
            </a:r>
          </a:p>
          <a:p>
            <a:pPr>
              <a:spcBef>
                <a:spcPct val="50000"/>
              </a:spcBef>
            </a:pPr>
            <a:r>
              <a:rPr lang="zh-CN" altLang="en-US" sz="1600" b="1" dirty="0">
                <a:latin typeface="仿宋_GB2312" pitchFamily="49" charset="-122"/>
                <a:ea typeface="仿宋_GB2312" pitchFamily="49" charset="-122"/>
              </a:rPr>
              <a:t>          </a:t>
            </a:r>
            <a:r>
              <a:rPr lang="zh-CN" altLang="en-US" sz="1600" b="1" dirty="0">
                <a:latin typeface="Times New Roman" panose="02020603050405020304" pitchFamily="18" charset="0"/>
                <a:ea typeface="仿宋_GB2312" pitchFamily="49" charset="-122"/>
              </a:rPr>
              <a:t>[&lt;语句标号&gt;: ] &lt;信号名&gt; &lt;= [&lt;延迟机制&gt;]{&lt;波形&gt; </a:t>
            </a:r>
            <a:r>
              <a:rPr lang="en-US" altLang="zh-CN" sz="1600" b="1" dirty="0">
                <a:latin typeface="Times New Roman" panose="02020603050405020304" pitchFamily="18" charset="0"/>
                <a:ea typeface="仿宋_GB2312" pitchFamily="49" charset="-122"/>
              </a:rPr>
              <a:t>when &lt;</a:t>
            </a:r>
            <a:r>
              <a:rPr lang="zh-CN" altLang="en-US" sz="1600" b="1" dirty="0">
                <a:latin typeface="Times New Roman" panose="02020603050405020304" pitchFamily="18" charset="0"/>
                <a:ea typeface="仿宋_GB2312" pitchFamily="49" charset="-122"/>
              </a:rPr>
              <a:t>条件表达式&gt; </a:t>
            </a:r>
            <a:r>
              <a:rPr lang="en-US" altLang="zh-CN" sz="1600" b="1" dirty="0">
                <a:latin typeface="Times New Roman" panose="02020603050405020304" pitchFamily="18" charset="0"/>
                <a:ea typeface="仿宋_GB2312" pitchFamily="49" charset="-122"/>
              </a:rPr>
              <a:t>else}</a:t>
            </a:r>
          </a:p>
          <a:p>
            <a:pPr algn="just">
              <a:spcBef>
                <a:spcPct val="50000"/>
              </a:spcBef>
            </a:pPr>
            <a:r>
              <a:rPr lang="en-US" altLang="zh-CN" sz="1600" b="1" dirty="0">
                <a:latin typeface="Times New Roman" panose="02020603050405020304" pitchFamily="18" charset="0"/>
                <a:ea typeface="仿宋_GB2312" pitchFamily="49" charset="-122"/>
              </a:rPr>
              <a:t>                                                                 &lt;</a:t>
            </a:r>
            <a:r>
              <a:rPr lang="zh-CN" altLang="en-US" sz="1600" b="1" dirty="0">
                <a:latin typeface="Times New Roman" panose="02020603050405020304" pitchFamily="18" charset="0"/>
                <a:ea typeface="仿宋_GB2312" pitchFamily="49" charset="-122"/>
              </a:rPr>
              <a:t>波形&gt; [</a:t>
            </a:r>
            <a:r>
              <a:rPr lang="en-US" altLang="zh-CN" sz="1600" b="1" dirty="0">
                <a:latin typeface="Times New Roman" panose="02020603050405020304" pitchFamily="18" charset="0"/>
                <a:ea typeface="仿宋_GB2312" pitchFamily="49" charset="-122"/>
              </a:rPr>
              <a:t>when &lt;</a:t>
            </a:r>
            <a:r>
              <a:rPr lang="zh-CN" altLang="en-US" sz="1600" b="1" dirty="0">
                <a:latin typeface="Times New Roman" panose="02020603050405020304" pitchFamily="18" charset="0"/>
                <a:ea typeface="仿宋_GB2312" pitchFamily="49" charset="-122"/>
              </a:rPr>
              <a:t>条件表达式&gt;]；</a:t>
            </a:r>
          </a:p>
          <a:p>
            <a:pPr algn="just">
              <a:spcBef>
                <a:spcPct val="50000"/>
              </a:spcBef>
            </a:pPr>
            <a:r>
              <a:rPr lang="zh-CN" altLang="en-US" sz="1600" b="1" dirty="0">
                <a:latin typeface="Times New Roman" panose="02020603050405020304" pitchFamily="18" charset="0"/>
                <a:ea typeface="仿宋_GB2312" pitchFamily="49" charset="-122"/>
              </a:rPr>
              <a:t>             注:⑴&lt;波形&gt; ::= {&lt;简单表达式&gt;[</a:t>
            </a:r>
            <a:r>
              <a:rPr lang="en-US" altLang="zh-CN" sz="1600" b="1" dirty="0">
                <a:latin typeface="Times New Roman" panose="02020603050405020304" pitchFamily="18" charset="0"/>
                <a:ea typeface="仿宋_GB2312" pitchFamily="49" charset="-122"/>
              </a:rPr>
              <a:t>after &lt;</a:t>
            </a:r>
            <a:r>
              <a:rPr lang="zh-CN" altLang="en-US" sz="1600" b="1" dirty="0">
                <a:latin typeface="Times New Roman" panose="02020603050405020304" pitchFamily="18" charset="0"/>
                <a:ea typeface="仿宋_GB2312" pitchFamily="49" charset="-122"/>
              </a:rPr>
              <a:t>时间表达式&gt;]}{, …}</a:t>
            </a:r>
          </a:p>
          <a:p>
            <a:pPr algn="just">
              <a:spcBef>
                <a:spcPct val="25000"/>
              </a:spcBef>
            </a:pPr>
            <a:r>
              <a:rPr lang="zh-CN" altLang="en-US" sz="1600" b="1" dirty="0">
                <a:latin typeface="Times New Roman" panose="02020603050405020304" pitchFamily="18" charset="0"/>
                <a:ea typeface="仿宋_GB2312" pitchFamily="49" charset="-122"/>
              </a:rPr>
              <a:t>                   ⑵&lt;条件表达式&gt;和&lt;波形&gt;对信号敏感，一旦激活会按序检查由</a:t>
            </a:r>
            <a:r>
              <a:rPr lang="en-US" altLang="zh-CN" sz="1600" b="1" dirty="0">
                <a:latin typeface="Times New Roman" panose="02020603050405020304" pitchFamily="18" charset="0"/>
                <a:ea typeface="仿宋_GB2312" pitchFamily="49" charset="-122"/>
              </a:rPr>
              <a:t>when</a:t>
            </a:r>
            <a:r>
              <a:rPr lang="zh-CN" altLang="en-US" sz="1600" b="1" dirty="0">
                <a:latin typeface="Times New Roman" panose="02020603050405020304" pitchFamily="18" charset="0"/>
                <a:ea typeface="仿宋_GB2312" pitchFamily="49" charset="-122"/>
              </a:rPr>
              <a:t>所指定的条件,  </a:t>
            </a:r>
          </a:p>
          <a:p>
            <a:pPr algn="just">
              <a:spcBef>
                <a:spcPct val="10000"/>
              </a:spcBef>
            </a:pPr>
            <a:r>
              <a:rPr lang="zh-CN" altLang="en-US" sz="1600" b="1" dirty="0">
                <a:latin typeface="Times New Roman" panose="02020603050405020304" pitchFamily="18" charset="0"/>
                <a:ea typeface="仿宋_GB2312" pitchFamily="49" charset="-122"/>
              </a:rPr>
              <a:t>                       如果为真，则对应&lt;波形&gt;就代入信号，重复上述过程直至代入最后一个&lt;波形&gt;</a:t>
            </a:r>
          </a:p>
          <a:p>
            <a:pPr algn="just">
              <a:spcBef>
                <a:spcPct val="25000"/>
              </a:spcBef>
            </a:pPr>
            <a:r>
              <a:rPr lang="zh-CN" altLang="en-US" sz="1600" b="1" dirty="0">
                <a:latin typeface="Times New Roman" panose="02020603050405020304" pitchFamily="18" charset="0"/>
                <a:ea typeface="仿宋_GB2312" pitchFamily="49" charset="-122"/>
              </a:rPr>
              <a:t>                   ⑶最后一个&lt;波形&gt;可以缺省条件，不允许把信号代入自身的描述</a:t>
            </a:r>
          </a:p>
          <a:p>
            <a:pPr algn="just">
              <a:spcBef>
                <a:spcPct val="35000"/>
              </a:spcBef>
            </a:pPr>
            <a:r>
              <a:rPr lang="zh-CN" altLang="en-US" sz="1600" b="1" dirty="0">
                <a:latin typeface="Times New Roman" panose="02020603050405020304" pitchFamily="18" charset="0"/>
                <a:ea typeface="仿宋_GB2312" pitchFamily="49" charset="-122"/>
              </a:rPr>
              <a:t>             例：</a:t>
            </a:r>
            <a:r>
              <a:rPr lang="en-US" altLang="zh-CN" sz="1600" b="1" dirty="0">
                <a:latin typeface="Times New Roman" panose="02020603050405020304" pitchFamily="18" charset="0"/>
                <a:ea typeface="仿宋_GB2312" pitchFamily="49" charset="-122"/>
              </a:rPr>
              <a:t>architecture </a:t>
            </a:r>
            <a:r>
              <a:rPr lang="en-US" altLang="zh-CN" sz="1600" dirty="0" err="1">
                <a:latin typeface="Times New Roman" panose="02020603050405020304" pitchFamily="18" charset="0"/>
                <a:ea typeface="仿宋_GB2312" pitchFamily="49" charset="-122"/>
              </a:rPr>
              <a:t>behav</a:t>
            </a:r>
            <a:r>
              <a:rPr lang="en-US" altLang="zh-CN" sz="1600" b="1" dirty="0">
                <a:latin typeface="Times New Roman" panose="02020603050405020304" pitchFamily="18" charset="0"/>
                <a:ea typeface="仿宋_GB2312" pitchFamily="49" charset="-122"/>
              </a:rPr>
              <a:t> of </a:t>
            </a:r>
            <a:r>
              <a:rPr lang="en-US" altLang="zh-CN" sz="1600" dirty="0">
                <a:latin typeface="Times New Roman" panose="02020603050405020304" pitchFamily="18" charset="0"/>
                <a:ea typeface="仿宋_GB2312" pitchFamily="49" charset="-122"/>
              </a:rPr>
              <a:t>multiplexer</a:t>
            </a:r>
            <a:r>
              <a:rPr lang="en-US" altLang="zh-CN" sz="1600" b="1" dirty="0">
                <a:latin typeface="Times New Roman" panose="02020603050405020304" pitchFamily="18" charset="0"/>
                <a:ea typeface="仿宋_GB2312" pitchFamily="49" charset="-122"/>
              </a:rPr>
              <a:t> is</a:t>
            </a:r>
          </a:p>
          <a:p>
            <a:pPr algn="just">
              <a:spcBef>
                <a:spcPct val="25000"/>
              </a:spcBef>
            </a:pPr>
            <a:r>
              <a:rPr lang="en-US" altLang="zh-CN" sz="1600" b="1" dirty="0">
                <a:latin typeface="Times New Roman" panose="02020603050405020304" pitchFamily="18" charset="0"/>
                <a:ea typeface="仿宋_GB2312" pitchFamily="49" charset="-122"/>
              </a:rPr>
              <a:t>                     begin</a:t>
            </a:r>
          </a:p>
          <a:p>
            <a:pPr algn="just">
              <a:spcBef>
                <a:spcPct val="25000"/>
              </a:spcBef>
            </a:pPr>
            <a:r>
              <a:rPr lang="en-US" altLang="zh-CN" sz="1600" b="1" dirty="0">
                <a:latin typeface="Times New Roman" panose="02020603050405020304" pitchFamily="18" charset="0"/>
                <a:ea typeface="仿宋_GB2312" pitchFamily="49" charset="-122"/>
              </a:rPr>
              <a:t>                           </a:t>
            </a:r>
            <a:r>
              <a:rPr lang="en-US" altLang="zh-CN" sz="1600" dirty="0" err="1">
                <a:latin typeface="Times New Roman" panose="02020603050405020304" pitchFamily="18" charset="0"/>
                <a:ea typeface="仿宋_GB2312" pitchFamily="49" charset="-122"/>
              </a:rPr>
              <a:t>zmux：z</a:t>
            </a:r>
            <a:r>
              <a:rPr lang="en-US" altLang="zh-CN" sz="1600" dirty="0">
                <a:latin typeface="Times New Roman" panose="02020603050405020304" pitchFamily="18" charset="0"/>
                <a:ea typeface="仿宋_GB2312" pitchFamily="49" charset="-122"/>
              </a:rPr>
              <a:t> &lt;= d0</a:t>
            </a:r>
            <a:r>
              <a:rPr lang="en-US" altLang="zh-CN" sz="1600" b="1" dirty="0">
                <a:latin typeface="Times New Roman" panose="02020603050405020304" pitchFamily="18" charset="0"/>
                <a:ea typeface="仿宋_GB2312" pitchFamily="49" charset="-122"/>
              </a:rPr>
              <a:t> when </a:t>
            </a:r>
            <a:r>
              <a:rPr lang="en-US" altLang="zh-CN" sz="1600" dirty="0" err="1">
                <a:latin typeface="Times New Roman" panose="02020603050405020304" pitchFamily="18" charset="0"/>
                <a:ea typeface="仿宋_GB2312" pitchFamily="49" charset="-122"/>
              </a:rPr>
              <a:t>sel</a:t>
            </a:r>
            <a:r>
              <a:rPr lang="en-US" altLang="zh-CN" sz="1600" dirty="0">
                <a:latin typeface="Times New Roman" panose="02020603050405020304" pitchFamily="18" charset="0"/>
                <a:ea typeface="仿宋_GB2312" pitchFamily="49" charset="-122"/>
              </a:rPr>
              <a:t> = “00”</a:t>
            </a:r>
            <a:r>
              <a:rPr lang="en-US" altLang="zh-CN" sz="1600" b="1" dirty="0">
                <a:latin typeface="Times New Roman" panose="02020603050405020304" pitchFamily="18" charset="0"/>
                <a:ea typeface="仿宋_GB2312" pitchFamily="49" charset="-122"/>
              </a:rPr>
              <a:t> else</a:t>
            </a:r>
          </a:p>
          <a:p>
            <a:pPr algn="just">
              <a:spcBef>
                <a:spcPct val="25000"/>
              </a:spcBef>
            </a:pPr>
            <a:r>
              <a:rPr lang="en-US" altLang="zh-CN" sz="1600" b="1" dirty="0">
                <a:latin typeface="Times New Roman" panose="02020603050405020304" pitchFamily="18" charset="0"/>
                <a:ea typeface="仿宋_GB2312" pitchFamily="49" charset="-122"/>
              </a:rPr>
              <a:t>                                                </a:t>
            </a:r>
            <a:r>
              <a:rPr lang="en-US" altLang="zh-CN" sz="1600" dirty="0">
                <a:latin typeface="Times New Roman" panose="02020603050405020304" pitchFamily="18" charset="0"/>
                <a:ea typeface="仿宋_GB2312" pitchFamily="49" charset="-122"/>
              </a:rPr>
              <a:t>d1 </a:t>
            </a:r>
            <a:r>
              <a:rPr lang="en-US" altLang="zh-CN" sz="1600" b="1" dirty="0">
                <a:latin typeface="Times New Roman" panose="02020603050405020304" pitchFamily="18" charset="0"/>
                <a:ea typeface="仿宋_GB2312" pitchFamily="49" charset="-122"/>
              </a:rPr>
              <a:t>when </a:t>
            </a:r>
            <a:r>
              <a:rPr lang="en-US" altLang="zh-CN" sz="1600" dirty="0" err="1">
                <a:latin typeface="Times New Roman" panose="02020603050405020304" pitchFamily="18" charset="0"/>
                <a:ea typeface="仿宋_GB2312" pitchFamily="49" charset="-122"/>
              </a:rPr>
              <a:t>sel</a:t>
            </a:r>
            <a:r>
              <a:rPr lang="en-US" altLang="zh-CN" sz="1600" dirty="0">
                <a:latin typeface="Times New Roman" panose="02020603050405020304" pitchFamily="18" charset="0"/>
                <a:ea typeface="仿宋_GB2312" pitchFamily="49" charset="-122"/>
              </a:rPr>
              <a:t> = “01”</a:t>
            </a:r>
            <a:r>
              <a:rPr lang="en-US" altLang="zh-CN" sz="1600" b="1" dirty="0">
                <a:latin typeface="Times New Roman" panose="02020603050405020304" pitchFamily="18" charset="0"/>
                <a:ea typeface="仿宋_GB2312" pitchFamily="49" charset="-122"/>
              </a:rPr>
              <a:t> else</a:t>
            </a:r>
          </a:p>
          <a:p>
            <a:pPr algn="just">
              <a:spcBef>
                <a:spcPct val="25000"/>
              </a:spcBef>
            </a:pPr>
            <a:r>
              <a:rPr lang="en-US" altLang="zh-CN" sz="1600" b="1" dirty="0">
                <a:latin typeface="Times New Roman" panose="02020603050405020304" pitchFamily="18" charset="0"/>
                <a:ea typeface="仿宋_GB2312" pitchFamily="49" charset="-122"/>
              </a:rPr>
              <a:t>                                        </a:t>
            </a:r>
            <a:r>
              <a:rPr lang="en-US" altLang="zh-CN" sz="1600" dirty="0">
                <a:latin typeface="Times New Roman" panose="02020603050405020304" pitchFamily="18" charset="0"/>
                <a:ea typeface="仿宋_GB2312" pitchFamily="49" charset="-122"/>
              </a:rPr>
              <a:t>        d2 </a:t>
            </a:r>
            <a:r>
              <a:rPr lang="en-US" altLang="zh-CN" sz="1600" b="1" dirty="0">
                <a:latin typeface="Times New Roman" panose="02020603050405020304" pitchFamily="18" charset="0"/>
                <a:ea typeface="仿宋_GB2312" pitchFamily="49" charset="-122"/>
              </a:rPr>
              <a:t>when </a:t>
            </a:r>
            <a:r>
              <a:rPr lang="en-US" altLang="zh-CN" sz="1600" dirty="0" err="1">
                <a:latin typeface="Times New Roman" panose="02020603050405020304" pitchFamily="18" charset="0"/>
                <a:ea typeface="仿宋_GB2312" pitchFamily="49" charset="-122"/>
              </a:rPr>
              <a:t>sel</a:t>
            </a:r>
            <a:r>
              <a:rPr lang="en-US" altLang="zh-CN" sz="1600" dirty="0">
                <a:latin typeface="Times New Roman" panose="02020603050405020304" pitchFamily="18" charset="0"/>
                <a:ea typeface="仿宋_GB2312" pitchFamily="49" charset="-122"/>
              </a:rPr>
              <a:t> = “10”</a:t>
            </a:r>
            <a:r>
              <a:rPr lang="en-US" altLang="zh-CN" sz="1600" b="1" dirty="0">
                <a:latin typeface="Times New Roman" panose="02020603050405020304" pitchFamily="18" charset="0"/>
                <a:ea typeface="仿宋_GB2312" pitchFamily="49" charset="-122"/>
              </a:rPr>
              <a:t> else</a:t>
            </a:r>
          </a:p>
          <a:p>
            <a:pPr algn="just">
              <a:spcBef>
                <a:spcPct val="25000"/>
              </a:spcBef>
            </a:pPr>
            <a:r>
              <a:rPr lang="en-US" altLang="zh-CN" sz="1600" b="1" dirty="0">
                <a:latin typeface="Times New Roman" panose="02020603050405020304" pitchFamily="18" charset="0"/>
                <a:ea typeface="仿宋_GB2312" pitchFamily="49" charset="-122"/>
              </a:rPr>
              <a:t>                                      </a:t>
            </a:r>
            <a:r>
              <a:rPr lang="en-US" altLang="zh-CN" sz="1600" dirty="0">
                <a:latin typeface="Times New Roman" panose="02020603050405020304" pitchFamily="18" charset="0"/>
                <a:ea typeface="仿宋_GB2312" pitchFamily="49" charset="-122"/>
              </a:rPr>
              <a:t>          d3 </a:t>
            </a:r>
            <a:r>
              <a:rPr lang="en-US" altLang="zh-CN" sz="1600" b="1" dirty="0">
                <a:latin typeface="Times New Roman" panose="02020603050405020304" pitchFamily="18" charset="0"/>
                <a:ea typeface="仿宋_GB2312" pitchFamily="49" charset="-122"/>
              </a:rPr>
              <a:t>when </a:t>
            </a:r>
            <a:r>
              <a:rPr lang="en-US" altLang="zh-CN" sz="1600" dirty="0" err="1">
                <a:latin typeface="Times New Roman" panose="02020603050405020304" pitchFamily="18" charset="0"/>
                <a:ea typeface="仿宋_GB2312" pitchFamily="49" charset="-122"/>
              </a:rPr>
              <a:t>sel</a:t>
            </a:r>
            <a:r>
              <a:rPr lang="en-US" altLang="zh-CN" sz="1600" dirty="0">
                <a:latin typeface="Times New Roman" panose="02020603050405020304" pitchFamily="18" charset="0"/>
                <a:ea typeface="仿宋_GB2312" pitchFamily="49" charset="-122"/>
              </a:rPr>
              <a:t> = “11”</a:t>
            </a:r>
            <a:r>
              <a:rPr lang="en-US" altLang="zh-CN" sz="1600" b="1" dirty="0">
                <a:latin typeface="Times New Roman" panose="02020603050405020304" pitchFamily="18" charset="0"/>
                <a:ea typeface="仿宋_GB2312" pitchFamily="49" charset="-122"/>
              </a:rPr>
              <a:t> ；</a:t>
            </a:r>
          </a:p>
          <a:p>
            <a:pPr algn="just">
              <a:spcBef>
                <a:spcPct val="25000"/>
              </a:spcBef>
            </a:pPr>
            <a:r>
              <a:rPr lang="en-US" altLang="zh-CN" sz="1600" b="1" dirty="0">
                <a:latin typeface="Times New Roman" panose="02020603050405020304" pitchFamily="18" charset="0"/>
                <a:ea typeface="仿宋_GB2312" pitchFamily="49" charset="-122"/>
              </a:rPr>
              <a:t>                     end architecture </a:t>
            </a:r>
            <a:r>
              <a:rPr lang="en-US" altLang="zh-CN" sz="1600" dirty="0" err="1">
                <a:latin typeface="Times New Roman" panose="02020603050405020304" pitchFamily="18" charset="0"/>
                <a:ea typeface="仿宋_GB2312" pitchFamily="49" charset="-122"/>
              </a:rPr>
              <a:t>behav</a:t>
            </a:r>
            <a:r>
              <a:rPr lang="en-US" altLang="zh-CN" sz="1600" b="1" dirty="0">
                <a:latin typeface="Times New Roman" panose="02020603050405020304" pitchFamily="18" charset="0"/>
                <a:ea typeface="仿宋_GB2312" pitchFamily="49" charset="-122"/>
              </a:rPr>
              <a:t>；</a:t>
            </a:r>
          </a:p>
          <a:p>
            <a:pPr algn="just">
              <a:spcBef>
                <a:spcPct val="25000"/>
              </a:spcBef>
            </a:pPr>
            <a:endParaRPr lang="en-US" altLang="zh-CN" sz="1600" b="1" dirty="0">
              <a:latin typeface="Times New Roman" panose="02020603050405020304" pitchFamily="18" charset="0"/>
              <a:ea typeface="仿宋_GB2312" pitchFamily="49"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932BADE3-53BF-48A4-8BC2-8D0B48C8B0E4}"/>
              </a:ext>
            </a:extLst>
          </p:cNvPr>
          <p:cNvSpPr>
            <a:spLocks noGrp="1"/>
          </p:cNvSpPr>
          <p:nvPr>
            <p:ph type="dt" sz="half" idx="10"/>
          </p:nvPr>
        </p:nvSpPr>
        <p:spPr/>
        <p:txBody>
          <a:bodyPr/>
          <a:lstStyle/>
          <a:p>
            <a:fld id="{5F14E4BB-773A-4BCA-A23E-602D7C3F38BC}" type="datetime1">
              <a:rPr lang="zh-CN" altLang="en-US"/>
              <a:pPr/>
              <a:t>2018/11/27</a:t>
            </a:fld>
            <a:endParaRPr lang="en-US" altLang="en-US"/>
          </a:p>
        </p:txBody>
      </p:sp>
      <p:sp>
        <p:nvSpPr>
          <p:cNvPr id="11" name="页脚占位符 4">
            <a:extLst>
              <a:ext uri="{FF2B5EF4-FFF2-40B4-BE49-F238E27FC236}">
                <a16:creationId xmlns:a16="http://schemas.microsoft.com/office/drawing/2014/main" id="{D2234506-C8C4-4489-9EFA-EBA4122D1A12}"/>
              </a:ext>
            </a:extLst>
          </p:cNvPr>
          <p:cNvSpPr>
            <a:spLocks noGrp="1"/>
          </p:cNvSpPr>
          <p:nvPr>
            <p:ph type="ftr" sz="quarter" idx="11"/>
          </p:nvPr>
        </p:nvSpPr>
        <p:spPr/>
        <p:txBody>
          <a:bodyPr/>
          <a:lstStyle/>
          <a:p>
            <a:r>
              <a:rPr lang="zh-CN" altLang="en-US"/>
              <a:t>电子教案 </a:t>
            </a:r>
            <a:r>
              <a:rPr lang="en-US" altLang="zh-CN"/>
              <a:t>Page </a:t>
            </a:r>
            <a:fld id="{3083F60C-BE06-4587-99B4-938DEDD9198B}" type="slidenum">
              <a:rPr lang="en-US" altLang="zh-CN"/>
              <a:pPr/>
              <a:t>43</a:t>
            </a:fld>
            <a:r>
              <a:rPr lang="en-US" altLang="zh-CN"/>
              <a:t> of 97</a:t>
            </a:r>
          </a:p>
        </p:txBody>
      </p:sp>
      <p:sp>
        <p:nvSpPr>
          <p:cNvPr id="107522" name="Rectangle 2">
            <a:extLst>
              <a:ext uri="{FF2B5EF4-FFF2-40B4-BE49-F238E27FC236}">
                <a16:creationId xmlns:a16="http://schemas.microsoft.com/office/drawing/2014/main" id="{F2EFB2F0-AA8A-4F61-B6B1-0C0E627C12E8}"/>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3" name="Text Box 3">
            <a:extLst>
              <a:ext uri="{FF2B5EF4-FFF2-40B4-BE49-F238E27FC236}">
                <a16:creationId xmlns:a16="http://schemas.microsoft.com/office/drawing/2014/main" id="{D9E1C2BF-23CF-41AC-B268-BD7B99D23C67}"/>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的模型结构(6)</a:t>
            </a:r>
            <a:endParaRPr lang="en-US" altLang="en-US" sz="3200" b="1">
              <a:latin typeface="Times New Roman" panose="02020603050405020304" pitchFamily="18" charset="0"/>
              <a:ea typeface="宋体" panose="02010600030101010101" pitchFamily="2" charset="-122"/>
            </a:endParaRPr>
          </a:p>
        </p:txBody>
      </p:sp>
      <p:sp>
        <p:nvSpPr>
          <p:cNvPr id="107524" name="Rectangle 4">
            <a:extLst>
              <a:ext uri="{FF2B5EF4-FFF2-40B4-BE49-F238E27FC236}">
                <a16:creationId xmlns:a16="http://schemas.microsoft.com/office/drawing/2014/main" id="{30844288-CC6C-48B4-87B5-234B28B95A08}"/>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7525" name="Rectangle 5">
            <a:extLst>
              <a:ext uri="{FF2B5EF4-FFF2-40B4-BE49-F238E27FC236}">
                <a16:creationId xmlns:a16="http://schemas.microsoft.com/office/drawing/2014/main" id="{6228F05B-1857-4D62-B138-EEB05E67726B}"/>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7526" name="Rectangle 6">
            <a:extLst>
              <a:ext uri="{FF2B5EF4-FFF2-40B4-BE49-F238E27FC236}">
                <a16:creationId xmlns:a16="http://schemas.microsoft.com/office/drawing/2014/main" id="{5E5AAA48-D77A-4960-B5E8-C0408EDF6760}"/>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527" name="Text Box 7">
            <a:extLst>
              <a:ext uri="{FF2B5EF4-FFF2-40B4-BE49-F238E27FC236}">
                <a16:creationId xmlns:a16="http://schemas.microsoft.com/office/drawing/2014/main" id="{ADB1F3DC-BDC2-4588-9B5B-C978C7D341C8}"/>
              </a:ext>
            </a:extLst>
          </p:cNvPr>
          <p:cNvSpPr txBox="1">
            <a:spLocks noChangeArrowheads="1"/>
          </p:cNvSpPr>
          <p:nvPr/>
        </p:nvSpPr>
        <p:spPr bwMode="auto">
          <a:xfrm>
            <a:off x="304800" y="8382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仿宋_GB2312" pitchFamily="49" charset="-122"/>
              </a:rPr>
              <a:t>构造体功能的行为描述：</a:t>
            </a:r>
            <a:r>
              <a:rPr lang="zh-CN" altLang="en-US" sz="1600" b="1">
                <a:latin typeface="宋体" panose="02010600030101010101" pitchFamily="2" charset="-122"/>
                <a:ea typeface="仿宋_GB2312" pitchFamily="49" charset="-122"/>
              </a:rPr>
              <a:t>并行信号赋值语句、进程语句是行为描述的基本单元</a:t>
            </a:r>
            <a:endParaRPr lang="zh-CN" altLang="en-US" sz="1800" b="1">
              <a:latin typeface="仿宋_GB2312" pitchFamily="49" charset="-122"/>
              <a:ea typeface="仿宋_GB2312" pitchFamily="49" charset="-122"/>
            </a:endParaRPr>
          </a:p>
        </p:txBody>
      </p:sp>
      <p:sp>
        <p:nvSpPr>
          <p:cNvPr id="107528" name="Rectangle 8">
            <a:extLst>
              <a:ext uri="{FF2B5EF4-FFF2-40B4-BE49-F238E27FC236}">
                <a16:creationId xmlns:a16="http://schemas.microsoft.com/office/drawing/2014/main" id="{040A61B1-F2E9-4898-953C-A0B9E57D4655}"/>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7529" name="Rectangle 9">
            <a:extLst>
              <a:ext uri="{FF2B5EF4-FFF2-40B4-BE49-F238E27FC236}">
                <a16:creationId xmlns:a16="http://schemas.microsoft.com/office/drawing/2014/main" id="{C904B2B9-2DE6-4348-83E5-004A4A8FC5DE}"/>
              </a:ext>
            </a:extLst>
          </p:cNvPr>
          <p:cNvSpPr>
            <a:spLocks noChangeArrowheads="1"/>
          </p:cNvSpPr>
          <p:nvPr/>
        </p:nvSpPr>
        <p:spPr bwMode="auto">
          <a:xfrm>
            <a:off x="381000" y="1447800"/>
            <a:ext cx="8534400" cy="4633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5000"/>
              </a:spcBef>
            </a:pPr>
            <a:r>
              <a:rPr lang="zh-CN" altLang="en-US" sz="1600">
                <a:latin typeface="Times New Roman" panose="02020603050405020304" pitchFamily="18" charset="0"/>
                <a:ea typeface="仿宋_GB2312" pitchFamily="49" charset="-122"/>
              </a:rPr>
              <a:t>     ▲</a:t>
            </a:r>
            <a:r>
              <a:rPr lang="zh-CN" altLang="en-US" sz="1800" b="1">
                <a:latin typeface="仿宋_GB2312" pitchFamily="49" charset="-122"/>
                <a:ea typeface="仿宋_GB2312" pitchFamily="49" charset="-122"/>
              </a:rPr>
              <a:t>并行信号赋值语句：由</a:t>
            </a:r>
            <a:r>
              <a:rPr lang="zh-CN" altLang="en-US" sz="1600" b="1">
                <a:latin typeface="仿宋_GB2312" pitchFamily="49" charset="-122"/>
                <a:ea typeface="仿宋_GB2312" pitchFamily="49" charset="-122"/>
              </a:rPr>
              <a:t>简单信号赋值、条件信号赋值、选择信号赋值语句组成</a:t>
            </a:r>
          </a:p>
          <a:p>
            <a:pPr>
              <a:spcBef>
                <a:spcPct val="50000"/>
              </a:spcBef>
            </a:pPr>
            <a:r>
              <a:rPr lang="zh-CN" altLang="en-US" sz="1600" b="1">
                <a:latin typeface="Times New Roman" panose="02020603050405020304" pitchFamily="18" charset="0"/>
                <a:ea typeface="仿宋_GB2312" pitchFamily="49" charset="-122"/>
                <a:sym typeface="Symbol" panose="05050102010706020507" pitchFamily="18" charset="2"/>
              </a:rPr>
              <a:t>              </a:t>
            </a:r>
            <a:r>
              <a:rPr lang="zh-CN" altLang="en-US" sz="1600" b="1">
                <a:latin typeface="仿宋_GB2312" pitchFamily="49" charset="-122"/>
                <a:ea typeface="仿宋_GB2312" pitchFamily="49" charset="-122"/>
              </a:rPr>
              <a:t>选择信号赋值语句</a:t>
            </a:r>
          </a:p>
          <a:p>
            <a:pPr>
              <a:spcBef>
                <a:spcPct val="50000"/>
              </a:spcBef>
            </a:pPr>
            <a:r>
              <a:rPr lang="zh-CN" altLang="en-US" sz="1600" b="1">
                <a:latin typeface="仿宋_GB2312" pitchFamily="49" charset="-122"/>
                <a:ea typeface="仿宋_GB2312" pitchFamily="49" charset="-122"/>
              </a:rPr>
              <a:t>            </a:t>
            </a:r>
            <a:r>
              <a:rPr lang="zh-CN" altLang="en-US" sz="1600" b="1">
                <a:latin typeface="Times New Roman" panose="02020603050405020304" pitchFamily="18" charset="0"/>
                <a:ea typeface="仿宋_GB2312" pitchFamily="49" charset="-122"/>
              </a:rPr>
              <a:t>[&lt;语句标号&gt;: ] </a:t>
            </a:r>
            <a:r>
              <a:rPr lang="en-US" altLang="zh-CN" sz="1600" b="1">
                <a:latin typeface="Times New Roman" panose="02020603050405020304" pitchFamily="18" charset="0"/>
                <a:ea typeface="仿宋_GB2312" pitchFamily="49" charset="-122"/>
              </a:rPr>
              <a:t>with &lt;</a:t>
            </a:r>
            <a:r>
              <a:rPr lang="zh-CN" altLang="en-US" sz="1600" b="1">
                <a:latin typeface="Times New Roman" panose="02020603050405020304" pitchFamily="18" charset="0"/>
                <a:ea typeface="仿宋_GB2312" pitchFamily="49" charset="-122"/>
              </a:rPr>
              <a:t>选择表达式&gt; </a:t>
            </a:r>
            <a:r>
              <a:rPr lang="en-US" altLang="zh-CN" sz="1600" b="1">
                <a:latin typeface="Times New Roman" panose="02020603050405020304" pitchFamily="18" charset="0"/>
                <a:ea typeface="仿宋_GB2312" pitchFamily="49" charset="-122"/>
              </a:rPr>
              <a:t>select</a:t>
            </a:r>
            <a:r>
              <a:rPr lang="zh-CN" altLang="en-US" sz="1600" b="1">
                <a:latin typeface="Times New Roman" panose="02020603050405020304" pitchFamily="18" charset="0"/>
                <a:ea typeface="仿宋_GB2312" pitchFamily="49" charset="-122"/>
              </a:rPr>
              <a:t> </a:t>
            </a:r>
          </a:p>
          <a:p>
            <a:pPr>
              <a:spcBef>
                <a:spcPct val="50000"/>
              </a:spcBef>
            </a:pPr>
            <a:r>
              <a:rPr lang="zh-CN" altLang="en-US" sz="1600" b="1">
                <a:latin typeface="Times New Roman" panose="02020603050405020304" pitchFamily="18" charset="0"/>
                <a:ea typeface="仿宋_GB2312" pitchFamily="49" charset="-122"/>
              </a:rPr>
              <a:t>                                 &lt;信号名&gt; &lt;= [&lt;延迟机制&gt;]{&lt;波形&gt; </a:t>
            </a:r>
            <a:r>
              <a:rPr lang="en-US" altLang="zh-CN" sz="1600" b="1">
                <a:latin typeface="Times New Roman" panose="02020603050405020304" pitchFamily="18" charset="0"/>
                <a:ea typeface="仿宋_GB2312" pitchFamily="49" charset="-122"/>
              </a:rPr>
              <a:t>when &lt;</a:t>
            </a:r>
            <a:r>
              <a:rPr lang="zh-CN" altLang="en-US" sz="1600" b="1">
                <a:latin typeface="Times New Roman" panose="02020603050405020304" pitchFamily="18" charset="0"/>
                <a:ea typeface="仿宋_GB2312" pitchFamily="49" charset="-122"/>
              </a:rPr>
              <a:t>选择项&gt;, </a:t>
            </a:r>
            <a:r>
              <a:rPr lang="en-US" altLang="zh-CN" sz="1600" b="1">
                <a:latin typeface="Times New Roman" panose="02020603050405020304" pitchFamily="18" charset="0"/>
                <a:ea typeface="仿宋_GB2312" pitchFamily="49" charset="-122"/>
              </a:rPr>
              <a:t>}</a:t>
            </a:r>
          </a:p>
          <a:p>
            <a:pPr algn="just">
              <a:spcBef>
                <a:spcPct val="50000"/>
              </a:spcBef>
            </a:pPr>
            <a:r>
              <a:rPr lang="en-US" altLang="zh-CN" sz="1600" b="1">
                <a:latin typeface="Times New Roman" panose="02020603050405020304" pitchFamily="18" charset="0"/>
                <a:ea typeface="仿宋_GB2312" pitchFamily="49" charset="-122"/>
              </a:rPr>
              <a:t>                                                          &lt;</a:t>
            </a:r>
            <a:r>
              <a:rPr lang="zh-CN" altLang="en-US" sz="1600" b="1">
                <a:latin typeface="Times New Roman" panose="02020603050405020304" pitchFamily="18" charset="0"/>
                <a:ea typeface="仿宋_GB2312" pitchFamily="49" charset="-122"/>
              </a:rPr>
              <a:t>波形&gt; </a:t>
            </a:r>
            <a:r>
              <a:rPr lang="en-US" altLang="zh-CN" sz="1600" b="1">
                <a:latin typeface="Times New Roman" panose="02020603050405020304" pitchFamily="18" charset="0"/>
                <a:ea typeface="仿宋_GB2312" pitchFamily="49" charset="-122"/>
              </a:rPr>
              <a:t>when &lt;</a:t>
            </a:r>
            <a:r>
              <a:rPr lang="zh-CN" altLang="en-US" sz="1600" b="1">
                <a:latin typeface="Times New Roman" panose="02020603050405020304" pitchFamily="18" charset="0"/>
                <a:ea typeface="仿宋_GB2312" pitchFamily="49" charset="-122"/>
              </a:rPr>
              <a:t>选择项&gt;；</a:t>
            </a:r>
          </a:p>
          <a:p>
            <a:pPr algn="just">
              <a:spcBef>
                <a:spcPct val="50000"/>
              </a:spcBef>
            </a:pPr>
            <a:r>
              <a:rPr lang="zh-CN" altLang="en-US" sz="1600" b="1">
                <a:latin typeface="Times New Roman" panose="02020603050405020304" pitchFamily="18" charset="0"/>
                <a:ea typeface="仿宋_GB2312" pitchFamily="49" charset="-122"/>
              </a:rPr>
              <a:t>             注:⑴&lt;波形&gt; 同条件信号赋值语句</a:t>
            </a:r>
            <a:endParaRPr lang="en-US" altLang="zh-CN" sz="1600" b="1">
              <a:latin typeface="Times New Roman" panose="02020603050405020304" pitchFamily="18" charset="0"/>
              <a:ea typeface="仿宋_GB2312" pitchFamily="49" charset="-122"/>
            </a:endParaRPr>
          </a:p>
          <a:p>
            <a:pPr algn="just">
              <a:spcBef>
                <a:spcPct val="50000"/>
              </a:spcBef>
            </a:pPr>
            <a:r>
              <a:rPr lang="zh-CN" altLang="en-US" sz="1600" b="1">
                <a:latin typeface="Times New Roman" panose="02020603050405020304" pitchFamily="18" charset="0"/>
                <a:ea typeface="仿宋_GB2312" pitchFamily="49" charset="-122"/>
              </a:rPr>
              <a:t>                   ⑵&lt;选择项&gt; ::= &lt;值表达式&gt; | &lt;离散值&gt; | &lt;值范围&gt; | </a:t>
            </a:r>
            <a:r>
              <a:rPr lang="en-US" altLang="zh-CN" sz="1600" b="1">
                <a:latin typeface="Times New Roman" panose="02020603050405020304" pitchFamily="18" charset="0"/>
                <a:ea typeface="仿宋_GB2312" pitchFamily="49" charset="-122"/>
              </a:rPr>
              <a:t>others</a:t>
            </a:r>
          </a:p>
          <a:p>
            <a:pPr algn="just">
              <a:spcBef>
                <a:spcPct val="50000"/>
              </a:spcBef>
            </a:pPr>
            <a:r>
              <a:rPr lang="en-US" altLang="zh-CN" sz="1600" b="1">
                <a:latin typeface="Times New Roman" panose="02020603050405020304" pitchFamily="18" charset="0"/>
                <a:ea typeface="仿宋_GB2312" pitchFamily="49" charset="-122"/>
              </a:rPr>
              <a:t>                       &lt;</a:t>
            </a:r>
            <a:r>
              <a:rPr lang="zh-CN" altLang="en-US" sz="1600" b="1">
                <a:latin typeface="Times New Roman" panose="02020603050405020304" pitchFamily="18" charset="0"/>
                <a:ea typeface="仿宋_GB2312" pitchFamily="49" charset="-122"/>
              </a:rPr>
              <a:t>值范围&gt; ::= &lt;值表达式&gt; {</a:t>
            </a:r>
            <a:r>
              <a:rPr lang="en-US" altLang="zh-CN" sz="1600" b="1">
                <a:latin typeface="Times New Roman" panose="02020603050405020304" pitchFamily="18" charset="0"/>
                <a:ea typeface="仿宋_GB2312" pitchFamily="49" charset="-122"/>
              </a:rPr>
              <a:t>downto | to} &lt;</a:t>
            </a:r>
            <a:r>
              <a:rPr lang="zh-CN" altLang="en-US" sz="1600" b="1">
                <a:latin typeface="Times New Roman" panose="02020603050405020304" pitchFamily="18" charset="0"/>
                <a:ea typeface="仿宋_GB2312" pitchFamily="49" charset="-122"/>
              </a:rPr>
              <a:t>值表达式&gt;</a:t>
            </a:r>
          </a:p>
          <a:p>
            <a:pPr algn="just">
              <a:spcBef>
                <a:spcPct val="50000"/>
              </a:spcBef>
            </a:pPr>
            <a:r>
              <a:rPr lang="zh-CN" altLang="en-US" sz="1600" b="1">
                <a:latin typeface="仿宋_GB2312" pitchFamily="49" charset="-122"/>
                <a:ea typeface="仿宋_GB2312" pitchFamily="49" charset="-122"/>
              </a:rPr>
              <a:t>         ⑶对信号敏感，一旦激活会对所有的&lt;选择项&gt;进行检测不允许嵌套使用</a:t>
            </a:r>
          </a:p>
          <a:p>
            <a:pPr algn="just">
              <a:spcBef>
                <a:spcPct val="50000"/>
              </a:spcBef>
            </a:pPr>
            <a:r>
              <a:rPr lang="zh-CN" altLang="en-US" sz="1600" b="1">
                <a:latin typeface="仿宋_GB2312" pitchFamily="49" charset="-122"/>
                <a:ea typeface="仿宋_GB2312" pitchFamily="49" charset="-122"/>
              </a:rPr>
              <a:t>         ⑷和</a:t>
            </a:r>
            <a:r>
              <a:rPr lang="en-US" altLang="zh-CN" sz="1600" b="1">
                <a:latin typeface="仿宋_GB2312" pitchFamily="49" charset="-122"/>
                <a:ea typeface="仿宋_GB2312" pitchFamily="49" charset="-122"/>
              </a:rPr>
              <a:t>case</a:t>
            </a:r>
            <a:r>
              <a:rPr lang="zh-CN" altLang="en-US" sz="1600" b="1">
                <a:latin typeface="仿宋_GB2312" pitchFamily="49" charset="-122"/>
                <a:ea typeface="仿宋_GB2312" pitchFamily="49" charset="-122"/>
              </a:rPr>
              <a:t>语句一样，既不允许&lt;选择项&gt;的取值被遗漏也不允许重复使用它们</a:t>
            </a:r>
          </a:p>
          <a:p>
            <a:pPr algn="just">
              <a:spcBef>
                <a:spcPct val="50000"/>
              </a:spcBef>
            </a:pPr>
            <a:r>
              <a:rPr lang="zh-CN" altLang="en-US" sz="1600" b="1">
                <a:latin typeface="仿宋_GB2312" pitchFamily="49" charset="-122"/>
                <a:ea typeface="仿宋_GB2312" pitchFamily="49" charset="-122"/>
              </a:rPr>
              <a:t>         ⑸不允许把信号代入自身的描述</a:t>
            </a:r>
          </a:p>
          <a:p>
            <a:pPr algn="just">
              <a:spcBef>
                <a:spcPct val="20000"/>
              </a:spcBef>
            </a:pPr>
            <a:endParaRPr lang="en-US" altLang="zh-CN" sz="1600" b="1">
              <a:latin typeface="Times New Roman" panose="02020603050405020304" pitchFamily="18" charset="0"/>
              <a:ea typeface="仿宋_GB2312" pitchFamily="49" charset="-122"/>
            </a:endParaRPr>
          </a:p>
          <a:p>
            <a:pPr algn="just">
              <a:spcBef>
                <a:spcPct val="25000"/>
              </a:spcBef>
            </a:pPr>
            <a:endParaRPr lang="en-US" altLang="zh-CN" sz="1600" b="1">
              <a:latin typeface="Times New Roman" panose="02020603050405020304" pitchFamily="18" charset="0"/>
              <a:ea typeface="仿宋_GB2312"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06697A31-878A-409C-92AC-C330FCF8CC17}"/>
              </a:ext>
            </a:extLst>
          </p:cNvPr>
          <p:cNvSpPr>
            <a:spLocks noGrp="1"/>
          </p:cNvSpPr>
          <p:nvPr>
            <p:ph type="dt" sz="half" idx="10"/>
          </p:nvPr>
        </p:nvSpPr>
        <p:spPr/>
        <p:txBody>
          <a:bodyPr/>
          <a:lstStyle/>
          <a:p>
            <a:fld id="{6BCF6872-88EE-482A-AD29-03979F24B517}" type="datetime1">
              <a:rPr lang="zh-CN" altLang="en-US"/>
              <a:pPr/>
              <a:t>2018/11/27</a:t>
            </a:fld>
            <a:endParaRPr lang="en-US" altLang="en-US"/>
          </a:p>
        </p:txBody>
      </p:sp>
      <p:sp>
        <p:nvSpPr>
          <p:cNvPr id="11" name="页脚占位符 4">
            <a:extLst>
              <a:ext uri="{FF2B5EF4-FFF2-40B4-BE49-F238E27FC236}">
                <a16:creationId xmlns:a16="http://schemas.microsoft.com/office/drawing/2014/main" id="{4EE55E64-A681-4A54-92BF-6CEF80737586}"/>
              </a:ext>
            </a:extLst>
          </p:cNvPr>
          <p:cNvSpPr>
            <a:spLocks noGrp="1"/>
          </p:cNvSpPr>
          <p:nvPr>
            <p:ph type="ftr" sz="quarter" idx="11"/>
          </p:nvPr>
        </p:nvSpPr>
        <p:spPr/>
        <p:txBody>
          <a:bodyPr/>
          <a:lstStyle/>
          <a:p>
            <a:r>
              <a:rPr lang="zh-CN" altLang="en-US"/>
              <a:t>电子教案 </a:t>
            </a:r>
            <a:r>
              <a:rPr lang="en-US" altLang="zh-CN"/>
              <a:t>Page </a:t>
            </a:r>
            <a:fld id="{77A7AA78-0330-4A62-8522-5F1A2BDE91E5}" type="slidenum">
              <a:rPr lang="en-US" altLang="zh-CN"/>
              <a:pPr/>
              <a:t>44</a:t>
            </a:fld>
            <a:r>
              <a:rPr lang="en-US" altLang="zh-CN"/>
              <a:t> of 97</a:t>
            </a:r>
          </a:p>
        </p:txBody>
      </p:sp>
      <p:sp>
        <p:nvSpPr>
          <p:cNvPr id="108546" name="Rectangle 2">
            <a:extLst>
              <a:ext uri="{FF2B5EF4-FFF2-40B4-BE49-F238E27FC236}">
                <a16:creationId xmlns:a16="http://schemas.microsoft.com/office/drawing/2014/main" id="{A65833F0-D448-4C14-A6DF-7656AD6FABF0}"/>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47" name="Text Box 3">
            <a:extLst>
              <a:ext uri="{FF2B5EF4-FFF2-40B4-BE49-F238E27FC236}">
                <a16:creationId xmlns:a16="http://schemas.microsoft.com/office/drawing/2014/main" id="{345AA3A5-9105-4C73-82B8-340BC4DB7CAD}"/>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的模型结构(7)</a:t>
            </a:r>
            <a:endParaRPr lang="en-US" altLang="en-US" sz="3200" b="1">
              <a:latin typeface="Times New Roman" panose="02020603050405020304" pitchFamily="18" charset="0"/>
              <a:ea typeface="宋体" panose="02010600030101010101" pitchFamily="2" charset="-122"/>
            </a:endParaRPr>
          </a:p>
        </p:txBody>
      </p:sp>
      <p:sp>
        <p:nvSpPr>
          <p:cNvPr id="108548" name="Rectangle 4">
            <a:extLst>
              <a:ext uri="{FF2B5EF4-FFF2-40B4-BE49-F238E27FC236}">
                <a16:creationId xmlns:a16="http://schemas.microsoft.com/office/drawing/2014/main" id="{6970D550-B293-41AB-B3B4-574B5B93138C}"/>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8549" name="Rectangle 5">
            <a:extLst>
              <a:ext uri="{FF2B5EF4-FFF2-40B4-BE49-F238E27FC236}">
                <a16:creationId xmlns:a16="http://schemas.microsoft.com/office/drawing/2014/main" id="{D4143FE2-33C8-41AB-8C5D-0A204D0392A5}"/>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8550" name="Rectangle 6">
            <a:extLst>
              <a:ext uri="{FF2B5EF4-FFF2-40B4-BE49-F238E27FC236}">
                <a16:creationId xmlns:a16="http://schemas.microsoft.com/office/drawing/2014/main" id="{75228681-6734-4284-9EF8-A73427E9DC6F}"/>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551" name="Text Box 7">
            <a:extLst>
              <a:ext uri="{FF2B5EF4-FFF2-40B4-BE49-F238E27FC236}">
                <a16:creationId xmlns:a16="http://schemas.microsoft.com/office/drawing/2014/main" id="{16F375E2-7713-4873-BEE7-092E67C619D3}"/>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仿宋_GB2312" pitchFamily="49" charset="-122"/>
              </a:rPr>
              <a:t>构造体功能的行为描述：</a:t>
            </a:r>
            <a:r>
              <a:rPr lang="zh-CN" altLang="en-US" sz="1600" b="1">
                <a:latin typeface="宋体" panose="02010600030101010101" pitchFamily="2" charset="-122"/>
                <a:ea typeface="仿宋_GB2312" pitchFamily="49" charset="-122"/>
              </a:rPr>
              <a:t>并行信号赋值语句、进程语句是行为描述的基本单元</a:t>
            </a:r>
            <a:endParaRPr lang="zh-CN" altLang="en-US" sz="1800" b="1">
              <a:latin typeface="仿宋_GB2312" pitchFamily="49" charset="-122"/>
              <a:ea typeface="仿宋_GB2312" pitchFamily="49" charset="-122"/>
            </a:endParaRPr>
          </a:p>
        </p:txBody>
      </p:sp>
      <p:sp>
        <p:nvSpPr>
          <p:cNvPr id="108552" name="Rectangle 8">
            <a:extLst>
              <a:ext uri="{FF2B5EF4-FFF2-40B4-BE49-F238E27FC236}">
                <a16:creationId xmlns:a16="http://schemas.microsoft.com/office/drawing/2014/main" id="{A4B95CCB-F742-4EAA-AC41-5876BA7E963C}"/>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8553" name="Rectangle 9">
            <a:extLst>
              <a:ext uri="{FF2B5EF4-FFF2-40B4-BE49-F238E27FC236}">
                <a16:creationId xmlns:a16="http://schemas.microsoft.com/office/drawing/2014/main" id="{3201209E-EBB5-4C90-BDCC-B19B079EF16A}"/>
              </a:ext>
            </a:extLst>
          </p:cNvPr>
          <p:cNvSpPr>
            <a:spLocks noChangeArrowheads="1"/>
          </p:cNvSpPr>
          <p:nvPr/>
        </p:nvSpPr>
        <p:spPr bwMode="auto">
          <a:xfrm>
            <a:off x="381000" y="1219200"/>
            <a:ext cx="8534400" cy="521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5000"/>
              </a:spcBef>
            </a:pPr>
            <a:r>
              <a:rPr lang="zh-CN" altLang="en-US" sz="1600">
                <a:latin typeface="Times New Roman" panose="02020603050405020304" pitchFamily="18" charset="0"/>
                <a:ea typeface="仿宋_GB2312" pitchFamily="49" charset="-122"/>
              </a:rPr>
              <a:t>     ▲</a:t>
            </a:r>
            <a:r>
              <a:rPr lang="zh-CN" altLang="en-US" sz="1800" b="1">
                <a:latin typeface="仿宋_GB2312" pitchFamily="49" charset="-122"/>
                <a:ea typeface="仿宋_GB2312" pitchFamily="49" charset="-122"/>
              </a:rPr>
              <a:t>并行信号赋值语句：由</a:t>
            </a:r>
            <a:r>
              <a:rPr lang="zh-CN" altLang="en-US" sz="1600" b="1">
                <a:latin typeface="仿宋_GB2312" pitchFamily="49" charset="-122"/>
                <a:ea typeface="仿宋_GB2312" pitchFamily="49" charset="-122"/>
              </a:rPr>
              <a:t>简单信号赋值、条件信号赋值、选择信号赋值语句组成</a:t>
            </a:r>
          </a:p>
          <a:p>
            <a:pPr>
              <a:spcBef>
                <a:spcPct val="50000"/>
              </a:spcBef>
            </a:pPr>
            <a:r>
              <a:rPr lang="zh-CN" altLang="en-US" sz="1600" b="1">
                <a:latin typeface="Times New Roman" panose="02020603050405020304" pitchFamily="18" charset="0"/>
                <a:ea typeface="仿宋_GB2312" pitchFamily="49" charset="-122"/>
                <a:sym typeface="Symbol" panose="05050102010706020507" pitchFamily="18" charset="2"/>
              </a:rPr>
              <a:t>              </a:t>
            </a:r>
            <a:r>
              <a:rPr lang="zh-CN" altLang="en-US" sz="1600" b="1">
                <a:latin typeface="仿宋_GB2312" pitchFamily="49" charset="-122"/>
                <a:ea typeface="仿宋_GB2312" pitchFamily="49" charset="-122"/>
              </a:rPr>
              <a:t>选择信号赋值语句</a:t>
            </a:r>
          </a:p>
          <a:p>
            <a:pPr>
              <a:spcBef>
                <a:spcPct val="50000"/>
              </a:spcBef>
            </a:pPr>
            <a:r>
              <a:rPr lang="zh-CN" altLang="en-US" sz="1600" b="1">
                <a:latin typeface="Times New Roman" panose="02020603050405020304" pitchFamily="18" charset="0"/>
                <a:ea typeface="仿宋_GB2312" pitchFamily="49" charset="-122"/>
              </a:rPr>
              <a:t>             例：</a:t>
            </a:r>
            <a:r>
              <a:rPr lang="en-US" altLang="zh-CN" sz="1600" b="1">
                <a:latin typeface="Times New Roman" panose="02020603050405020304" pitchFamily="18" charset="0"/>
                <a:ea typeface="仿宋_GB2312" pitchFamily="49" charset="-122"/>
              </a:rPr>
              <a:t>entity </a:t>
            </a:r>
            <a:r>
              <a:rPr lang="en-US" altLang="zh-CN" sz="1600">
                <a:latin typeface="Times New Roman" panose="02020603050405020304" pitchFamily="18" charset="0"/>
                <a:ea typeface="仿宋_GB2312" pitchFamily="49" charset="-122"/>
              </a:rPr>
              <a:t>full_adder</a:t>
            </a:r>
            <a:r>
              <a:rPr lang="en-US" altLang="zh-CN" sz="1600" b="1">
                <a:latin typeface="Times New Roman" panose="02020603050405020304" pitchFamily="18" charset="0"/>
                <a:ea typeface="仿宋_GB2312" pitchFamily="49" charset="-122"/>
              </a:rPr>
              <a:t> is</a:t>
            </a:r>
          </a:p>
          <a:p>
            <a:pPr algn="just">
              <a:spcBef>
                <a:spcPct val="20000"/>
              </a:spcBef>
            </a:pPr>
            <a:r>
              <a:rPr lang="en-US" altLang="zh-CN" sz="1600" b="1">
                <a:latin typeface="Times New Roman" panose="02020603050405020304" pitchFamily="18" charset="0"/>
                <a:ea typeface="仿宋_GB2312" pitchFamily="49" charset="-122"/>
              </a:rPr>
              <a:t>                           port</a:t>
            </a:r>
            <a:r>
              <a:rPr lang="en-US" altLang="zh-CN" sz="1600">
                <a:latin typeface="Times New Roman" panose="02020603050405020304" pitchFamily="18" charset="0"/>
                <a:ea typeface="仿宋_GB2312" pitchFamily="49" charset="-122"/>
              </a:rPr>
              <a:t>(a，b，c_in：</a:t>
            </a:r>
            <a:r>
              <a:rPr lang="en-US" altLang="zh-CN" sz="1600" b="1">
                <a:latin typeface="Times New Roman" panose="02020603050405020304" pitchFamily="18" charset="0"/>
                <a:ea typeface="仿宋_GB2312" pitchFamily="49" charset="-122"/>
              </a:rPr>
              <a:t>in</a:t>
            </a:r>
            <a:r>
              <a:rPr lang="en-US" altLang="zh-CN" sz="1600">
                <a:latin typeface="Times New Roman" panose="02020603050405020304" pitchFamily="18" charset="0"/>
                <a:ea typeface="仿宋_GB2312" pitchFamily="49" charset="-122"/>
              </a:rPr>
              <a:t> bit；sum，c_out：</a:t>
            </a:r>
            <a:r>
              <a:rPr lang="en-US" altLang="zh-CN" sz="1600" b="1">
                <a:latin typeface="Times New Roman" panose="02020603050405020304" pitchFamily="18" charset="0"/>
                <a:ea typeface="仿宋_GB2312" pitchFamily="49" charset="-122"/>
              </a:rPr>
              <a:t>out  </a:t>
            </a:r>
            <a:r>
              <a:rPr lang="en-US" altLang="zh-CN" sz="1600">
                <a:latin typeface="Times New Roman" panose="02020603050405020304" pitchFamily="18" charset="0"/>
                <a:ea typeface="仿宋_GB2312" pitchFamily="49" charset="-122"/>
              </a:rPr>
              <a:t>bit)</a:t>
            </a:r>
            <a:r>
              <a:rPr lang="en-US" altLang="zh-CN" sz="1600" b="1">
                <a:latin typeface="Times New Roman" panose="02020603050405020304" pitchFamily="18" charset="0"/>
                <a:ea typeface="仿宋_GB2312" pitchFamily="49" charset="-122"/>
              </a:rPr>
              <a:t>；</a:t>
            </a:r>
          </a:p>
          <a:p>
            <a:pPr algn="just">
              <a:spcBef>
                <a:spcPct val="20000"/>
              </a:spcBef>
            </a:pPr>
            <a:r>
              <a:rPr lang="en-US" altLang="zh-CN" sz="1600" b="1">
                <a:latin typeface="Times New Roman" panose="02020603050405020304" pitchFamily="18" charset="0"/>
                <a:ea typeface="仿宋_GB2312" pitchFamily="49" charset="-122"/>
              </a:rPr>
              <a:t>                      end entity </a:t>
            </a:r>
            <a:r>
              <a:rPr lang="en-US" altLang="zh-CN" sz="1600">
                <a:latin typeface="Times New Roman" panose="02020603050405020304" pitchFamily="18" charset="0"/>
                <a:ea typeface="仿宋_GB2312" pitchFamily="49" charset="-122"/>
              </a:rPr>
              <a:t>full_adder</a:t>
            </a:r>
            <a:r>
              <a:rPr lang="en-US" altLang="zh-CN" sz="1600" b="1">
                <a:latin typeface="Times New Roman" panose="02020603050405020304" pitchFamily="18" charset="0"/>
                <a:ea typeface="仿宋_GB2312" pitchFamily="49" charset="-122"/>
              </a:rPr>
              <a:t>；</a:t>
            </a:r>
          </a:p>
          <a:p>
            <a:pPr algn="just">
              <a:spcBef>
                <a:spcPct val="20000"/>
              </a:spcBef>
            </a:pPr>
            <a:r>
              <a:rPr lang="en-US" altLang="zh-CN" sz="1600" b="1">
                <a:latin typeface="Times New Roman" panose="02020603050405020304" pitchFamily="18" charset="0"/>
                <a:ea typeface="仿宋_GB2312" pitchFamily="49" charset="-122"/>
              </a:rPr>
              <a:t>                      architecture </a:t>
            </a:r>
            <a:r>
              <a:rPr lang="en-US" altLang="zh-CN" sz="1600">
                <a:latin typeface="Times New Roman" panose="02020603050405020304" pitchFamily="18" charset="0"/>
                <a:ea typeface="仿宋_GB2312" pitchFamily="49" charset="-122"/>
              </a:rPr>
              <a:t>truth_table</a:t>
            </a:r>
            <a:r>
              <a:rPr lang="en-US" altLang="zh-CN" sz="1600" b="1">
                <a:latin typeface="Times New Roman" panose="02020603050405020304" pitchFamily="18" charset="0"/>
                <a:ea typeface="仿宋_GB2312" pitchFamily="49" charset="-122"/>
              </a:rPr>
              <a:t> of </a:t>
            </a:r>
            <a:r>
              <a:rPr lang="en-US" altLang="zh-CN" sz="1600">
                <a:latin typeface="Times New Roman" panose="02020603050405020304" pitchFamily="18" charset="0"/>
                <a:ea typeface="仿宋_GB2312" pitchFamily="49" charset="-122"/>
              </a:rPr>
              <a:t>full_adder</a:t>
            </a:r>
            <a:r>
              <a:rPr lang="en-US" altLang="zh-CN" sz="1600" b="1">
                <a:latin typeface="Times New Roman" panose="02020603050405020304" pitchFamily="18" charset="0"/>
                <a:ea typeface="仿宋_GB2312" pitchFamily="49" charset="-122"/>
              </a:rPr>
              <a:t> is</a:t>
            </a:r>
          </a:p>
          <a:p>
            <a:pPr algn="just">
              <a:spcBef>
                <a:spcPct val="20000"/>
              </a:spcBef>
            </a:pPr>
            <a:r>
              <a:rPr lang="en-US" altLang="zh-CN" sz="1600" b="1">
                <a:latin typeface="Times New Roman" panose="02020603050405020304" pitchFamily="18" charset="0"/>
                <a:ea typeface="仿宋_GB2312" pitchFamily="49" charset="-122"/>
              </a:rPr>
              <a:t>                      begin</a:t>
            </a:r>
          </a:p>
          <a:p>
            <a:pPr algn="just">
              <a:spcBef>
                <a:spcPct val="20000"/>
              </a:spcBef>
            </a:pPr>
            <a:r>
              <a:rPr lang="en-US" altLang="zh-CN" sz="1600" b="1">
                <a:latin typeface="Times New Roman" panose="02020603050405020304" pitchFamily="18" charset="0"/>
                <a:ea typeface="仿宋_GB2312" pitchFamily="49" charset="-122"/>
              </a:rPr>
              <a:t>                             with </a:t>
            </a:r>
            <a:r>
              <a:rPr lang="en-US" altLang="zh-CN" sz="1600">
                <a:latin typeface="Times New Roman" panose="02020603050405020304" pitchFamily="18" charset="0"/>
                <a:ea typeface="仿宋_GB2312" pitchFamily="49" charset="-122"/>
              </a:rPr>
              <a:t>bit_vector’</a:t>
            </a:r>
            <a:r>
              <a:rPr lang="en-US" altLang="zh-CN" sz="1600" b="1">
                <a:latin typeface="Times New Roman" panose="02020603050405020304" pitchFamily="18" charset="0"/>
                <a:ea typeface="仿宋_GB2312" pitchFamily="49" charset="-122"/>
              </a:rPr>
              <a:t>(</a:t>
            </a:r>
            <a:r>
              <a:rPr lang="en-US" altLang="zh-CN" sz="1600">
                <a:latin typeface="Times New Roman" panose="02020603050405020304" pitchFamily="18" charset="0"/>
                <a:ea typeface="仿宋_GB2312" pitchFamily="49" charset="-122"/>
              </a:rPr>
              <a:t>a，b，c_in</a:t>
            </a:r>
            <a:r>
              <a:rPr lang="en-US" altLang="zh-CN" sz="1600" b="1">
                <a:latin typeface="Times New Roman" panose="02020603050405020304" pitchFamily="18" charset="0"/>
                <a:ea typeface="仿宋_GB2312" pitchFamily="49" charset="-122"/>
              </a:rPr>
              <a:t>) select                                      --</a:t>
            </a:r>
            <a:r>
              <a:rPr lang="zh-CN" altLang="en-US" sz="1600" b="1">
                <a:latin typeface="Times New Roman" panose="02020603050405020304" pitchFamily="18" charset="0"/>
                <a:ea typeface="仿宋_GB2312" pitchFamily="49" charset="-122"/>
              </a:rPr>
              <a:t>选择信号赋值语句</a:t>
            </a:r>
          </a:p>
          <a:p>
            <a:pPr algn="just">
              <a:spcBef>
                <a:spcPct val="20000"/>
              </a:spcBef>
            </a:pPr>
            <a:r>
              <a:rPr lang="zh-CN" altLang="en-US" sz="1600" b="1">
                <a:latin typeface="Times New Roman" panose="02020603050405020304" pitchFamily="18" charset="0"/>
                <a:ea typeface="仿宋_GB2312" pitchFamily="49" charset="-122"/>
              </a:rPr>
              <a:t>                                  (</a:t>
            </a:r>
            <a:r>
              <a:rPr lang="en-US" altLang="zh-CN" sz="1600">
                <a:latin typeface="Times New Roman" panose="02020603050405020304" pitchFamily="18" charset="0"/>
                <a:ea typeface="仿宋_GB2312" pitchFamily="49" charset="-122"/>
              </a:rPr>
              <a:t>c_out，sum</a:t>
            </a:r>
            <a:r>
              <a:rPr lang="en-US" altLang="zh-CN" sz="1600" b="1">
                <a:latin typeface="Times New Roman" panose="02020603050405020304" pitchFamily="18" charset="0"/>
                <a:ea typeface="仿宋_GB2312" pitchFamily="49" charset="-122"/>
              </a:rPr>
              <a:t>)</a:t>
            </a:r>
            <a:r>
              <a:rPr lang="en-US" altLang="zh-CN" sz="1600">
                <a:latin typeface="Times New Roman" panose="02020603050405020304" pitchFamily="18" charset="0"/>
                <a:ea typeface="仿宋_GB2312" pitchFamily="49" charset="-122"/>
              </a:rPr>
              <a:t> &lt;= bit_vector’(“00”)</a:t>
            </a:r>
            <a:r>
              <a:rPr lang="en-US" altLang="zh-CN" sz="1600" b="1">
                <a:latin typeface="Times New Roman" panose="02020603050405020304" pitchFamily="18" charset="0"/>
                <a:ea typeface="仿宋_GB2312" pitchFamily="49" charset="-122"/>
              </a:rPr>
              <a:t>  when </a:t>
            </a:r>
            <a:r>
              <a:rPr lang="en-US" altLang="zh-CN" sz="1600">
                <a:latin typeface="Times New Roman" panose="02020603050405020304" pitchFamily="18" charset="0"/>
                <a:ea typeface="仿宋_GB2312" pitchFamily="49" charset="-122"/>
              </a:rPr>
              <a:t>“000”</a:t>
            </a:r>
            <a:r>
              <a:rPr lang="en-US" altLang="zh-CN" sz="1600" b="1">
                <a:latin typeface="Times New Roman" panose="02020603050405020304" pitchFamily="18" charset="0"/>
                <a:ea typeface="仿宋_GB2312" pitchFamily="49" charset="-122"/>
              </a:rPr>
              <a:t>，</a:t>
            </a:r>
          </a:p>
          <a:p>
            <a:pPr algn="just">
              <a:spcBef>
                <a:spcPct val="20000"/>
              </a:spcBef>
            </a:pPr>
            <a:r>
              <a:rPr lang="en-US" altLang="zh-CN" sz="1600" b="1">
                <a:latin typeface="Times New Roman" panose="02020603050405020304" pitchFamily="18" charset="0"/>
                <a:ea typeface="仿宋_GB2312" pitchFamily="49" charset="-122"/>
              </a:rPr>
              <a:t>                                                               </a:t>
            </a:r>
            <a:r>
              <a:rPr lang="en-US" altLang="zh-CN" sz="1600">
                <a:latin typeface="Times New Roman" panose="02020603050405020304" pitchFamily="18" charset="0"/>
                <a:ea typeface="仿宋_GB2312" pitchFamily="49" charset="-122"/>
              </a:rPr>
              <a:t>bit_vector’(“01”)  </a:t>
            </a:r>
            <a:r>
              <a:rPr lang="en-US" altLang="zh-CN" sz="1600" b="1">
                <a:latin typeface="Times New Roman" panose="02020603050405020304" pitchFamily="18" charset="0"/>
                <a:ea typeface="仿宋_GB2312" pitchFamily="49" charset="-122"/>
              </a:rPr>
              <a:t>when</a:t>
            </a:r>
            <a:r>
              <a:rPr lang="en-US" altLang="zh-CN" sz="1600">
                <a:latin typeface="Times New Roman" panose="02020603050405020304" pitchFamily="18" charset="0"/>
                <a:ea typeface="仿宋_GB2312" pitchFamily="49" charset="-122"/>
              </a:rPr>
              <a:t> “001”，</a:t>
            </a:r>
          </a:p>
          <a:p>
            <a:pPr algn="just">
              <a:spcBef>
                <a:spcPct val="20000"/>
              </a:spcBef>
            </a:pPr>
            <a:r>
              <a:rPr lang="en-US" altLang="zh-CN" sz="1600">
                <a:latin typeface="Times New Roman" panose="02020603050405020304" pitchFamily="18" charset="0"/>
                <a:ea typeface="仿宋_GB2312" pitchFamily="49" charset="-122"/>
              </a:rPr>
              <a:t>                                                               bit_vector’(“01”)  </a:t>
            </a:r>
            <a:r>
              <a:rPr lang="en-US" altLang="zh-CN" sz="1600" b="1">
                <a:latin typeface="Times New Roman" panose="02020603050405020304" pitchFamily="18" charset="0"/>
                <a:ea typeface="仿宋_GB2312" pitchFamily="49" charset="-122"/>
              </a:rPr>
              <a:t>when</a:t>
            </a:r>
            <a:r>
              <a:rPr lang="en-US" altLang="zh-CN" sz="1600">
                <a:latin typeface="Times New Roman" panose="02020603050405020304" pitchFamily="18" charset="0"/>
                <a:ea typeface="仿宋_GB2312" pitchFamily="49" charset="-122"/>
              </a:rPr>
              <a:t> “010”，</a:t>
            </a:r>
          </a:p>
          <a:p>
            <a:pPr algn="just">
              <a:spcBef>
                <a:spcPct val="20000"/>
              </a:spcBef>
            </a:pPr>
            <a:r>
              <a:rPr lang="en-US" altLang="zh-CN" sz="1600">
                <a:latin typeface="Times New Roman" panose="02020603050405020304" pitchFamily="18" charset="0"/>
                <a:ea typeface="仿宋_GB2312" pitchFamily="49" charset="-122"/>
              </a:rPr>
              <a:t>                                                               bit_vector’(“10”)  </a:t>
            </a:r>
            <a:r>
              <a:rPr lang="en-US" altLang="zh-CN" sz="1600" b="1">
                <a:latin typeface="Times New Roman" panose="02020603050405020304" pitchFamily="18" charset="0"/>
                <a:ea typeface="仿宋_GB2312" pitchFamily="49" charset="-122"/>
              </a:rPr>
              <a:t>when</a:t>
            </a:r>
            <a:r>
              <a:rPr lang="en-US" altLang="zh-CN" sz="1600">
                <a:latin typeface="Times New Roman" panose="02020603050405020304" pitchFamily="18" charset="0"/>
                <a:ea typeface="仿宋_GB2312" pitchFamily="49" charset="-122"/>
              </a:rPr>
              <a:t> “011”，</a:t>
            </a:r>
          </a:p>
          <a:p>
            <a:pPr algn="just">
              <a:spcBef>
                <a:spcPct val="20000"/>
              </a:spcBef>
            </a:pPr>
            <a:r>
              <a:rPr lang="en-US" altLang="zh-CN" sz="1600">
                <a:latin typeface="Times New Roman" panose="02020603050405020304" pitchFamily="18" charset="0"/>
                <a:ea typeface="仿宋_GB2312" pitchFamily="49" charset="-122"/>
              </a:rPr>
              <a:t>                                                               bit_vector’(“01”)  </a:t>
            </a:r>
            <a:r>
              <a:rPr lang="en-US" altLang="zh-CN" sz="1600" b="1">
                <a:latin typeface="Times New Roman" panose="02020603050405020304" pitchFamily="18" charset="0"/>
                <a:ea typeface="仿宋_GB2312" pitchFamily="49" charset="-122"/>
              </a:rPr>
              <a:t>when</a:t>
            </a:r>
            <a:r>
              <a:rPr lang="en-US" altLang="zh-CN" sz="1600">
                <a:latin typeface="Times New Roman" panose="02020603050405020304" pitchFamily="18" charset="0"/>
                <a:ea typeface="仿宋_GB2312" pitchFamily="49" charset="-122"/>
              </a:rPr>
              <a:t> “100”，</a:t>
            </a:r>
          </a:p>
          <a:p>
            <a:pPr algn="just">
              <a:spcBef>
                <a:spcPct val="20000"/>
              </a:spcBef>
            </a:pPr>
            <a:r>
              <a:rPr lang="en-US" altLang="zh-CN" sz="1600">
                <a:latin typeface="Times New Roman" panose="02020603050405020304" pitchFamily="18" charset="0"/>
                <a:ea typeface="仿宋_GB2312" pitchFamily="49" charset="-122"/>
              </a:rPr>
              <a:t>                                                               bit_vector’(“10”)  </a:t>
            </a:r>
            <a:r>
              <a:rPr lang="en-US" altLang="zh-CN" sz="1600" b="1">
                <a:latin typeface="Times New Roman" panose="02020603050405020304" pitchFamily="18" charset="0"/>
                <a:ea typeface="仿宋_GB2312" pitchFamily="49" charset="-122"/>
              </a:rPr>
              <a:t>when</a:t>
            </a:r>
            <a:r>
              <a:rPr lang="en-US" altLang="zh-CN" sz="1600">
                <a:latin typeface="Times New Roman" panose="02020603050405020304" pitchFamily="18" charset="0"/>
                <a:ea typeface="仿宋_GB2312" pitchFamily="49" charset="-122"/>
              </a:rPr>
              <a:t> “101”，</a:t>
            </a:r>
          </a:p>
          <a:p>
            <a:pPr algn="just">
              <a:spcBef>
                <a:spcPct val="20000"/>
              </a:spcBef>
            </a:pPr>
            <a:r>
              <a:rPr lang="en-US" altLang="zh-CN" sz="1600">
                <a:latin typeface="Times New Roman" panose="02020603050405020304" pitchFamily="18" charset="0"/>
                <a:ea typeface="仿宋_GB2312" pitchFamily="49" charset="-122"/>
              </a:rPr>
              <a:t>                                                               bit_vector’(“10”) </a:t>
            </a:r>
            <a:r>
              <a:rPr lang="en-US" altLang="zh-CN" sz="1600" b="1">
                <a:latin typeface="Times New Roman" panose="02020603050405020304" pitchFamily="18" charset="0"/>
                <a:ea typeface="仿宋_GB2312" pitchFamily="49" charset="-122"/>
              </a:rPr>
              <a:t> when</a:t>
            </a:r>
            <a:r>
              <a:rPr lang="en-US" altLang="zh-CN" sz="1600">
                <a:latin typeface="Times New Roman" panose="02020603050405020304" pitchFamily="18" charset="0"/>
                <a:ea typeface="仿宋_GB2312" pitchFamily="49" charset="-122"/>
              </a:rPr>
              <a:t> “110”，</a:t>
            </a:r>
          </a:p>
          <a:p>
            <a:pPr algn="just">
              <a:spcBef>
                <a:spcPct val="20000"/>
              </a:spcBef>
            </a:pPr>
            <a:r>
              <a:rPr lang="en-US" altLang="zh-CN" sz="1600">
                <a:latin typeface="Times New Roman" panose="02020603050405020304" pitchFamily="18" charset="0"/>
                <a:ea typeface="仿宋_GB2312" pitchFamily="49" charset="-122"/>
              </a:rPr>
              <a:t>                                                               bit_vector’(“11”)  </a:t>
            </a:r>
            <a:r>
              <a:rPr lang="en-US" altLang="zh-CN" sz="1600" b="1">
                <a:latin typeface="Times New Roman" panose="02020603050405020304" pitchFamily="18" charset="0"/>
                <a:ea typeface="仿宋_GB2312" pitchFamily="49" charset="-122"/>
              </a:rPr>
              <a:t>when</a:t>
            </a:r>
            <a:r>
              <a:rPr lang="en-US" altLang="zh-CN" sz="1600">
                <a:latin typeface="Times New Roman" panose="02020603050405020304" pitchFamily="18" charset="0"/>
                <a:ea typeface="仿宋_GB2312" pitchFamily="49" charset="-122"/>
              </a:rPr>
              <a:t> “111”；</a:t>
            </a:r>
          </a:p>
          <a:p>
            <a:pPr algn="just">
              <a:spcBef>
                <a:spcPct val="20000"/>
              </a:spcBef>
            </a:pPr>
            <a:r>
              <a:rPr lang="en-US" altLang="zh-CN" sz="1600" b="1">
                <a:latin typeface="Times New Roman" panose="02020603050405020304" pitchFamily="18" charset="0"/>
                <a:ea typeface="仿宋_GB2312" pitchFamily="49" charset="-122"/>
              </a:rPr>
              <a:t>                      end architecture </a:t>
            </a:r>
            <a:r>
              <a:rPr lang="en-US" altLang="zh-CN" sz="1600">
                <a:latin typeface="Times New Roman" panose="02020603050405020304" pitchFamily="18" charset="0"/>
                <a:ea typeface="仿宋_GB2312" pitchFamily="49" charset="-122"/>
              </a:rPr>
              <a:t>behav</a:t>
            </a:r>
            <a:r>
              <a:rPr lang="en-US" altLang="zh-CN" sz="1600" b="1">
                <a:latin typeface="Times New Roman" panose="02020603050405020304" pitchFamily="18" charset="0"/>
                <a:ea typeface="仿宋_GB2312" pitchFamily="49" charset="-122"/>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63C5AD83-80E0-4D2B-9EAB-A62CDCB71869}"/>
              </a:ext>
            </a:extLst>
          </p:cNvPr>
          <p:cNvSpPr>
            <a:spLocks noGrp="1"/>
          </p:cNvSpPr>
          <p:nvPr>
            <p:ph type="dt" sz="half" idx="10"/>
          </p:nvPr>
        </p:nvSpPr>
        <p:spPr/>
        <p:txBody>
          <a:bodyPr/>
          <a:lstStyle/>
          <a:p>
            <a:fld id="{9A3C3A42-CB4F-4A1F-B120-6E598033A3FC}" type="datetime1">
              <a:rPr lang="zh-CN" altLang="en-US"/>
              <a:pPr/>
              <a:t>2018/11/27</a:t>
            </a:fld>
            <a:endParaRPr lang="en-US" altLang="en-US"/>
          </a:p>
        </p:txBody>
      </p:sp>
      <p:sp>
        <p:nvSpPr>
          <p:cNvPr id="11" name="页脚占位符 4">
            <a:extLst>
              <a:ext uri="{FF2B5EF4-FFF2-40B4-BE49-F238E27FC236}">
                <a16:creationId xmlns:a16="http://schemas.microsoft.com/office/drawing/2014/main" id="{E52A8F12-C367-40A6-AA18-6B92D60755BF}"/>
              </a:ext>
            </a:extLst>
          </p:cNvPr>
          <p:cNvSpPr>
            <a:spLocks noGrp="1"/>
          </p:cNvSpPr>
          <p:nvPr>
            <p:ph type="ftr" sz="quarter" idx="11"/>
          </p:nvPr>
        </p:nvSpPr>
        <p:spPr/>
        <p:txBody>
          <a:bodyPr/>
          <a:lstStyle/>
          <a:p>
            <a:r>
              <a:rPr lang="zh-CN" altLang="en-US"/>
              <a:t>电子教案 </a:t>
            </a:r>
            <a:r>
              <a:rPr lang="en-US" altLang="zh-CN"/>
              <a:t>Page </a:t>
            </a:r>
            <a:fld id="{37887ACF-A26B-4DAB-B4EA-296BFA8CF392}" type="slidenum">
              <a:rPr lang="en-US" altLang="zh-CN"/>
              <a:pPr/>
              <a:t>45</a:t>
            </a:fld>
            <a:r>
              <a:rPr lang="en-US" altLang="zh-CN"/>
              <a:t> of 97</a:t>
            </a:r>
          </a:p>
        </p:txBody>
      </p:sp>
      <p:sp>
        <p:nvSpPr>
          <p:cNvPr id="109570" name="Rectangle 2">
            <a:extLst>
              <a:ext uri="{FF2B5EF4-FFF2-40B4-BE49-F238E27FC236}">
                <a16:creationId xmlns:a16="http://schemas.microsoft.com/office/drawing/2014/main" id="{341F4765-8731-42DE-8892-013FE67B0B05}"/>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71" name="Text Box 3">
            <a:extLst>
              <a:ext uri="{FF2B5EF4-FFF2-40B4-BE49-F238E27FC236}">
                <a16:creationId xmlns:a16="http://schemas.microsoft.com/office/drawing/2014/main" id="{5AF706D7-3BB6-488C-B8D2-3B7700664DB8}"/>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的模型结构(8)</a:t>
            </a:r>
            <a:endParaRPr lang="en-US" altLang="en-US" sz="3200" b="1">
              <a:latin typeface="Times New Roman" panose="02020603050405020304" pitchFamily="18" charset="0"/>
              <a:ea typeface="宋体" panose="02010600030101010101" pitchFamily="2" charset="-122"/>
            </a:endParaRPr>
          </a:p>
        </p:txBody>
      </p:sp>
      <p:sp>
        <p:nvSpPr>
          <p:cNvPr id="109572" name="Rectangle 4">
            <a:extLst>
              <a:ext uri="{FF2B5EF4-FFF2-40B4-BE49-F238E27FC236}">
                <a16:creationId xmlns:a16="http://schemas.microsoft.com/office/drawing/2014/main" id="{C3C71628-2DE7-4070-B1B2-0B769605689F}"/>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9573" name="Rectangle 5">
            <a:extLst>
              <a:ext uri="{FF2B5EF4-FFF2-40B4-BE49-F238E27FC236}">
                <a16:creationId xmlns:a16="http://schemas.microsoft.com/office/drawing/2014/main" id="{98E9A104-D9D9-4C2D-BF08-DB3A556D09A5}"/>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9574" name="Rectangle 6">
            <a:extLst>
              <a:ext uri="{FF2B5EF4-FFF2-40B4-BE49-F238E27FC236}">
                <a16:creationId xmlns:a16="http://schemas.microsoft.com/office/drawing/2014/main" id="{5637E8D5-4A1E-4E9A-8DA3-D90F8711D5C0}"/>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575" name="Text Box 7">
            <a:extLst>
              <a:ext uri="{FF2B5EF4-FFF2-40B4-BE49-F238E27FC236}">
                <a16:creationId xmlns:a16="http://schemas.microsoft.com/office/drawing/2014/main" id="{505D3C39-D106-40A8-B549-A4C5CC3ED676}"/>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仿宋_GB2312" pitchFamily="49" charset="-122"/>
              </a:rPr>
              <a:t>构造体功能的行为描述</a:t>
            </a:r>
            <a:endParaRPr lang="zh-CN" altLang="en-US" sz="1800" b="1">
              <a:latin typeface="仿宋_GB2312" pitchFamily="49" charset="-122"/>
              <a:ea typeface="仿宋_GB2312" pitchFamily="49" charset="-122"/>
            </a:endParaRPr>
          </a:p>
        </p:txBody>
      </p:sp>
      <p:sp>
        <p:nvSpPr>
          <p:cNvPr id="109576" name="Rectangle 8">
            <a:extLst>
              <a:ext uri="{FF2B5EF4-FFF2-40B4-BE49-F238E27FC236}">
                <a16:creationId xmlns:a16="http://schemas.microsoft.com/office/drawing/2014/main" id="{DD6A90E4-6BCA-41C8-992A-C2C5276656B0}"/>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9577" name="Rectangle 9">
            <a:extLst>
              <a:ext uri="{FF2B5EF4-FFF2-40B4-BE49-F238E27FC236}">
                <a16:creationId xmlns:a16="http://schemas.microsoft.com/office/drawing/2014/main" id="{FF09679C-F5B9-4EE4-916D-9E402342E552}"/>
              </a:ext>
            </a:extLst>
          </p:cNvPr>
          <p:cNvSpPr>
            <a:spLocks noChangeArrowheads="1"/>
          </p:cNvSpPr>
          <p:nvPr/>
        </p:nvSpPr>
        <p:spPr bwMode="auto">
          <a:xfrm>
            <a:off x="381000" y="1219200"/>
            <a:ext cx="8534400" cy="5199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15000"/>
              </a:spcBef>
            </a:pPr>
            <a:r>
              <a:rPr lang="zh-CN" altLang="en-US" sz="1600">
                <a:latin typeface="Times New Roman" panose="02020603050405020304" pitchFamily="18" charset="0"/>
                <a:ea typeface="仿宋_GB2312" pitchFamily="49" charset="-122"/>
              </a:rPr>
              <a:t>     ▲</a:t>
            </a:r>
            <a:r>
              <a:rPr lang="zh-CN" altLang="en-US" sz="1800" b="1">
                <a:latin typeface="仿宋_GB2312" pitchFamily="49" charset="-122"/>
                <a:ea typeface="仿宋_GB2312" pitchFamily="49" charset="-122"/>
              </a:rPr>
              <a:t>信号属性</a:t>
            </a:r>
            <a:r>
              <a:rPr lang="en-US" altLang="zh-CN" sz="1800" b="1">
                <a:latin typeface="仿宋_GB2312" pitchFamily="49" charset="-122"/>
                <a:ea typeface="仿宋_GB2312" pitchFamily="49" charset="-122"/>
              </a:rPr>
              <a:t>：</a:t>
            </a:r>
            <a:r>
              <a:rPr lang="zh-CN" altLang="en-US" sz="1600" b="1">
                <a:latin typeface="仿宋_GB2312" pitchFamily="49" charset="-122"/>
                <a:ea typeface="仿宋_GB2312" pitchFamily="49" charset="-122"/>
              </a:rPr>
              <a:t>用于得到有关信号事件和事项处理的历史信息</a:t>
            </a:r>
          </a:p>
          <a:p>
            <a:pPr>
              <a:spcBef>
                <a:spcPct val="40000"/>
              </a:spcBef>
            </a:pPr>
            <a:r>
              <a:rPr lang="zh-CN" altLang="en-US" sz="1600" b="1">
                <a:latin typeface="Times New Roman" panose="02020603050405020304" pitchFamily="18" charset="0"/>
                <a:ea typeface="仿宋_GB2312" pitchFamily="49" charset="-122"/>
                <a:sym typeface="Symbol" panose="05050102010706020507" pitchFamily="18" charset="2"/>
              </a:rPr>
              <a:t>              信号类属性</a:t>
            </a:r>
          </a:p>
          <a:p>
            <a:pPr>
              <a:spcBef>
                <a:spcPct val="30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en-US" altLang="zh-CN" sz="1600" b="1">
                <a:latin typeface="Times New Roman" panose="02020603050405020304" pitchFamily="18" charset="0"/>
                <a:ea typeface="仿宋_GB2312" pitchFamily="49" charset="-122"/>
                <a:sym typeface="Symbol" panose="05050102010706020507" pitchFamily="18" charset="2"/>
              </a:rPr>
              <a:t>S</a:t>
            </a:r>
            <a:r>
              <a:rPr lang="en-US" altLang="zh-CN" sz="1600" b="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1600" b="1">
                <a:latin typeface="Times New Roman" panose="02020603050405020304" pitchFamily="18" charset="0"/>
                <a:ea typeface="仿宋_GB2312" pitchFamily="49" charset="-122"/>
                <a:sym typeface="Symbol" panose="05050102010706020507" pitchFamily="18" charset="2"/>
              </a:rPr>
              <a:t>delayed(t)      　 ——</a:t>
            </a:r>
            <a:r>
              <a:rPr lang="zh-CN" altLang="en-US" sz="1600" b="1">
                <a:latin typeface="Times New Roman" panose="02020603050405020304" pitchFamily="18" charset="0"/>
                <a:ea typeface="仿宋_GB2312" pitchFamily="49" charset="-122"/>
                <a:sym typeface="Symbol" panose="05050102010706020507" pitchFamily="18" charset="2"/>
              </a:rPr>
              <a:t>给出一个值与</a:t>
            </a:r>
            <a:r>
              <a:rPr lang="en-US" altLang="zh-CN" sz="1600" b="1">
                <a:latin typeface="Times New Roman" panose="02020603050405020304" pitchFamily="18" charset="0"/>
                <a:ea typeface="仿宋_GB2312" pitchFamily="49" charset="-122"/>
                <a:sym typeface="Symbol" panose="05050102010706020507" pitchFamily="18" charset="2"/>
              </a:rPr>
              <a:t>S</a:t>
            </a:r>
            <a:r>
              <a:rPr lang="zh-CN" altLang="en-US" sz="1600" b="1">
                <a:latin typeface="Times New Roman" panose="02020603050405020304" pitchFamily="18" charset="0"/>
                <a:ea typeface="仿宋_GB2312" pitchFamily="49" charset="-122"/>
                <a:sym typeface="Symbol" panose="05050102010706020507" pitchFamily="18" charset="2"/>
              </a:rPr>
              <a:t>相同，但被延迟</a:t>
            </a:r>
            <a:r>
              <a:rPr lang="en-US" altLang="zh-CN" sz="1600" b="1">
                <a:latin typeface="Times New Roman" panose="02020603050405020304" pitchFamily="18" charset="0"/>
                <a:ea typeface="仿宋_GB2312" pitchFamily="49" charset="-122"/>
                <a:sym typeface="Symbol" panose="05050102010706020507" pitchFamily="18" charset="2"/>
              </a:rPr>
              <a:t>t</a:t>
            </a:r>
            <a:r>
              <a:rPr lang="zh-CN" altLang="en-US" sz="1600" b="1">
                <a:latin typeface="Times New Roman" panose="02020603050405020304" pitchFamily="18" charset="0"/>
                <a:ea typeface="仿宋_GB2312" pitchFamily="49" charset="-122"/>
                <a:sym typeface="Symbol" panose="05050102010706020507" pitchFamily="18" charset="2"/>
              </a:rPr>
              <a:t>时间的信号 </a:t>
            </a:r>
          </a:p>
          <a:p>
            <a:pPr>
              <a:spcBef>
                <a:spcPct val="40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en-US" altLang="zh-CN" sz="1600" b="1">
                <a:latin typeface="Times New Roman" panose="02020603050405020304" pitchFamily="18" charset="0"/>
                <a:ea typeface="仿宋_GB2312" pitchFamily="49" charset="-122"/>
                <a:sym typeface="Symbol" panose="05050102010706020507" pitchFamily="18" charset="2"/>
              </a:rPr>
              <a:t>S</a:t>
            </a:r>
            <a:r>
              <a:rPr lang="en-US" altLang="zh-CN" sz="1600" b="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1600" b="1">
                <a:latin typeface="Times New Roman" panose="02020603050405020304" pitchFamily="18" charset="0"/>
                <a:ea typeface="仿宋_GB2312" pitchFamily="49" charset="-122"/>
                <a:sym typeface="Symbol" panose="05050102010706020507" pitchFamily="18" charset="2"/>
              </a:rPr>
              <a:t>stable(t)              ——</a:t>
            </a:r>
            <a:r>
              <a:rPr lang="zh-CN" altLang="en-US" sz="1600" b="1">
                <a:latin typeface="Times New Roman" panose="02020603050405020304" pitchFamily="18" charset="0"/>
                <a:ea typeface="仿宋_GB2312" pitchFamily="49" charset="-122"/>
                <a:sym typeface="Symbol" panose="05050102010706020507" pitchFamily="18" charset="2"/>
              </a:rPr>
              <a:t>给出一个</a:t>
            </a:r>
            <a:r>
              <a:rPr lang="en-US" altLang="zh-CN" sz="1600" b="1">
                <a:latin typeface="Times New Roman" panose="02020603050405020304" pitchFamily="18" charset="0"/>
                <a:ea typeface="仿宋_GB2312" pitchFamily="49" charset="-122"/>
                <a:sym typeface="Symbol" panose="05050102010706020507" pitchFamily="18" charset="2"/>
              </a:rPr>
              <a:t>boolean</a:t>
            </a:r>
            <a:r>
              <a:rPr lang="zh-CN" altLang="en-US" sz="1600" b="1">
                <a:latin typeface="Times New Roman" panose="02020603050405020304" pitchFamily="18" charset="0"/>
                <a:ea typeface="仿宋_GB2312" pitchFamily="49" charset="-122"/>
                <a:sym typeface="Symbol" panose="05050102010706020507" pitchFamily="18" charset="2"/>
              </a:rPr>
              <a:t>型信号，若至今</a:t>
            </a:r>
            <a:r>
              <a:rPr lang="en-US" altLang="zh-CN" sz="1600" b="1">
                <a:latin typeface="Times New Roman" panose="02020603050405020304" pitchFamily="18" charset="0"/>
                <a:ea typeface="仿宋_GB2312" pitchFamily="49" charset="-122"/>
                <a:sym typeface="Symbol" panose="05050102010706020507" pitchFamily="18" charset="2"/>
              </a:rPr>
              <a:t>S</a:t>
            </a:r>
            <a:r>
              <a:rPr lang="zh-CN" altLang="en-US" sz="1600" b="1">
                <a:latin typeface="Times New Roman" panose="02020603050405020304" pitchFamily="18" charset="0"/>
                <a:ea typeface="仿宋_GB2312" pitchFamily="49" charset="-122"/>
                <a:sym typeface="Symbol" panose="05050102010706020507" pitchFamily="18" charset="2"/>
              </a:rPr>
              <a:t>在</a:t>
            </a:r>
            <a:r>
              <a:rPr lang="en-US" altLang="zh-CN" sz="1600" b="1">
                <a:latin typeface="Times New Roman" panose="02020603050405020304" pitchFamily="18" charset="0"/>
                <a:ea typeface="仿宋_GB2312" pitchFamily="49" charset="-122"/>
                <a:sym typeface="Symbol" panose="05050102010706020507" pitchFamily="18" charset="2"/>
              </a:rPr>
              <a:t>t</a:t>
            </a:r>
            <a:r>
              <a:rPr lang="zh-CN" altLang="en-US" sz="1600" b="1">
                <a:latin typeface="Times New Roman" panose="02020603050405020304" pitchFamily="18" charset="0"/>
                <a:ea typeface="仿宋_GB2312" pitchFamily="49" charset="-122"/>
                <a:sym typeface="Symbol" panose="05050102010706020507" pitchFamily="18" charset="2"/>
              </a:rPr>
              <a:t>时间内没有事件发  </a:t>
            </a:r>
          </a:p>
          <a:p>
            <a:pPr>
              <a:spcBef>
                <a:spcPct val="25000"/>
              </a:spcBef>
            </a:pPr>
            <a:r>
              <a:rPr lang="zh-CN" altLang="en-US" sz="1600" b="1">
                <a:latin typeface="Times New Roman" panose="02020603050405020304" pitchFamily="18" charset="0"/>
                <a:ea typeface="仿宋_GB2312" pitchFamily="49" charset="-122"/>
                <a:sym typeface="Symbol" panose="05050102010706020507" pitchFamily="18" charset="2"/>
              </a:rPr>
              <a:t>                                                            生，则值为真，否则为假</a:t>
            </a:r>
          </a:p>
          <a:p>
            <a:pPr>
              <a:spcBef>
                <a:spcPct val="40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en-US" altLang="zh-CN" sz="1600" b="1">
                <a:latin typeface="Times New Roman" panose="02020603050405020304" pitchFamily="18" charset="0"/>
                <a:ea typeface="仿宋_GB2312" pitchFamily="49" charset="-122"/>
                <a:sym typeface="Symbol" panose="05050102010706020507" pitchFamily="18" charset="2"/>
              </a:rPr>
              <a:t>S</a:t>
            </a:r>
            <a:r>
              <a:rPr lang="en-US" altLang="zh-CN" sz="1600" b="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1600" b="1">
                <a:latin typeface="Times New Roman" panose="02020603050405020304" pitchFamily="18" charset="0"/>
                <a:ea typeface="仿宋_GB2312" pitchFamily="49" charset="-122"/>
                <a:sym typeface="Symbol" panose="05050102010706020507" pitchFamily="18" charset="2"/>
              </a:rPr>
              <a:t>quiet(t)               ——</a:t>
            </a:r>
            <a:r>
              <a:rPr lang="zh-CN" altLang="en-US" sz="1600" b="1">
                <a:latin typeface="Times New Roman" panose="02020603050405020304" pitchFamily="18" charset="0"/>
                <a:ea typeface="仿宋_GB2312" pitchFamily="49" charset="-122"/>
                <a:sym typeface="Symbol" panose="05050102010706020507" pitchFamily="18" charset="2"/>
              </a:rPr>
              <a:t>给出一个</a:t>
            </a:r>
            <a:r>
              <a:rPr lang="en-US" altLang="zh-CN" sz="1600" b="1">
                <a:latin typeface="Times New Roman" panose="02020603050405020304" pitchFamily="18" charset="0"/>
                <a:ea typeface="仿宋_GB2312" pitchFamily="49" charset="-122"/>
                <a:sym typeface="Symbol" panose="05050102010706020507" pitchFamily="18" charset="2"/>
              </a:rPr>
              <a:t>boolean</a:t>
            </a:r>
            <a:r>
              <a:rPr lang="zh-CN" altLang="en-US" sz="1600" b="1">
                <a:latin typeface="Times New Roman" panose="02020603050405020304" pitchFamily="18" charset="0"/>
                <a:ea typeface="仿宋_GB2312" pitchFamily="49" charset="-122"/>
                <a:sym typeface="Symbol" panose="05050102010706020507" pitchFamily="18" charset="2"/>
              </a:rPr>
              <a:t>型信号，若至今</a:t>
            </a:r>
            <a:r>
              <a:rPr lang="en-US" altLang="zh-CN" sz="1600" b="1">
                <a:latin typeface="Times New Roman" panose="02020603050405020304" pitchFamily="18" charset="0"/>
                <a:ea typeface="仿宋_GB2312" pitchFamily="49" charset="-122"/>
                <a:sym typeface="Symbol" panose="05050102010706020507" pitchFamily="18" charset="2"/>
              </a:rPr>
              <a:t>S</a:t>
            </a:r>
            <a:r>
              <a:rPr lang="zh-CN" altLang="en-US" sz="1600" b="1">
                <a:latin typeface="Times New Roman" panose="02020603050405020304" pitchFamily="18" charset="0"/>
                <a:ea typeface="仿宋_GB2312" pitchFamily="49" charset="-122"/>
                <a:sym typeface="Symbol" panose="05050102010706020507" pitchFamily="18" charset="2"/>
              </a:rPr>
              <a:t>在</a:t>
            </a:r>
            <a:r>
              <a:rPr lang="en-US" altLang="zh-CN" sz="1600" b="1">
                <a:latin typeface="Times New Roman" panose="02020603050405020304" pitchFamily="18" charset="0"/>
                <a:ea typeface="仿宋_GB2312" pitchFamily="49" charset="-122"/>
                <a:sym typeface="Symbol" panose="05050102010706020507" pitchFamily="18" charset="2"/>
              </a:rPr>
              <a:t>t</a:t>
            </a:r>
            <a:r>
              <a:rPr lang="zh-CN" altLang="en-US" sz="1600" b="1">
                <a:latin typeface="Times New Roman" panose="02020603050405020304" pitchFamily="18" charset="0"/>
                <a:ea typeface="仿宋_GB2312" pitchFamily="49" charset="-122"/>
                <a:sym typeface="Symbol" panose="05050102010706020507" pitchFamily="18" charset="2"/>
              </a:rPr>
              <a:t>时间内没有事项处</a:t>
            </a:r>
          </a:p>
          <a:p>
            <a:pPr algn="just">
              <a:spcBef>
                <a:spcPct val="25000"/>
              </a:spcBef>
            </a:pPr>
            <a:r>
              <a:rPr lang="zh-CN" altLang="en-US" sz="1600" b="1">
                <a:latin typeface="Times New Roman" panose="02020603050405020304" pitchFamily="18" charset="0"/>
                <a:ea typeface="仿宋_GB2312" pitchFamily="49" charset="-122"/>
                <a:sym typeface="Symbol" panose="05050102010706020507" pitchFamily="18" charset="2"/>
              </a:rPr>
              <a:t>      　　                                                          理发生，即：静待</a:t>
            </a:r>
            <a:r>
              <a:rPr lang="en-US" altLang="zh-CN" sz="1600" b="1">
                <a:latin typeface="Times New Roman" panose="02020603050405020304" pitchFamily="18" charset="0"/>
                <a:ea typeface="仿宋_GB2312" pitchFamily="49" charset="-122"/>
                <a:sym typeface="Symbol" panose="05050102010706020507" pitchFamily="18" charset="2"/>
              </a:rPr>
              <a:t>t</a:t>
            </a:r>
            <a:r>
              <a:rPr lang="zh-CN" altLang="en-US" sz="1600" b="1">
                <a:latin typeface="Times New Roman" panose="02020603050405020304" pitchFamily="18" charset="0"/>
                <a:ea typeface="仿宋_GB2312" pitchFamily="49" charset="-122"/>
                <a:sym typeface="Symbol" panose="05050102010706020507" pitchFamily="18" charset="2"/>
              </a:rPr>
              <a:t>时间，则值为真，否则为假</a:t>
            </a:r>
          </a:p>
          <a:p>
            <a:pPr algn="just">
              <a:spcBef>
                <a:spcPct val="40000"/>
              </a:spcBef>
            </a:pPr>
            <a:r>
              <a:rPr lang="en-US" altLang="zh-CN" sz="1600" b="1">
                <a:latin typeface="Times New Roman" panose="02020603050405020304" pitchFamily="18" charset="0"/>
                <a:ea typeface="仿宋_GB2312" pitchFamily="49" charset="-122"/>
                <a:sym typeface="Symbol" panose="05050102010706020507" pitchFamily="18" charset="2"/>
              </a:rPr>
              <a:t>                    S</a:t>
            </a:r>
            <a:r>
              <a:rPr lang="en-US" altLang="zh-CN" sz="1600" b="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1600" b="1">
                <a:latin typeface="Times New Roman" panose="02020603050405020304" pitchFamily="18" charset="0"/>
                <a:ea typeface="仿宋_GB2312" pitchFamily="49" charset="-122"/>
                <a:sym typeface="Symbol" panose="05050102010706020507" pitchFamily="18" charset="2"/>
              </a:rPr>
              <a:t>transaction　    ——</a:t>
            </a:r>
            <a:r>
              <a:rPr lang="zh-CN" altLang="en-US" sz="1600" b="1">
                <a:latin typeface="Times New Roman" panose="02020603050405020304" pitchFamily="18" charset="0"/>
                <a:ea typeface="仿宋_GB2312" pitchFamily="49" charset="-122"/>
                <a:sym typeface="Symbol" panose="05050102010706020507" pitchFamily="18" charset="2"/>
              </a:rPr>
              <a:t>给出一个</a:t>
            </a:r>
            <a:r>
              <a:rPr lang="en-US" altLang="zh-CN" sz="1600" b="1">
                <a:latin typeface="Times New Roman" panose="02020603050405020304" pitchFamily="18" charset="0"/>
                <a:ea typeface="仿宋_GB2312" pitchFamily="49" charset="-122"/>
                <a:sym typeface="Symbol" panose="05050102010706020507" pitchFamily="18" charset="2"/>
              </a:rPr>
              <a:t>bit</a:t>
            </a:r>
            <a:r>
              <a:rPr lang="zh-CN" altLang="en-US" sz="1600" b="1">
                <a:latin typeface="Times New Roman" panose="02020603050405020304" pitchFamily="18" charset="0"/>
                <a:ea typeface="仿宋_GB2312" pitchFamily="49" charset="-122"/>
                <a:sym typeface="Symbol" panose="05050102010706020507" pitchFamily="18" charset="2"/>
              </a:rPr>
              <a:t>型信号，每当关于</a:t>
            </a:r>
            <a:r>
              <a:rPr lang="en-US" altLang="zh-CN" sz="1600" b="1">
                <a:latin typeface="Times New Roman" panose="02020603050405020304" pitchFamily="18" charset="0"/>
                <a:ea typeface="仿宋_GB2312" pitchFamily="49" charset="-122"/>
                <a:sym typeface="Symbol" panose="05050102010706020507" pitchFamily="18" charset="2"/>
              </a:rPr>
              <a:t>S</a:t>
            </a:r>
            <a:r>
              <a:rPr lang="zh-CN" altLang="en-US" sz="1600" b="1">
                <a:latin typeface="Times New Roman" panose="02020603050405020304" pitchFamily="18" charset="0"/>
                <a:ea typeface="仿宋_GB2312" pitchFamily="49" charset="-122"/>
                <a:sym typeface="Symbol" panose="05050102010706020507" pitchFamily="18" charset="2"/>
              </a:rPr>
              <a:t>的事项处理发生时，其值</a:t>
            </a:r>
          </a:p>
          <a:p>
            <a:pPr algn="just">
              <a:spcBef>
                <a:spcPct val="25000"/>
              </a:spcBef>
            </a:pPr>
            <a:r>
              <a:rPr lang="zh-CN" altLang="en-US" sz="1600" b="1">
                <a:latin typeface="Times New Roman" panose="02020603050405020304" pitchFamily="18" charset="0"/>
                <a:ea typeface="仿宋_GB2312" pitchFamily="49" charset="-122"/>
                <a:sym typeface="Symbol" panose="05050102010706020507" pitchFamily="18" charset="2"/>
              </a:rPr>
              <a:t>                         　                              便发生相对前值的翻转</a:t>
            </a:r>
          </a:p>
          <a:p>
            <a:pPr algn="just">
              <a:spcBef>
                <a:spcPct val="30000"/>
              </a:spcBef>
            </a:pPr>
            <a:r>
              <a:rPr lang="zh-CN" altLang="en-US" sz="1600" b="1">
                <a:latin typeface="Times New Roman" panose="02020603050405020304" pitchFamily="18" charset="0"/>
                <a:ea typeface="仿宋_GB2312" pitchFamily="49" charset="-122"/>
              </a:rPr>
              <a:t>              注: ⑴</a:t>
            </a:r>
            <a:r>
              <a:rPr lang="zh-CN" altLang="en-US" sz="1600" b="1">
                <a:latin typeface="仿宋_GB2312" pitchFamily="49" charset="-122"/>
                <a:ea typeface="仿宋_GB2312" pitchFamily="49" charset="-122"/>
              </a:rPr>
              <a:t>省缺</a:t>
            </a:r>
            <a:r>
              <a:rPr lang="en-US" altLang="zh-CN" sz="1600" b="1">
                <a:latin typeface="仿宋_GB2312" pitchFamily="49" charset="-122"/>
                <a:ea typeface="仿宋_GB2312" pitchFamily="49" charset="-122"/>
              </a:rPr>
              <a:t>t</a:t>
            </a:r>
            <a:r>
              <a:rPr lang="zh-CN" altLang="en-US" sz="1600" b="1">
                <a:latin typeface="仿宋_GB2312" pitchFamily="49" charset="-122"/>
                <a:ea typeface="仿宋_GB2312" pitchFamily="49" charset="-122"/>
              </a:rPr>
              <a:t>时，取默认值0，并且生成的信号比</a:t>
            </a:r>
            <a:r>
              <a:rPr lang="en-US" altLang="zh-CN" sz="1600" b="1">
                <a:latin typeface="仿宋_GB2312" pitchFamily="49" charset="-122"/>
                <a:ea typeface="仿宋_GB2312" pitchFamily="49" charset="-122"/>
              </a:rPr>
              <a:t>S</a:t>
            </a:r>
            <a:r>
              <a:rPr lang="zh-CN" altLang="en-US" sz="1600" b="1">
                <a:latin typeface="仿宋_GB2312" pitchFamily="49" charset="-122"/>
                <a:ea typeface="仿宋_GB2312" pitchFamily="49" charset="-122"/>
              </a:rPr>
              <a:t>要延迟一个</a:t>
            </a:r>
            <a:r>
              <a:rPr lang="en-US" altLang="zh-CN" sz="1600" b="1">
                <a:latin typeface="仿宋_GB2312" pitchFamily="49" charset="-122"/>
                <a:ea typeface="仿宋_GB2312" pitchFamily="49" charset="-122"/>
              </a:rPr>
              <a:t>δ</a:t>
            </a:r>
            <a:r>
              <a:rPr lang="zh-CN" altLang="en-US" sz="1600" b="1">
                <a:latin typeface="仿宋_GB2312" pitchFamily="49" charset="-122"/>
                <a:ea typeface="仿宋_GB2312" pitchFamily="49" charset="-122"/>
              </a:rPr>
              <a:t>模拟时间</a:t>
            </a:r>
          </a:p>
          <a:p>
            <a:pPr algn="just">
              <a:spcBef>
                <a:spcPct val="20000"/>
              </a:spcBef>
            </a:pPr>
            <a:r>
              <a:rPr lang="zh-CN" altLang="en-US" sz="1600" b="1">
                <a:latin typeface="仿宋_GB2312" pitchFamily="49" charset="-122"/>
                <a:ea typeface="仿宋_GB2312" pitchFamily="49" charset="-122"/>
              </a:rPr>
              <a:t>          ⑵不允许在过程和函数中应用</a:t>
            </a:r>
          </a:p>
          <a:p>
            <a:pPr algn="just">
              <a:spcBef>
                <a:spcPct val="40000"/>
              </a:spcBef>
            </a:pPr>
            <a:r>
              <a:rPr lang="zh-CN" altLang="en-US" sz="1600" b="1">
                <a:latin typeface="Times New Roman" panose="02020603050405020304" pitchFamily="18" charset="0"/>
                <a:ea typeface="仿宋_GB2312" pitchFamily="49" charset="-122"/>
                <a:sym typeface="Symbol" panose="05050102010706020507" pitchFamily="18" charset="2"/>
              </a:rPr>
              <a:t>              信号属性函数</a:t>
            </a:r>
          </a:p>
          <a:p>
            <a:pPr algn="just">
              <a:spcBef>
                <a:spcPct val="30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en-US" altLang="zh-CN" sz="1600" b="1">
                <a:latin typeface="Times New Roman" panose="02020603050405020304" pitchFamily="18" charset="0"/>
                <a:ea typeface="仿宋_GB2312" pitchFamily="49" charset="-122"/>
                <a:sym typeface="Symbol" panose="05050102010706020507" pitchFamily="18" charset="2"/>
              </a:rPr>
              <a:t>S</a:t>
            </a:r>
            <a:r>
              <a:rPr lang="en-US" altLang="zh-CN" sz="1600" b="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1600" b="1">
                <a:latin typeface="Times New Roman" panose="02020603050405020304" pitchFamily="18" charset="0"/>
                <a:ea typeface="仿宋_GB2312" pitchFamily="49" charset="-122"/>
                <a:sym typeface="Symbol" panose="05050102010706020507" pitchFamily="18" charset="2"/>
              </a:rPr>
              <a:t>event                  ——</a:t>
            </a:r>
            <a:r>
              <a:rPr lang="zh-CN" altLang="en-US" sz="1600" b="1">
                <a:latin typeface="Times New Roman" panose="02020603050405020304" pitchFamily="18" charset="0"/>
                <a:ea typeface="仿宋_GB2312" pitchFamily="49" charset="-122"/>
                <a:sym typeface="Symbol" panose="05050102010706020507" pitchFamily="18" charset="2"/>
              </a:rPr>
              <a:t>若在当前模拟周期内信号</a:t>
            </a:r>
            <a:r>
              <a:rPr lang="en-US" altLang="zh-CN" sz="1600" b="1">
                <a:latin typeface="Times New Roman" panose="02020603050405020304" pitchFamily="18" charset="0"/>
                <a:ea typeface="仿宋_GB2312" pitchFamily="49" charset="-122"/>
                <a:sym typeface="Symbol" panose="05050102010706020507" pitchFamily="18" charset="2"/>
              </a:rPr>
              <a:t>S</a:t>
            </a:r>
            <a:r>
              <a:rPr lang="zh-CN" altLang="en-US" sz="1600" b="1">
                <a:latin typeface="Times New Roman" panose="02020603050405020304" pitchFamily="18" charset="0"/>
                <a:ea typeface="仿宋_GB2312" pitchFamily="49" charset="-122"/>
                <a:sym typeface="Symbol" panose="05050102010706020507" pitchFamily="18" charset="2"/>
              </a:rPr>
              <a:t>有一个事件发生，则值为真，</a:t>
            </a:r>
          </a:p>
          <a:p>
            <a:pPr algn="just">
              <a:spcBef>
                <a:spcPct val="30000"/>
              </a:spcBef>
            </a:pPr>
            <a:r>
              <a:rPr lang="zh-CN" altLang="en-US" sz="1600" b="1">
                <a:latin typeface="Times New Roman" panose="02020603050405020304" pitchFamily="18" charset="0"/>
                <a:ea typeface="仿宋_GB2312" pitchFamily="49" charset="-122"/>
                <a:sym typeface="Symbol" panose="05050102010706020507" pitchFamily="18" charset="2"/>
              </a:rPr>
              <a:t>                                                            否则为假</a:t>
            </a:r>
          </a:p>
          <a:p>
            <a:pPr algn="just">
              <a:spcBef>
                <a:spcPct val="30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en-US" altLang="zh-CN" sz="1600" b="1">
                <a:latin typeface="Times New Roman" panose="02020603050405020304" pitchFamily="18" charset="0"/>
                <a:ea typeface="仿宋_GB2312" pitchFamily="49" charset="-122"/>
                <a:sym typeface="Symbol" panose="05050102010706020507" pitchFamily="18" charset="2"/>
              </a:rPr>
              <a:t>S</a:t>
            </a:r>
            <a:r>
              <a:rPr lang="en-US" altLang="zh-CN" sz="1600" b="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1600" b="1">
                <a:latin typeface="Times New Roman" panose="02020603050405020304" pitchFamily="18" charset="0"/>
                <a:ea typeface="仿宋_GB2312" pitchFamily="49" charset="-122"/>
                <a:sym typeface="Symbol" panose="05050102010706020507" pitchFamily="18" charset="2"/>
              </a:rPr>
              <a:t>active                 ——</a:t>
            </a:r>
            <a:r>
              <a:rPr lang="zh-CN" altLang="en-US" sz="1600" b="1">
                <a:latin typeface="Times New Roman" panose="02020603050405020304" pitchFamily="18" charset="0"/>
                <a:ea typeface="仿宋_GB2312" pitchFamily="49" charset="-122"/>
                <a:sym typeface="Symbol" panose="05050102010706020507" pitchFamily="18" charset="2"/>
              </a:rPr>
              <a:t>若在当前模拟周期内信号</a:t>
            </a:r>
            <a:r>
              <a:rPr lang="en-US" altLang="zh-CN" sz="1600" b="1">
                <a:latin typeface="Times New Roman" panose="02020603050405020304" pitchFamily="18" charset="0"/>
                <a:ea typeface="仿宋_GB2312" pitchFamily="49" charset="-122"/>
                <a:sym typeface="Symbol" panose="05050102010706020507" pitchFamily="18" charset="2"/>
              </a:rPr>
              <a:t>S</a:t>
            </a:r>
            <a:r>
              <a:rPr lang="zh-CN" altLang="en-US" sz="1600" b="1">
                <a:latin typeface="Times New Roman" panose="02020603050405020304" pitchFamily="18" charset="0"/>
                <a:ea typeface="仿宋_GB2312" pitchFamily="49" charset="-122"/>
                <a:sym typeface="Symbol" panose="05050102010706020507" pitchFamily="18" charset="2"/>
              </a:rPr>
              <a:t>有一个事项处理发生，则值为</a:t>
            </a:r>
          </a:p>
          <a:p>
            <a:pPr algn="just">
              <a:spcBef>
                <a:spcPct val="30000"/>
              </a:spcBef>
            </a:pPr>
            <a:r>
              <a:rPr lang="zh-CN" altLang="en-US" sz="1600" b="1">
                <a:latin typeface="Times New Roman" panose="02020603050405020304" pitchFamily="18" charset="0"/>
                <a:ea typeface="仿宋_GB2312" pitchFamily="49" charset="-122"/>
                <a:sym typeface="Symbol" panose="05050102010706020507" pitchFamily="18" charset="2"/>
              </a:rPr>
              <a:t>                                                           真，否则为假</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69CA92DC-E176-4FC9-B488-83157F2DA741}"/>
              </a:ext>
            </a:extLst>
          </p:cNvPr>
          <p:cNvSpPr>
            <a:spLocks noGrp="1"/>
          </p:cNvSpPr>
          <p:nvPr>
            <p:ph type="dt" sz="half" idx="10"/>
          </p:nvPr>
        </p:nvSpPr>
        <p:spPr/>
        <p:txBody>
          <a:bodyPr/>
          <a:lstStyle/>
          <a:p>
            <a:fld id="{E223DB0C-186B-480C-A491-3E1611525C53}" type="datetime1">
              <a:rPr lang="zh-CN" altLang="en-US"/>
              <a:pPr/>
              <a:t>2018/11/27</a:t>
            </a:fld>
            <a:endParaRPr lang="en-US" altLang="en-US"/>
          </a:p>
        </p:txBody>
      </p:sp>
      <p:sp>
        <p:nvSpPr>
          <p:cNvPr id="12" name="页脚占位符 4">
            <a:extLst>
              <a:ext uri="{FF2B5EF4-FFF2-40B4-BE49-F238E27FC236}">
                <a16:creationId xmlns:a16="http://schemas.microsoft.com/office/drawing/2014/main" id="{80050B10-4DE0-4BE4-9CF0-17967DFCF566}"/>
              </a:ext>
            </a:extLst>
          </p:cNvPr>
          <p:cNvSpPr>
            <a:spLocks noGrp="1"/>
          </p:cNvSpPr>
          <p:nvPr>
            <p:ph type="ftr" sz="quarter" idx="11"/>
          </p:nvPr>
        </p:nvSpPr>
        <p:spPr/>
        <p:txBody>
          <a:bodyPr/>
          <a:lstStyle/>
          <a:p>
            <a:r>
              <a:rPr lang="zh-CN" altLang="en-US"/>
              <a:t>电子教案 </a:t>
            </a:r>
            <a:r>
              <a:rPr lang="en-US" altLang="zh-CN"/>
              <a:t>Page </a:t>
            </a:r>
            <a:fld id="{835C675F-E932-4499-AA69-0632F225A54B}" type="slidenum">
              <a:rPr lang="en-US" altLang="zh-CN"/>
              <a:pPr/>
              <a:t>46</a:t>
            </a:fld>
            <a:r>
              <a:rPr lang="en-US" altLang="zh-CN"/>
              <a:t> of 97</a:t>
            </a:r>
          </a:p>
        </p:txBody>
      </p:sp>
      <p:sp>
        <p:nvSpPr>
          <p:cNvPr id="110594" name="Rectangle 2">
            <a:extLst>
              <a:ext uri="{FF2B5EF4-FFF2-40B4-BE49-F238E27FC236}">
                <a16:creationId xmlns:a16="http://schemas.microsoft.com/office/drawing/2014/main" id="{9A04BB53-0F56-400C-8F6A-80EC20347BE7}"/>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595" name="Text Box 3">
            <a:extLst>
              <a:ext uri="{FF2B5EF4-FFF2-40B4-BE49-F238E27FC236}">
                <a16:creationId xmlns:a16="http://schemas.microsoft.com/office/drawing/2014/main" id="{569BAF5E-E862-404D-96FF-463B38F1EC6F}"/>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的模型结构(9)</a:t>
            </a:r>
            <a:endParaRPr lang="en-US" altLang="en-US" sz="3200" b="1">
              <a:latin typeface="Times New Roman" panose="02020603050405020304" pitchFamily="18" charset="0"/>
              <a:ea typeface="宋体" panose="02010600030101010101" pitchFamily="2" charset="-122"/>
            </a:endParaRPr>
          </a:p>
        </p:txBody>
      </p:sp>
      <p:sp>
        <p:nvSpPr>
          <p:cNvPr id="110596" name="Rectangle 4">
            <a:extLst>
              <a:ext uri="{FF2B5EF4-FFF2-40B4-BE49-F238E27FC236}">
                <a16:creationId xmlns:a16="http://schemas.microsoft.com/office/drawing/2014/main" id="{D36017F7-EB83-42C2-87B2-4EB2FB611914}"/>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0597" name="Rectangle 5">
            <a:extLst>
              <a:ext uri="{FF2B5EF4-FFF2-40B4-BE49-F238E27FC236}">
                <a16:creationId xmlns:a16="http://schemas.microsoft.com/office/drawing/2014/main" id="{BE89CE76-0195-4CD2-971E-CEAFB8609E75}"/>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0598" name="Rectangle 6">
            <a:extLst>
              <a:ext uri="{FF2B5EF4-FFF2-40B4-BE49-F238E27FC236}">
                <a16:creationId xmlns:a16="http://schemas.microsoft.com/office/drawing/2014/main" id="{CA6DDAD2-578F-4A33-9A25-FDB9BBF6D404}"/>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599" name="Text Box 7">
            <a:extLst>
              <a:ext uri="{FF2B5EF4-FFF2-40B4-BE49-F238E27FC236}">
                <a16:creationId xmlns:a16="http://schemas.microsoft.com/office/drawing/2014/main" id="{FB796AC8-402B-42AF-90AE-BAE83F0D34AA}"/>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仿宋_GB2312" pitchFamily="49" charset="-122"/>
              </a:rPr>
              <a:t>构造体功能的行为描述</a:t>
            </a:r>
            <a:endParaRPr lang="zh-CN" altLang="en-US" sz="1800" b="1">
              <a:latin typeface="仿宋_GB2312" pitchFamily="49" charset="-122"/>
              <a:ea typeface="仿宋_GB2312" pitchFamily="49" charset="-122"/>
            </a:endParaRPr>
          </a:p>
        </p:txBody>
      </p:sp>
      <p:sp>
        <p:nvSpPr>
          <p:cNvPr id="110600" name="Rectangle 8">
            <a:extLst>
              <a:ext uri="{FF2B5EF4-FFF2-40B4-BE49-F238E27FC236}">
                <a16:creationId xmlns:a16="http://schemas.microsoft.com/office/drawing/2014/main" id="{4CF71BFA-671E-47A1-8D99-B7365EBECAFA}"/>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0601" name="Rectangle 9">
            <a:extLst>
              <a:ext uri="{FF2B5EF4-FFF2-40B4-BE49-F238E27FC236}">
                <a16:creationId xmlns:a16="http://schemas.microsoft.com/office/drawing/2014/main" id="{8DEB7956-9210-44FA-A1EA-F34B1C7AC3CF}"/>
              </a:ext>
            </a:extLst>
          </p:cNvPr>
          <p:cNvSpPr>
            <a:spLocks noChangeArrowheads="1"/>
          </p:cNvSpPr>
          <p:nvPr/>
        </p:nvSpPr>
        <p:spPr bwMode="auto">
          <a:xfrm>
            <a:off x="381000" y="1295400"/>
            <a:ext cx="8534400" cy="304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a:latin typeface="Times New Roman" panose="02020603050405020304" pitchFamily="18" charset="0"/>
                <a:ea typeface="仿宋_GB2312" pitchFamily="49" charset="-122"/>
              </a:rPr>
              <a:t>     ▲</a:t>
            </a:r>
            <a:r>
              <a:rPr lang="zh-CN" altLang="en-US" sz="1800" b="1">
                <a:latin typeface="仿宋_GB2312" pitchFamily="49" charset="-122"/>
                <a:ea typeface="仿宋_GB2312" pitchFamily="49" charset="-122"/>
              </a:rPr>
              <a:t>信号属性</a:t>
            </a:r>
            <a:r>
              <a:rPr lang="en-US" altLang="zh-CN" sz="1800" b="1">
                <a:latin typeface="仿宋_GB2312" pitchFamily="49" charset="-122"/>
                <a:ea typeface="仿宋_GB2312" pitchFamily="49" charset="-122"/>
              </a:rPr>
              <a:t>：</a:t>
            </a:r>
            <a:r>
              <a:rPr lang="zh-CN" altLang="en-US" sz="1600" b="1">
                <a:latin typeface="仿宋_GB2312" pitchFamily="49" charset="-122"/>
                <a:ea typeface="仿宋_GB2312" pitchFamily="49" charset="-122"/>
              </a:rPr>
              <a:t>用于得到有关信号事件和事项处理的历史信息</a:t>
            </a:r>
          </a:p>
          <a:p>
            <a:pPr>
              <a:spcBef>
                <a:spcPct val="35000"/>
              </a:spcBef>
            </a:pPr>
            <a:r>
              <a:rPr lang="zh-CN" altLang="en-US" sz="1600" b="1">
                <a:latin typeface="Times New Roman" panose="02020603050405020304" pitchFamily="18" charset="0"/>
                <a:ea typeface="仿宋_GB2312" pitchFamily="49" charset="-122"/>
                <a:sym typeface="Symbol" panose="05050102010706020507" pitchFamily="18" charset="2"/>
              </a:rPr>
              <a:t>               信号属性函数</a:t>
            </a:r>
          </a:p>
          <a:p>
            <a:pPr>
              <a:spcBef>
                <a:spcPct val="35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en-US" altLang="zh-CN" sz="1600" b="1">
                <a:latin typeface="Times New Roman" panose="02020603050405020304" pitchFamily="18" charset="0"/>
                <a:ea typeface="仿宋_GB2312" pitchFamily="49" charset="-122"/>
                <a:sym typeface="Symbol" panose="05050102010706020507" pitchFamily="18" charset="2"/>
              </a:rPr>
              <a:t>S</a:t>
            </a:r>
            <a:r>
              <a:rPr lang="en-US" altLang="zh-CN" sz="1600" b="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1600" b="1">
                <a:latin typeface="Times New Roman" panose="02020603050405020304" pitchFamily="18" charset="0"/>
                <a:ea typeface="仿宋_GB2312" pitchFamily="49" charset="-122"/>
                <a:sym typeface="Symbol" panose="05050102010706020507" pitchFamily="18" charset="2"/>
              </a:rPr>
              <a:t>last_event　　  ——</a:t>
            </a:r>
            <a:r>
              <a:rPr lang="zh-CN" altLang="en-US" sz="1600" b="1">
                <a:latin typeface="Times New Roman" panose="02020603050405020304" pitchFamily="18" charset="0"/>
                <a:ea typeface="仿宋_GB2312" pitchFamily="49" charset="-122"/>
                <a:sym typeface="Symbol" panose="05050102010706020507" pitchFamily="18" charset="2"/>
              </a:rPr>
              <a:t>给出从信号</a:t>
            </a:r>
            <a:r>
              <a:rPr lang="en-US" altLang="zh-CN" sz="1600" b="1">
                <a:latin typeface="Times New Roman" panose="02020603050405020304" pitchFamily="18" charset="0"/>
                <a:ea typeface="仿宋_GB2312" pitchFamily="49" charset="-122"/>
                <a:sym typeface="Symbol" panose="05050102010706020507" pitchFamily="18" charset="2"/>
              </a:rPr>
              <a:t>S</a:t>
            </a:r>
            <a:r>
              <a:rPr lang="zh-CN" altLang="en-US" sz="1600" b="1">
                <a:latin typeface="Times New Roman" panose="02020603050405020304" pitchFamily="18" charset="0"/>
                <a:ea typeface="仿宋_GB2312" pitchFamily="49" charset="-122"/>
                <a:sym typeface="Symbol" panose="05050102010706020507" pitchFamily="18" charset="2"/>
              </a:rPr>
              <a:t>前一个事件发生至今所花费的时间</a:t>
            </a:r>
            <a:r>
              <a:rPr lang="en-US" altLang="zh-CN" sz="1600" b="1">
                <a:latin typeface="Times New Roman" panose="02020603050405020304" pitchFamily="18" charset="0"/>
                <a:ea typeface="仿宋_GB2312" pitchFamily="49" charset="-122"/>
                <a:sym typeface="Symbol" panose="05050102010706020507" pitchFamily="18" charset="2"/>
              </a:rPr>
              <a:t>                  </a:t>
            </a:r>
          </a:p>
          <a:p>
            <a:pPr>
              <a:spcBef>
                <a:spcPct val="35000"/>
              </a:spcBef>
            </a:pPr>
            <a:r>
              <a:rPr lang="en-US" altLang="zh-CN" sz="1600" b="1">
                <a:latin typeface="Times New Roman" panose="02020603050405020304" pitchFamily="18" charset="0"/>
                <a:ea typeface="仿宋_GB2312" pitchFamily="49" charset="-122"/>
                <a:sym typeface="Symbol" panose="05050102010706020507" pitchFamily="18" charset="2"/>
              </a:rPr>
              <a:t>                    S</a:t>
            </a:r>
            <a:r>
              <a:rPr lang="en-US" altLang="zh-CN" sz="1600" b="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1600" b="1">
                <a:latin typeface="Times New Roman" panose="02020603050405020304" pitchFamily="18" charset="0"/>
                <a:ea typeface="仿宋_GB2312" pitchFamily="49" charset="-122"/>
                <a:sym typeface="Symbol" panose="05050102010706020507" pitchFamily="18" charset="2"/>
              </a:rPr>
              <a:t>last_active　　 ——</a:t>
            </a:r>
            <a:r>
              <a:rPr lang="zh-CN" altLang="en-US" sz="1600" b="1">
                <a:latin typeface="Times New Roman" panose="02020603050405020304" pitchFamily="18" charset="0"/>
                <a:ea typeface="仿宋_GB2312" pitchFamily="49" charset="-122"/>
                <a:sym typeface="Symbol" panose="05050102010706020507" pitchFamily="18" charset="2"/>
              </a:rPr>
              <a:t>给出从信号</a:t>
            </a:r>
            <a:r>
              <a:rPr lang="en-US" altLang="zh-CN" sz="1600" b="1">
                <a:latin typeface="Times New Roman" panose="02020603050405020304" pitchFamily="18" charset="0"/>
                <a:ea typeface="仿宋_GB2312" pitchFamily="49" charset="-122"/>
                <a:sym typeface="Symbol" panose="05050102010706020507" pitchFamily="18" charset="2"/>
              </a:rPr>
              <a:t>S</a:t>
            </a:r>
            <a:r>
              <a:rPr lang="zh-CN" altLang="en-US" sz="1600" b="1">
                <a:latin typeface="Times New Roman" panose="02020603050405020304" pitchFamily="18" charset="0"/>
                <a:ea typeface="仿宋_GB2312" pitchFamily="49" charset="-122"/>
                <a:sym typeface="Symbol" panose="05050102010706020507" pitchFamily="18" charset="2"/>
              </a:rPr>
              <a:t>前一个事项处理发生至今所花费的时间</a:t>
            </a:r>
          </a:p>
          <a:p>
            <a:pPr>
              <a:spcBef>
                <a:spcPct val="35000"/>
              </a:spcBef>
            </a:pPr>
            <a:r>
              <a:rPr lang="en-US" altLang="zh-CN" sz="1600" b="1">
                <a:latin typeface="Times New Roman" panose="02020603050405020304" pitchFamily="18" charset="0"/>
                <a:ea typeface="仿宋_GB2312" pitchFamily="49" charset="-122"/>
                <a:sym typeface="Symbol" panose="05050102010706020507" pitchFamily="18" charset="2"/>
              </a:rPr>
              <a:t>                    S</a:t>
            </a:r>
            <a:r>
              <a:rPr lang="en-US" altLang="zh-CN" sz="1600" b="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altLang="zh-CN" sz="1600" b="1">
                <a:latin typeface="Times New Roman" panose="02020603050405020304" pitchFamily="18" charset="0"/>
                <a:ea typeface="仿宋_GB2312" pitchFamily="49" charset="-122"/>
                <a:sym typeface="Symbol" panose="05050102010706020507" pitchFamily="18" charset="2"/>
              </a:rPr>
              <a:t>last_value          ——</a:t>
            </a:r>
            <a:r>
              <a:rPr lang="zh-CN" altLang="en-US" sz="1600" b="1">
                <a:latin typeface="Times New Roman" panose="02020603050405020304" pitchFamily="18" charset="0"/>
                <a:ea typeface="仿宋_GB2312" pitchFamily="49" charset="-122"/>
                <a:sym typeface="Symbol" panose="05050102010706020507" pitchFamily="18" charset="2"/>
              </a:rPr>
              <a:t>给出信号</a:t>
            </a:r>
            <a:r>
              <a:rPr lang="en-US" altLang="zh-CN" sz="1600" b="1">
                <a:latin typeface="Times New Roman" panose="02020603050405020304" pitchFamily="18" charset="0"/>
                <a:ea typeface="仿宋_GB2312" pitchFamily="49" charset="-122"/>
                <a:sym typeface="Symbol" panose="05050102010706020507" pitchFamily="18" charset="2"/>
              </a:rPr>
              <a:t>S</a:t>
            </a:r>
            <a:r>
              <a:rPr lang="zh-CN" altLang="en-US" sz="1600" b="1">
                <a:latin typeface="Times New Roman" panose="02020603050405020304" pitchFamily="18" charset="0"/>
                <a:ea typeface="仿宋_GB2312" pitchFamily="49" charset="-122"/>
                <a:sym typeface="Symbol" panose="05050102010706020507" pitchFamily="18" charset="2"/>
              </a:rPr>
              <a:t>在最近一个事件发生前那个时刻的值</a:t>
            </a:r>
          </a:p>
          <a:p>
            <a:pPr algn="just">
              <a:spcBef>
                <a:spcPct val="35000"/>
              </a:spcBef>
            </a:pPr>
            <a:r>
              <a:rPr lang="zh-CN" altLang="en-US" sz="1600" b="1">
                <a:latin typeface="Times New Roman" panose="02020603050405020304" pitchFamily="18" charset="0"/>
                <a:ea typeface="仿宋_GB2312" pitchFamily="49" charset="-122"/>
              </a:rPr>
              <a:t>              注: ⑴</a:t>
            </a:r>
            <a:r>
              <a:rPr lang="zh-CN" altLang="en-US" sz="1600" b="1">
                <a:latin typeface="仿宋_GB2312" pitchFamily="49" charset="-122"/>
                <a:ea typeface="仿宋_GB2312" pitchFamily="49" charset="-122"/>
              </a:rPr>
              <a:t>缺省</a:t>
            </a:r>
            <a:r>
              <a:rPr lang="en-US" altLang="zh-CN" sz="1600" b="1">
                <a:latin typeface="仿宋_GB2312" pitchFamily="49" charset="-122"/>
                <a:ea typeface="仿宋_GB2312" pitchFamily="49" charset="-122"/>
              </a:rPr>
              <a:t>t</a:t>
            </a:r>
            <a:r>
              <a:rPr lang="zh-CN" altLang="en-US" sz="1600" b="1">
                <a:latin typeface="仿宋_GB2312" pitchFamily="49" charset="-122"/>
                <a:ea typeface="仿宋_GB2312" pitchFamily="49" charset="-122"/>
              </a:rPr>
              <a:t>时，取默认值0，并且生成的信号比</a:t>
            </a:r>
            <a:r>
              <a:rPr lang="en-US" altLang="zh-CN" sz="1600" b="1">
                <a:latin typeface="仿宋_GB2312" pitchFamily="49" charset="-122"/>
                <a:ea typeface="仿宋_GB2312" pitchFamily="49" charset="-122"/>
              </a:rPr>
              <a:t>S</a:t>
            </a:r>
            <a:r>
              <a:rPr lang="zh-CN" altLang="en-US" sz="1600" b="1">
                <a:latin typeface="仿宋_GB2312" pitchFamily="49" charset="-122"/>
                <a:ea typeface="仿宋_GB2312" pitchFamily="49" charset="-122"/>
              </a:rPr>
              <a:t>要延迟一个</a:t>
            </a:r>
            <a:r>
              <a:rPr lang="en-US" altLang="zh-CN" sz="1600" b="1">
                <a:latin typeface="仿宋_GB2312" pitchFamily="49" charset="-122"/>
                <a:ea typeface="仿宋_GB2312" pitchFamily="49" charset="-122"/>
              </a:rPr>
              <a:t>δ</a:t>
            </a:r>
            <a:r>
              <a:rPr lang="zh-CN" altLang="en-US" sz="1600" b="1">
                <a:latin typeface="仿宋_GB2312" pitchFamily="49" charset="-122"/>
                <a:ea typeface="仿宋_GB2312" pitchFamily="49" charset="-122"/>
              </a:rPr>
              <a:t>模拟时间</a:t>
            </a:r>
          </a:p>
          <a:p>
            <a:pPr algn="just">
              <a:spcBef>
                <a:spcPct val="35000"/>
              </a:spcBef>
            </a:pPr>
            <a:r>
              <a:rPr lang="zh-CN" altLang="en-US" sz="1600" b="1">
                <a:latin typeface="仿宋_GB2312" pitchFamily="49" charset="-122"/>
                <a:ea typeface="仿宋_GB2312" pitchFamily="49" charset="-122"/>
              </a:rPr>
              <a:t>          ⑵不允许在过程和函数中应用</a:t>
            </a:r>
          </a:p>
          <a:p>
            <a:pPr algn="just">
              <a:spcBef>
                <a:spcPct val="35000"/>
              </a:spcBef>
            </a:pPr>
            <a:r>
              <a:rPr lang="zh-CN" altLang="en-US" sz="1600" b="1">
                <a:latin typeface="仿宋_GB2312" pitchFamily="49" charset="-122"/>
                <a:ea typeface="仿宋_GB2312" pitchFamily="49" charset="-122"/>
              </a:rPr>
              <a:t>          ⑶信号属性关系图例</a:t>
            </a:r>
            <a:endParaRPr lang="zh-CN" altLang="en-US" sz="1600" b="1">
              <a:latin typeface="仿宋_GB2312" pitchFamily="49" charset="-122"/>
              <a:ea typeface="仿宋_GB2312" pitchFamily="49" charset="-122"/>
              <a:sym typeface="Symbol" panose="05050102010706020507" pitchFamily="18" charset="2"/>
            </a:endParaRPr>
          </a:p>
          <a:p>
            <a:pPr algn="just">
              <a:spcBef>
                <a:spcPct val="50000"/>
              </a:spcBef>
            </a:pPr>
            <a:r>
              <a:rPr lang="zh-CN" altLang="en-US" sz="1600" b="1">
                <a:latin typeface="Times New Roman" panose="02020603050405020304" pitchFamily="18" charset="0"/>
                <a:ea typeface="仿宋_GB2312" pitchFamily="49" charset="-122"/>
                <a:sym typeface="Symbol" panose="05050102010706020507" pitchFamily="18" charset="2"/>
              </a:rPr>
              <a:t> </a:t>
            </a:r>
          </a:p>
        </p:txBody>
      </p:sp>
      <p:graphicFrame>
        <p:nvGraphicFramePr>
          <p:cNvPr id="110602" name="Object 10">
            <a:extLst>
              <a:ext uri="{FF2B5EF4-FFF2-40B4-BE49-F238E27FC236}">
                <a16:creationId xmlns:a16="http://schemas.microsoft.com/office/drawing/2014/main" id="{A87AE670-2F97-4720-9873-ECB3957AC885}"/>
              </a:ext>
            </a:extLst>
          </p:cNvPr>
          <p:cNvGraphicFramePr>
            <a:graphicFrameLocks noChangeAspect="1"/>
          </p:cNvGraphicFramePr>
          <p:nvPr/>
        </p:nvGraphicFramePr>
        <p:xfrm>
          <a:off x="3352800" y="3657600"/>
          <a:ext cx="4848225" cy="2586038"/>
        </p:xfrm>
        <a:graphic>
          <a:graphicData uri="http://schemas.openxmlformats.org/presentationml/2006/ole">
            <mc:AlternateContent xmlns:mc="http://schemas.openxmlformats.org/markup-compatibility/2006">
              <mc:Choice xmlns:v="urn:schemas-microsoft-com:vml" Requires="v">
                <p:oleObj spid="_x0000_s110618" r:id="rId3" imgW="3594285" imgH="1917799" progId="PBrush">
                  <p:embed/>
                </p:oleObj>
              </mc:Choice>
              <mc:Fallback>
                <p:oleObj r:id="rId3" imgW="3594285" imgH="1917799" progId="PBrush">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657600"/>
                        <a:ext cx="4848225" cy="2586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F432C885-41A0-4AEA-98B7-884505113449}"/>
              </a:ext>
            </a:extLst>
          </p:cNvPr>
          <p:cNvSpPr>
            <a:spLocks noGrp="1"/>
          </p:cNvSpPr>
          <p:nvPr>
            <p:ph type="dt" sz="half" idx="10"/>
          </p:nvPr>
        </p:nvSpPr>
        <p:spPr/>
        <p:txBody>
          <a:bodyPr/>
          <a:lstStyle/>
          <a:p>
            <a:fld id="{B090615F-7371-40A3-B65B-77D266D4F080}" type="datetime1">
              <a:rPr lang="zh-CN" altLang="en-US"/>
              <a:pPr/>
              <a:t>2018/11/27</a:t>
            </a:fld>
            <a:endParaRPr lang="en-US" altLang="en-US"/>
          </a:p>
        </p:txBody>
      </p:sp>
      <p:sp>
        <p:nvSpPr>
          <p:cNvPr id="11" name="页脚占位符 4">
            <a:extLst>
              <a:ext uri="{FF2B5EF4-FFF2-40B4-BE49-F238E27FC236}">
                <a16:creationId xmlns:a16="http://schemas.microsoft.com/office/drawing/2014/main" id="{5741D3F8-259A-426D-82AB-EDE5F79BD836}"/>
              </a:ext>
            </a:extLst>
          </p:cNvPr>
          <p:cNvSpPr>
            <a:spLocks noGrp="1"/>
          </p:cNvSpPr>
          <p:nvPr>
            <p:ph type="ftr" sz="quarter" idx="11"/>
          </p:nvPr>
        </p:nvSpPr>
        <p:spPr/>
        <p:txBody>
          <a:bodyPr/>
          <a:lstStyle/>
          <a:p>
            <a:r>
              <a:rPr lang="zh-CN" altLang="en-US"/>
              <a:t>电子教案 </a:t>
            </a:r>
            <a:r>
              <a:rPr lang="en-US" altLang="zh-CN"/>
              <a:t>Page </a:t>
            </a:r>
            <a:fld id="{FA66FD83-856C-4348-8580-7B80990FAB2C}" type="slidenum">
              <a:rPr lang="en-US" altLang="zh-CN"/>
              <a:pPr/>
              <a:t>47</a:t>
            </a:fld>
            <a:r>
              <a:rPr lang="en-US" altLang="zh-CN"/>
              <a:t> of 97</a:t>
            </a:r>
          </a:p>
        </p:txBody>
      </p:sp>
      <p:sp>
        <p:nvSpPr>
          <p:cNvPr id="106498" name="Rectangle 2">
            <a:extLst>
              <a:ext uri="{FF2B5EF4-FFF2-40B4-BE49-F238E27FC236}">
                <a16:creationId xmlns:a16="http://schemas.microsoft.com/office/drawing/2014/main" id="{869DAC23-3544-4061-86F9-07AA7F6E00DA}"/>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499" name="Text Box 3">
            <a:extLst>
              <a:ext uri="{FF2B5EF4-FFF2-40B4-BE49-F238E27FC236}">
                <a16:creationId xmlns:a16="http://schemas.microsoft.com/office/drawing/2014/main" id="{BBBAC88E-D983-430F-9E3A-FF793E83EC1B}"/>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的模型结构(10)</a:t>
            </a:r>
            <a:endParaRPr lang="en-US" altLang="en-US" sz="3200" b="1">
              <a:latin typeface="Times New Roman" panose="02020603050405020304" pitchFamily="18" charset="0"/>
              <a:ea typeface="宋体" panose="02010600030101010101" pitchFamily="2" charset="-122"/>
            </a:endParaRPr>
          </a:p>
        </p:txBody>
      </p:sp>
      <p:sp>
        <p:nvSpPr>
          <p:cNvPr id="106500" name="Rectangle 4">
            <a:extLst>
              <a:ext uri="{FF2B5EF4-FFF2-40B4-BE49-F238E27FC236}">
                <a16:creationId xmlns:a16="http://schemas.microsoft.com/office/drawing/2014/main" id="{693776CC-6253-4BC6-BA62-5CC8A61B0FC2}"/>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6501" name="Rectangle 5">
            <a:extLst>
              <a:ext uri="{FF2B5EF4-FFF2-40B4-BE49-F238E27FC236}">
                <a16:creationId xmlns:a16="http://schemas.microsoft.com/office/drawing/2014/main" id="{A78AED19-58AD-4F4C-9E68-DA63BDE629EE}"/>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6502" name="Rectangle 6">
            <a:extLst>
              <a:ext uri="{FF2B5EF4-FFF2-40B4-BE49-F238E27FC236}">
                <a16:creationId xmlns:a16="http://schemas.microsoft.com/office/drawing/2014/main" id="{555B44D5-E012-4275-8212-E8D8B7E2C4DD}"/>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503" name="Text Box 7">
            <a:extLst>
              <a:ext uri="{FF2B5EF4-FFF2-40B4-BE49-F238E27FC236}">
                <a16:creationId xmlns:a16="http://schemas.microsoft.com/office/drawing/2014/main" id="{473C08DA-D598-4A3C-B72F-D4E6764A3473}"/>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仿宋_GB2312" pitchFamily="49" charset="-122"/>
              </a:rPr>
              <a:t>构造体功能的行为描述</a:t>
            </a:r>
            <a:endParaRPr lang="zh-CN" altLang="en-US" sz="1800" b="1">
              <a:latin typeface="仿宋_GB2312" pitchFamily="49" charset="-122"/>
              <a:ea typeface="仿宋_GB2312" pitchFamily="49" charset="-122"/>
            </a:endParaRPr>
          </a:p>
        </p:txBody>
      </p:sp>
      <p:sp>
        <p:nvSpPr>
          <p:cNvPr id="106504" name="Rectangle 8">
            <a:extLst>
              <a:ext uri="{FF2B5EF4-FFF2-40B4-BE49-F238E27FC236}">
                <a16:creationId xmlns:a16="http://schemas.microsoft.com/office/drawing/2014/main" id="{36F1C54B-6316-40CA-BD7B-DEC015545A17}"/>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6505" name="Rectangle 9">
            <a:extLst>
              <a:ext uri="{FF2B5EF4-FFF2-40B4-BE49-F238E27FC236}">
                <a16:creationId xmlns:a16="http://schemas.microsoft.com/office/drawing/2014/main" id="{1269A688-83C5-47EA-AFDD-AD20BEB0871A}"/>
              </a:ext>
            </a:extLst>
          </p:cNvPr>
          <p:cNvSpPr>
            <a:spLocks noChangeArrowheads="1"/>
          </p:cNvSpPr>
          <p:nvPr/>
        </p:nvSpPr>
        <p:spPr bwMode="auto">
          <a:xfrm>
            <a:off x="381000" y="1295400"/>
            <a:ext cx="8534400" cy="472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a:latin typeface="Times New Roman" panose="02020603050405020304" pitchFamily="18" charset="0"/>
                <a:ea typeface="仿宋_GB2312" pitchFamily="49" charset="-122"/>
              </a:rPr>
              <a:t>     ▲</a:t>
            </a:r>
            <a:r>
              <a:rPr lang="zh-CN" altLang="en-US" sz="1800" b="1">
                <a:latin typeface="仿宋_GB2312" pitchFamily="49" charset="-122"/>
                <a:ea typeface="仿宋_GB2312" pitchFamily="49" charset="-122"/>
              </a:rPr>
              <a:t>进程语句</a:t>
            </a:r>
            <a:r>
              <a:rPr lang="en-US" altLang="zh-CN" sz="1800" b="1">
                <a:latin typeface="仿宋_GB2312" pitchFamily="49" charset="-122"/>
                <a:ea typeface="仿宋_GB2312" pitchFamily="49" charset="-122"/>
              </a:rPr>
              <a:t>：</a:t>
            </a:r>
            <a:r>
              <a:rPr lang="zh-CN" altLang="en-US" sz="1600" b="1">
                <a:latin typeface="仿宋_GB2312" pitchFamily="49" charset="-122"/>
                <a:ea typeface="仿宋_GB2312" pitchFamily="49" charset="-122"/>
              </a:rPr>
              <a:t>由顺序语句组成，通过信号或端口实现信息传递</a:t>
            </a:r>
          </a:p>
          <a:p>
            <a:pPr>
              <a:spcBef>
                <a:spcPct val="35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en-US" altLang="zh-CN" sz="1600" b="1">
                <a:latin typeface="Times New Roman" panose="02020603050405020304" pitchFamily="18" charset="0"/>
                <a:ea typeface="仿宋_GB2312" pitchFamily="49" charset="-122"/>
                <a:sym typeface="Symbol" panose="05050102010706020507" pitchFamily="18" charset="2"/>
              </a:rPr>
              <a:t>[&lt;</a:t>
            </a:r>
            <a:r>
              <a:rPr lang="zh-CN" altLang="en-US" sz="1600" b="1">
                <a:latin typeface="Times New Roman" panose="02020603050405020304" pitchFamily="18" charset="0"/>
                <a:ea typeface="仿宋_GB2312" pitchFamily="49" charset="-122"/>
                <a:sym typeface="Symbol" panose="05050102010706020507" pitchFamily="18" charset="2"/>
              </a:rPr>
              <a:t>语句标号&gt;:] </a:t>
            </a:r>
            <a:r>
              <a:rPr lang="en-US" altLang="zh-CN" sz="1600" b="1">
                <a:latin typeface="Times New Roman" panose="02020603050405020304" pitchFamily="18" charset="0"/>
                <a:ea typeface="仿宋_GB2312" pitchFamily="49" charset="-122"/>
                <a:sym typeface="Symbol" panose="05050102010706020507" pitchFamily="18" charset="2"/>
              </a:rPr>
              <a:t>process [(&lt;</a:t>
            </a:r>
            <a:r>
              <a:rPr lang="zh-CN" altLang="en-US" sz="1600" b="1">
                <a:latin typeface="Times New Roman" panose="02020603050405020304" pitchFamily="18" charset="0"/>
                <a:ea typeface="仿宋_GB2312" pitchFamily="49" charset="-122"/>
                <a:sym typeface="Symbol" panose="05050102010706020507" pitchFamily="18" charset="2"/>
              </a:rPr>
              <a:t>敏感信号表&gt;)] </a:t>
            </a:r>
            <a:r>
              <a:rPr lang="en-US" altLang="zh-CN" sz="1600" b="1">
                <a:latin typeface="Times New Roman" panose="02020603050405020304" pitchFamily="18" charset="0"/>
                <a:ea typeface="仿宋_GB2312" pitchFamily="49" charset="-122"/>
                <a:sym typeface="Symbol" panose="05050102010706020507" pitchFamily="18" charset="2"/>
              </a:rPr>
              <a:t>is</a:t>
            </a:r>
          </a:p>
          <a:p>
            <a:pPr algn="just">
              <a:spcBef>
                <a:spcPct val="35000"/>
              </a:spcBef>
            </a:pPr>
            <a:r>
              <a:rPr lang="en-US" altLang="zh-CN" sz="1600" b="1">
                <a:latin typeface="Times New Roman" panose="02020603050405020304" pitchFamily="18" charset="0"/>
                <a:ea typeface="仿宋_GB2312" pitchFamily="49" charset="-122"/>
                <a:sym typeface="Symbol" panose="05050102010706020507" pitchFamily="18" charset="2"/>
              </a:rPr>
              <a:t>                      [&lt;</a:t>
            </a:r>
            <a:r>
              <a:rPr lang="zh-CN" altLang="en-US" sz="1600" b="1">
                <a:latin typeface="Times New Roman" panose="02020603050405020304" pitchFamily="18" charset="0"/>
                <a:ea typeface="仿宋_GB2312" pitchFamily="49" charset="-122"/>
                <a:sym typeface="Symbol" panose="05050102010706020507" pitchFamily="18" charset="2"/>
              </a:rPr>
              <a:t>进程说明区&gt;]</a:t>
            </a:r>
          </a:p>
          <a:p>
            <a:pPr algn="just">
              <a:spcBef>
                <a:spcPct val="35000"/>
              </a:spcBef>
            </a:pPr>
            <a:r>
              <a:rPr lang="en-US" altLang="zh-CN" sz="1600" b="1">
                <a:latin typeface="Times New Roman" panose="02020603050405020304" pitchFamily="18" charset="0"/>
                <a:ea typeface="仿宋_GB2312" pitchFamily="49" charset="-122"/>
                <a:sym typeface="Symbol" panose="05050102010706020507" pitchFamily="18" charset="2"/>
              </a:rPr>
              <a:t>              begin</a:t>
            </a:r>
          </a:p>
          <a:p>
            <a:pPr algn="just">
              <a:spcBef>
                <a:spcPct val="35000"/>
              </a:spcBef>
            </a:pPr>
            <a:r>
              <a:rPr lang="en-US" altLang="zh-CN" sz="1600" b="1">
                <a:latin typeface="Times New Roman" panose="02020603050405020304" pitchFamily="18" charset="0"/>
                <a:ea typeface="仿宋_GB2312" pitchFamily="49" charset="-122"/>
                <a:sym typeface="Symbol" panose="05050102010706020507" pitchFamily="18" charset="2"/>
              </a:rPr>
              <a:t>                     {&lt;</a:t>
            </a:r>
            <a:r>
              <a:rPr lang="zh-CN" altLang="en-US" sz="1600" b="1">
                <a:latin typeface="Times New Roman" panose="02020603050405020304" pitchFamily="18" charset="0"/>
                <a:ea typeface="仿宋_GB2312" pitchFamily="49" charset="-122"/>
                <a:sym typeface="Symbol" panose="05050102010706020507" pitchFamily="18" charset="2"/>
              </a:rPr>
              <a:t>顺序语句&gt;；}</a:t>
            </a:r>
          </a:p>
          <a:p>
            <a:pPr algn="just">
              <a:spcBef>
                <a:spcPct val="35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en-US" altLang="zh-CN" sz="1600" b="1">
                <a:latin typeface="Times New Roman" panose="02020603050405020304" pitchFamily="18" charset="0"/>
                <a:ea typeface="仿宋_GB2312" pitchFamily="49" charset="-122"/>
                <a:sym typeface="Symbol" panose="05050102010706020507" pitchFamily="18" charset="2"/>
              </a:rPr>
              <a:t>end process [&lt;</a:t>
            </a:r>
            <a:r>
              <a:rPr lang="zh-CN" altLang="en-US" sz="1600" b="1">
                <a:latin typeface="Times New Roman" panose="02020603050405020304" pitchFamily="18" charset="0"/>
                <a:ea typeface="仿宋_GB2312" pitchFamily="49" charset="-122"/>
                <a:sym typeface="Symbol" panose="05050102010706020507" pitchFamily="18" charset="2"/>
              </a:rPr>
              <a:t>语句标号&gt;]；</a:t>
            </a:r>
          </a:p>
          <a:p>
            <a:pPr>
              <a:spcBef>
                <a:spcPct val="50000"/>
              </a:spcBef>
            </a:pPr>
            <a:r>
              <a:rPr lang="zh-CN" altLang="en-US" sz="1600" b="1">
                <a:latin typeface="Times New Roman" panose="02020603050405020304" pitchFamily="18" charset="0"/>
                <a:ea typeface="仿宋_GB2312" pitchFamily="49" charset="-122"/>
                <a:sym typeface="Symbol" panose="05050102010706020507" pitchFamily="18" charset="2"/>
              </a:rPr>
              <a:t>      注:⑴</a:t>
            </a:r>
            <a:r>
              <a:rPr lang="en-US" altLang="zh-CN" sz="1600" b="1">
                <a:latin typeface="Times New Roman" panose="02020603050405020304" pitchFamily="18" charset="0"/>
                <a:ea typeface="仿宋_GB2312" pitchFamily="49" charset="-122"/>
                <a:sym typeface="Symbol" panose="05050102010706020507" pitchFamily="18" charset="2"/>
              </a:rPr>
              <a:t>&lt;</a:t>
            </a:r>
            <a:r>
              <a:rPr lang="zh-CN" altLang="en-US" sz="1600" b="1">
                <a:latin typeface="Times New Roman" panose="02020603050405020304" pitchFamily="18" charset="0"/>
                <a:ea typeface="仿宋_GB2312" pitchFamily="49" charset="-122"/>
                <a:sym typeface="Symbol" panose="05050102010706020507" pitchFamily="18" charset="2"/>
              </a:rPr>
              <a:t>敏感信号表&gt;::= &lt;信号名&gt;{, &lt;信号名&gt;}    </a:t>
            </a:r>
          </a:p>
          <a:p>
            <a:pPr>
              <a:spcBef>
                <a:spcPct val="30000"/>
              </a:spcBef>
            </a:pPr>
            <a:r>
              <a:rPr lang="zh-CN" altLang="en-US" sz="1600" b="1">
                <a:latin typeface="Times New Roman" panose="02020603050405020304" pitchFamily="18" charset="0"/>
                <a:ea typeface="仿宋_GB2312" pitchFamily="49" charset="-122"/>
                <a:sym typeface="Symbol" panose="05050102010706020507" pitchFamily="18" charset="2"/>
              </a:rPr>
              <a:t>               若缺省，则进程内必须包含</a:t>
            </a:r>
            <a:r>
              <a:rPr lang="en-US" altLang="zh-CN" sz="1600" b="1">
                <a:latin typeface="Times New Roman" panose="02020603050405020304" pitchFamily="18" charset="0"/>
                <a:ea typeface="仿宋_GB2312" pitchFamily="49" charset="-122"/>
                <a:sym typeface="Symbol" panose="05050102010706020507" pitchFamily="18" charset="2"/>
              </a:rPr>
              <a:t>wait</a:t>
            </a:r>
            <a:r>
              <a:rPr lang="zh-CN" altLang="en-US" sz="1600" b="1">
                <a:latin typeface="Times New Roman" panose="02020603050405020304" pitchFamily="18" charset="0"/>
                <a:ea typeface="仿宋_GB2312" pitchFamily="49" charset="-122"/>
                <a:sym typeface="Symbol" panose="05050102010706020507" pitchFamily="18" charset="2"/>
              </a:rPr>
              <a:t>语句，但不允许同时使用</a:t>
            </a:r>
            <a:r>
              <a:rPr lang="en-US" altLang="zh-CN" sz="1600" b="1">
                <a:latin typeface="Times New Roman" panose="02020603050405020304" pitchFamily="18" charset="0"/>
                <a:ea typeface="仿宋_GB2312" pitchFamily="49" charset="-122"/>
                <a:sym typeface="Symbol" panose="05050102010706020507" pitchFamily="18" charset="2"/>
              </a:rPr>
              <a:t>wait</a:t>
            </a:r>
            <a:r>
              <a:rPr lang="zh-CN" altLang="en-US" sz="1600" b="1">
                <a:latin typeface="Times New Roman" panose="02020603050405020304" pitchFamily="18" charset="0"/>
                <a:ea typeface="仿宋_GB2312" pitchFamily="49" charset="-122"/>
                <a:sym typeface="Symbol" panose="05050102010706020507" pitchFamily="18" charset="2"/>
              </a:rPr>
              <a:t>语句和敏感信号表</a:t>
            </a:r>
          </a:p>
          <a:p>
            <a:pPr algn="just">
              <a:spcBef>
                <a:spcPct val="50000"/>
              </a:spcBef>
            </a:pPr>
            <a:r>
              <a:rPr lang="zh-CN" altLang="en-US" sz="1600" b="1">
                <a:latin typeface="Times New Roman" panose="02020603050405020304" pitchFamily="18" charset="0"/>
                <a:ea typeface="仿宋_GB2312" pitchFamily="49" charset="-122"/>
                <a:sym typeface="Symbol" panose="05050102010706020507" pitchFamily="18" charset="2"/>
              </a:rPr>
              <a:t>            ⑵&lt;进程说明区&gt;允许说明常量、变量、类型及子程序，不允许说明非共享变量</a:t>
            </a:r>
          </a:p>
          <a:p>
            <a:pPr algn="just">
              <a:spcBef>
                <a:spcPct val="50000"/>
              </a:spcBef>
            </a:pPr>
            <a:r>
              <a:rPr lang="zh-CN" altLang="en-US" sz="1600" b="1">
                <a:latin typeface="Times New Roman" panose="02020603050405020304" pitchFamily="18" charset="0"/>
                <a:ea typeface="仿宋_GB2312" pitchFamily="49" charset="-122"/>
                <a:sym typeface="Symbol" panose="05050102010706020507" pitchFamily="18" charset="2"/>
              </a:rPr>
              <a:t>            ⑶变量只允许在进程内使用，进程外不可见。进程仅在首次执行时对变量初始化，之 </a:t>
            </a:r>
          </a:p>
          <a:p>
            <a:pPr algn="just">
              <a:spcBef>
                <a:spcPct val="25000"/>
              </a:spcBef>
            </a:pPr>
            <a:r>
              <a:rPr lang="zh-CN" altLang="en-US" sz="1600" b="1">
                <a:latin typeface="Times New Roman" panose="02020603050405020304" pitchFamily="18" charset="0"/>
                <a:ea typeface="仿宋_GB2312" pitchFamily="49" charset="-122"/>
                <a:sym typeface="Symbol" panose="05050102010706020507" pitchFamily="18" charset="2"/>
              </a:rPr>
              <a:t>                后不管进程挂起与否，变量总保持运算的中间结果而不会丢失。</a:t>
            </a:r>
          </a:p>
          <a:p>
            <a:pPr algn="just">
              <a:spcBef>
                <a:spcPct val="50000"/>
              </a:spcBef>
            </a:pPr>
            <a:r>
              <a:rPr lang="zh-CN" altLang="en-US" sz="1600" b="1">
                <a:latin typeface="Times New Roman" panose="02020603050405020304" pitchFamily="18" charset="0"/>
                <a:ea typeface="仿宋_GB2312" pitchFamily="49" charset="-122"/>
                <a:sym typeface="Symbol" panose="05050102010706020507" pitchFamily="18" charset="2"/>
              </a:rPr>
              <a:t>            ⑷在模拟期间激活进程时，进程总是从第1条顺序语句(或</a:t>
            </a:r>
            <a:r>
              <a:rPr lang="en-US" altLang="zh-CN" sz="1600" b="1">
                <a:latin typeface="Times New Roman" panose="02020603050405020304" pitchFamily="18" charset="0"/>
                <a:ea typeface="仿宋_GB2312" pitchFamily="49" charset="-122"/>
                <a:sym typeface="Symbol" panose="05050102010706020507" pitchFamily="18" charset="2"/>
              </a:rPr>
              <a:t>wait</a:t>
            </a:r>
            <a:r>
              <a:rPr lang="zh-CN" altLang="en-US" sz="1600" b="1">
                <a:latin typeface="Times New Roman" panose="02020603050405020304" pitchFamily="18" charset="0"/>
                <a:ea typeface="仿宋_GB2312" pitchFamily="49" charset="-122"/>
                <a:sym typeface="Symbol" panose="05050102010706020507" pitchFamily="18" charset="2"/>
              </a:rPr>
              <a:t>语句后的顺序语句)开始</a:t>
            </a:r>
          </a:p>
          <a:p>
            <a:pPr algn="just">
              <a:spcBef>
                <a:spcPct val="25000"/>
              </a:spcBef>
            </a:pPr>
            <a:r>
              <a:rPr lang="zh-CN" altLang="en-US" sz="1600" b="1">
                <a:latin typeface="Times New Roman" panose="02020603050405020304" pitchFamily="18" charset="0"/>
                <a:ea typeface="仿宋_GB2312" pitchFamily="49" charset="-122"/>
                <a:sym typeface="Symbol" panose="05050102010706020507" pitchFamily="18" charset="2"/>
              </a:rPr>
              <a:t>                执行，然后连续运行直至它上一次被挂起的地方为止</a:t>
            </a:r>
          </a:p>
          <a:p>
            <a:pPr algn="just">
              <a:spcBef>
                <a:spcPct val="25000"/>
              </a:spcBef>
            </a:pPr>
            <a:r>
              <a:rPr lang="zh-CN" altLang="en-US" sz="1600" b="1">
                <a:latin typeface="Times New Roman" panose="02020603050405020304" pitchFamily="18" charset="0"/>
                <a:ea typeface="仿宋_GB2312" pitchFamily="49" charset="-122"/>
                <a:sym typeface="Symbol" panose="05050102010706020507" pitchFamily="18" charset="2"/>
              </a:rPr>
              <a:t>            ⑸例4－11说明</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0CC0DE13-9C20-4819-9C0B-826D52E23AE4}"/>
              </a:ext>
            </a:extLst>
          </p:cNvPr>
          <p:cNvSpPr>
            <a:spLocks noGrp="1"/>
          </p:cNvSpPr>
          <p:nvPr>
            <p:ph type="dt" sz="half" idx="10"/>
          </p:nvPr>
        </p:nvSpPr>
        <p:spPr/>
        <p:txBody>
          <a:bodyPr/>
          <a:lstStyle/>
          <a:p>
            <a:fld id="{AC874067-7818-4E84-B25D-2C8FC7A4D476}" type="datetime1">
              <a:rPr lang="zh-CN" altLang="en-US"/>
              <a:pPr/>
              <a:t>2018/11/27</a:t>
            </a:fld>
            <a:endParaRPr lang="en-US" altLang="en-US"/>
          </a:p>
        </p:txBody>
      </p:sp>
      <p:sp>
        <p:nvSpPr>
          <p:cNvPr id="11" name="页脚占位符 4">
            <a:extLst>
              <a:ext uri="{FF2B5EF4-FFF2-40B4-BE49-F238E27FC236}">
                <a16:creationId xmlns:a16="http://schemas.microsoft.com/office/drawing/2014/main" id="{9C3A9ACE-0AC7-46FF-A664-8B825307E39F}"/>
              </a:ext>
            </a:extLst>
          </p:cNvPr>
          <p:cNvSpPr>
            <a:spLocks noGrp="1"/>
          </p:cNvSpPr>
          <p:nvPr>
            <p:ph type="ftr" sz="quarter" idx="11"/>
          </p:nvPr>
        </p:nvSpPr>
        <p:spPr/>
        <p:txBody>
          <a:bodyPr/>
          <a:lstStyle/>
          <a:p>
            <a:r>
              <a:rPr lang="zh-CN" altLang="en-US"/>
              <a:t>电子教案 </a:t>
            </a:r>
            <a:r>
              <a:rPr lang="en-US" altLang="zh-CN"/>
              <a:t>Page </a:t>
            </a:r>
            <a:fld id="{C458A2EE-F895-4DDB-957B-602D5BC98C17}" type="slidenum">
              <a:rPr lang="en-US" altLang="zh-CN"/>
              <a:pPr/>
              <a:t>48</a:t>
            </a:fld>
            <a:r>
              <a:rPr lang="en-US" altLang="zh-CN"/>
              <a:t> of 97</a:t>
            </a:r>
          </a:p>
        </p:txBody>
      </p:sp>
      <p:sp>
        <p:nvSpPr>
          <p:cNvPr id="111618" name="Rectangle 2">
            <a:extLst>
              <a:ext uri="{FF2B5EF4-FFF2-40B4-BE49-F238E27FC236}">
                <a16:creationId xmlns:a16="http://schemas.microsoft.com/office/drawing/2014/main" id="{869CD705-B8B0-4A87-953D-1BA42FF31363}"/>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19" name="Text Box 3">
            <a:extLst>
              <a:ext uri="{FF2B5EF4-FFF2-40B4-BE49-F238E27FC236}">
                <a16:creationId xmlns:a16="http://schemas.microsoft.com/office/drawing/2014/main" id="{8A056B21-3EC1-486F-89EF-D83C213694AF}"/>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的模型结构(11)</a:t>
            </a:r>
            <a:endParaRPr lang="en-US" altLang="en-US" sz="3200" b="1">
              <a:latin typeface="Times New Roman" panose="02020603050405020304" pitchFamily="18" charset="0"/>
              <a:ea typeface="宋体" panose="02010600030101010101" pitchFamily="2" charset="-122"/>
            </a:endParaRPr>
          </a:p>
        </p:txBody>
      </p:sp>
      <p:sp>
        <p:nvSpPr>
          <p:cNvPr id="111620" name="Rectangle 4">
            <a:extLst>
              <a:ext uri="{FF2B5EF4-FFF2-40B4-BE49-F238E27FC236}">
                <a16:creationId xmlns:a16="http://schemas.microsoft.com/office/drawing/2014/main" id="{B168C4C5-F034-4EE1-A510-065518C89DFC}"/>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1621" name="Rectangle 5">
            <a:extLst>
              <a:ext uri="{FF2B5EF4-FFF2-40B4-BE49-F238E27FC236}">
                <a16:creationId xmlns:a16="http://schemas.microsoft.com/office/drawing/2014/main" id="{3B3676A6-21B9-4342-B576-0513EEAA0471}"/>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1622" name="Rectangle 6">
            <a:extLst>
              <a:ext uri="{FF2B5EF4-FFF2-40B4-BE49-F238E27FC236}">
                <a16:creationId xmlns:a16="http://schemas.microsoft.com/office/drawing/2014/main" id="{62FBA804-727D-4CC1-8B18-A33418738774}"/>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23" name="Text Box 7">
            <a:extLst>
              <a:ext uri="{FF2B5EF4-FFF2-40B4-BE49-F238E27FC236}">
                <a16:creationId xmlns:a16="http://schemas.microsoft.com/office/drawing/2014/main" id="{CC3CE8F4-D375-4655-B330-7DB9DE34DF4B}"/>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仿宋_GB2312" pitchFamily="49" charset="-122"/>
              </a:rPr>
              <a:t>构造体功能的行为描述</a:t>
            </a:r>
            <a:endParaRPr lang="zh-CN" altLang="en-US" sz="1800" b="1">
              <a:latin typeface="仿宋_GB2312" pitchFamily="49" charset="-122"/>
              <a:ea typeface="仿宋_GB2312" pitchFamily="49" charset="-122"/>
            </a:endParaRPr>
          </a:p>
        </p:txBody>
      </p:sp>
      <p:sp>
        <p:nvSpPr>
          <p:cNvPr id="111624" name="Rectangle 8">
            <a:extLst>
              <a:ext uri="{FF2B5EF4-FFF2-40B4-BE49-F238E27FC236}">
                <a16:creationId xmlns:a16="http://schemas.microsoft.com/office/drawing/2014/main" id="{685F883E-0D4D-4261-91B6-1C9093D1E32F}"/>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1625" name="Rectangle 9">
            <a:extLst>
              <a:ext uri="{FF2B5EF4-FFF2-40B4-BE49-F238E27FC236}">
                <a16:creationId xmlns:a16="http://schemas.microsoft.com/office/drawing/2014/main" id="{499F988D-1C7B-4DCC-8EB7-DACDCEB56610}"/>
              </a:ext>
            </a:extLst>
          </p:cNvPr>
          <p:cNvSpPr>
            <a:spLocks noChangeArrowheads="1"/>
          </p:cNvSpPr>
          <p:nvPr/>
        </p:nvSpPr>
        <p:spPr bwMode="auto">
          <a:xfrm>
            <a:off x="381000" y="1295400"/>
            <a:ext cx="8763000" cy="453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无源</a:t>
            </a:r>
            <a:r>
              <a:rPr lang="zh-CN" altLang="en-US" sz="1800" b="1">
                <a:latin typeface="仿宋_GB2312" pitchFamily="49" charset="-122"/>
                <a:ea typeface="仿宋_GB2312" pitchFamily="49" charset="-122"/>
              </a:rPr>
              <a:t>进程</a:t>
            </a:r>
            <a:r>
              <a:rPr lang="en-US" altLang="zh-CN" sz="1800" b="1">
                <a:latin typeface="仿宋_GB2312" pitchFamily="49" charset="-122"/>
                <a:ea typeface="仿宋_GB2312" pitchFamily="49" charset="-122"/>
              </a:rPr>
              <a:t>：</a:t>
            </a:r>
            <a:r>
              <a:rPr lang="zh-CN" altLang="en-US" sz="1600" b="1">
                <a:latin typeface="Times New Roman" panose="02020603050405020304" pitchFamily="18" charset="0"/>
                <a:ea typeface="仿宋_GB2312" pitchFamily="49" charset="-122"/>
              </a:rPr>
              <a:t>由无源并行断言语句、无源并行过程调用语句、无源进程语句组成，用于</a:t>
            </a:r>
          </a:p>
          <a:p>
            <a:pPr>
              <a:spcBef>
                <a:spcPct val="25000"/>
              </a:spcBef>
            </a:pPr>
            <a:r>
              <a:rPr lang="zh-CN" altLang="en-US" sz="1600" b="1">
                <a:latin typeface="Times New Roman" panose="02020603050405020304" pitchFamily="18" charset="0"/>
                <a:ea typeface="仿宋_GB2312" pitchFamily="49" charset="-122"/>
              </a:rPr>
              <a:t>                                监视实体的运行</a:t>
            </a:r>
            <a:endParaRPr lang="zh-CN" altLang="en-US" sz="1600" b="1">
              <a:latin typeface="Times New Roman" panose="02020603050405020304" pitchFamily="18" charset="0"/>
              <a:ea typeface="仿宋_GB2312" pitchFamily="49" charset="-122"/>
              <a:sym typeface="Symbol" panose="05050102010706020507" pitchFamily="18" charset="2"/>
            </a:endParaRPr>
          </a:p>
          <a:p>
            <a:pPr>
              <a:spcBef>
                <a:spcPct val="35000"/>
              </a:spcBef>
            </a:pPr>
            <a:r>
              <a:rPr lang="en-US" altLang="zh-CN" sz="1600" b="1">
                <a:latin typeface="Times New Roman" panose="02020603050405020304" pitchFamily="18" charset="0"/>
                <a:ea typeface="仿宋_GB2312" pitchFamily="49" charset="-122"/>
                <a:sym typeface="Symbol" panose="05050102010706020507" pitchFamily="18" charset="2"/>
              </a:rPr>
              <a:t>              entity &lt;</a:t>
            </a:r>
            <a:r>
              <a:rPr lang="zh-CN" altLang="en-US" sz="1600" b="1">
                <a:latin typeface="Times New Roman" panose="02020603050405020304" pitchFamily="18" charset="0"/>
                <a:ea typeface="仿宋_GB2312" pitchFamily="49" charset="-122"/>
                <a:sym typeface="Symbol" panose="05050102010706020507" pitchFamily="18" charset="2"/>
              </a:rPr>
              <a:t>实体名&gt; </a:t>
            </a:r>
            <a:r>
              <a:rPr lang="en-US" altLang="zh-CN" sz="1600" b="1">
                <a:latin typeface="Times New Roman" panose="02020603050405020304" pitchFamily="18" charset="0"/>
                <a:ea typeface="仿宋_GB2312" pitchFamily="49" charset="-122"/>
                <a:sym typeface="Symbol" panose="05050102010706020507" pitchFamily="18" charset="2"/>
              </a:rPr>
              <a:t>is</a:t>
            </a:r>
          </a:p>
          <a:p>
            <a:pPr>
              <a:spcBef>
                <a:spcPct val="35000"/>
              </a:spcBef>
            </a:pPr>
            <a:r>
              <a:rPr lang="en-US" altLang="zh-CN" sz="1600" b="1">
                <a:latin typeface="Times New Roman" panose="02020603050405020304" pitchFamily="18" charset="0"/>
                <a:ea typeface="仿宋_GB2312" pitchFamily="49" charset="-122"/>
                <a:sym typeface="Symbol" panose="05050102010706020507" pitchFamily="18" charset="2"/>
              </a:rPr>
              <a:t>                    </a:t>
            </a:r>
            <a:r>
              <a:rPr lang="en-US" altLang="zh-CN" sz="1600" b="1">
                <a:latin typeface="Times New Roman" panose="02020603050405020304" pitchFamily="18" charset="0"/>
                <a:ea typeface="仿宋_GB2312" pitchFamily="49" charset="-122"/>
              </a:rPr>
              <a:t>[generic (&lt;</a:t>
            </a:r>
            <a:r>
              <a:rPr lang="zh-CN" altLang="en-US" sz="1600" b="1">
                <a:latin typeface="Times New Roman" panose="02020603050405020304" pitchFamily="18" charset="0"/>
                <a:ea typeface="仿宋_GB2312" pitchFamily="49" charset="-122"/>
              </a:rPr>
              <a:t>类属参数表&gt;);] </a:t>
            </a:r>
          </a:p>
          <a:p>
            <a:pPr algn="just">
              <a:spcBef>
                <a:spcPct val="4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port (&lt;</a:t>
            </a:r>
            <a:r>
              <a:rPr lang="zh-CN" altLang="en-US" sz="1600" b="1">
                <a:latin typeface="Times New Roman" panose="02020603050405020304" pitchFamily="18" charset="0"/>
                <a:ea typeface="仿宋_GB2312" pitchFamily="49" charset="-122"/>
              </a:rPr>
              <a:t>端口表&gt;);]</a:t>
            </a:r>
          </a:p>
          <a:p>
            <a:pPr algn="just">
              <a:spcBef>
                <a:spcPct val="40000"/>
              </a:spcBef>
            </a:pPr>
            <a:r>
              <a:rPr lang="zh-CN" altLang="en-US" sz="1600" b="1">
                <a:latin typeface="Times New Roman" panose="02020603050405020304" pitchFamily="18" charset="0"/>
                <a:ea typeface="仿宋_GB2312" pitchFamily="49" charset="-122"/>
              </a:rPr>
              <a:t>                    [&lt;说明语句区</a:t>
            </a:r>
            <a:r>
              <a:rPr lang="en-US" altLang="zh-CN" sz="1600" b="1">
                <a:latin typeface="Times New Roman" panose="02020603050405020304" pitchFamily="18" charset="0"/>
                <a:ea typeface="仿宋_GB2312" pitchFamily="49" charset="-122"/>
              </a:rPr>
              <a:t>&gt;]</a:t>
            </a:r>
          </a:p>
          <a:p>
            <a:pPr algn="just">
              <a:spcBef>
                <a:spcPct val="40000"/>
              </a:spcBef>
            </a:pPr>
            <a:r>
              <a:rPr lang="en-US" altLang="zh-CN" sz="1600" b="1">
                <a:latin typeface="Times New Roman" panose="02020603050405020304" pitchFamily="18" charset="0"/>
                <a:ea typeface="仿宋_GB2312" pitchFamily="49" charset="-122"/>
                <a:sym typeface="Symbol" panose="05050102010706020507" pitchFamily="18" charset="2"/>
              </a:rPr>
              <a:t>              begin</a:t>
            </a:r>
          </a:p>
          <a:p>
            <a:pPr algn="just">
              <a:spcBef>
                <a:spcPct val="35000"/>
              </a:spcBef>
            </a:pPr>
            <a:r>
              <a:rPr lang="en-US" altLang="zh-CN" sz="1600" b="1">
                <a:latin typeface="Times New Roman" panose="02020603050405020304" pitchFamily="18" charset="0"/>
                <a:ea typeface="仿宋_GB2312" pitchFamily="49" charset="-122"/>
              </a:rPr>
              <a:t>                    {&lt;</a:t>
            </a:r>
            <a:r>
              <a:rPr lang="zh-CN" altLang="en-US" sz="1600" b="1">
                <a:latin typeface="Times New Roman" panose="02020603050405020304" pitchFamily="18" charset="0"/>
                <a:ea typeface="仿宋_GB2312" pitchFamily="49" charset="-122"/>
              </a:rPr>
              <a:t>无源并行断言语句&gt; | &lt;无源并行过程调用语句&gt; | &lt;无源进程语句&gt;}]</a:t>
            </a:r>
          </a:p>
          <a:p>
            <a:pPr algn="just">
              <a:spcBef>
                <a:spcPct val="35000"/>
              </a:spcBef>
            </a:pPr>
            <a:r>
              <a:rPr lang="en-US" altLang="zh-CN" sz="1600" b="1">
                <a:latin typeface="Times New Roman" panose="02020603050405020304" pitchFamily="18" charset="0"/>
                <a:ea typeface="仿宋_GB2312" pitchFamily="49" charset="-122"/>
              </a:rPr>
              <a:t>              end entity [&lt;</a:t>
            </a:r>
            <a:r>
              <a:rPr lang="zh-CN" altLang="en-US" sz="1600" b="1">
                <a:latin typeface="Times New Roman" panose="02020603050405020304" pitchFamily="18" charset="0"/>
                <a:ea typeface="仿宋_GB2312" pitchFamily="49" charset="-122"/>
              </a:rPr>
              <a:t>实体名&gt;];</a:t>
            </a:r>
            <a:endParaRPr lang="zh-CN" altLang="en-US" sz="1600" b="1">
              <a:latin typeface="Times New Roman" panose="02020603050405020304" pitchFamily="18" charset="0"/>
              <a:ea typeface="仿宋_GB2312" pitchFamily="49" charset="-122"/>
              <a:sym typeface="Symbol" panose="05050102010706020507" pitchFamily="18" charset="2"/>
            </a:endParaRPr>
          </a:p>
          <a:p>
            <a:pPr>
              <a:spcBef>
                <a:spcPct val="50000"/>
              </a:spcBef>
            </a:pPr>
            <a:r>
              <a:rPr lang="zh-CN" altLang="en-US" sz="1600" b="1">
                <a:latin typeface="Times New Roman" panose="02020603050405020304" pitchFamily="18" charset="0"/>
                <a:ea typeface="仿宋_GB2312" pitchFamily="49" charset="-122"/>
                <a:sym typeface="Symbol" panose="05050102010706020507" pitchFamily="18" charset="2"/>
              </a:rPr>
              <a:t>      注:⑴</a:t>
            </a:r>
            <a:r>
              <a:rPr lang="zh-CN" altLang="en-US" sz="1600" b="1">
                <a:latin typeface="Times New Roman" panose="02020603050405020304" pitchFamily="18" charset="0"/>
                <a:ea typeface="仿宋_GB2312" pitchFamily="49" charset="-122"/>
              </a:rPr>
              <a:t>并行断言语句、并行过程调用</a:t>
            </a:r>
            <a:r>
              <a:rPr lang="zh-CN" altLang="en-US" sz="1600" b="1">
                <a:latin typeface="Times New Roman" panose="02020603050405020304" pitchFamily="18" charset="0"/>
                <a:ea typeface="仿宋_GB2312" pitchFamily="49" charset="-122"/>
                <a:sym typeface="Symbol" panose="05050102010706020507" pitchFamily="18" charset="2"/>
              </a:rPr>
              <a:t>语句、</a:t>
            </a:r>
            <a:r>
              <a:rPr lang="zh-CN" altLang="en-US" sz="1600" b="1">
                <a:latin typeface="Times New Roman" panose="02020603050405020304" pitchFamily="18" charset="0"/>
                <a:ea typeface="仿宋_GB2312" pitchFamily="49" charset="-122"/>
              </a:rPr>
              <a:t>进程语句</a:t>
            </a:r>
            <a:r>
              <a:rPr lang="zh-CN" altLang="en-US" sz="1600" b="1">
                <a:latin typeface="Times New Roman" panose="02020603050405020304" pitchFamily="18" charset="0"/>
                <a:ea typeface="仿宋_GB2312" pitchFamily="49" charset="-122"/>
                <a:sym typeface="Symbol" panose="05050102010706020507" pitchFamily="18" charset="2"/>
              </a:rPr>
              <a:t>中无信号赋值操作就是无源的</a:t>
            </a:r>
            <a:endParaRPr lang="en-US" altLang="zh-CN" sz="1600" b="1">
              <a:latin typeface="Times New Roman" panose="02020603050405020304" pitchFamily="18" charset="0"/>
              <a:ea typeface="仿宋_GB2312" pitchFamily="49" charset="-122"/>
              <a:sym typeface="Symbol" panose="05050102010706020507" pitchFamily="18" charset="2"/>
            </a:endParaRPr>
          </a:p>
          <a:p>
            <a:pPr>
              <a:spcBef>
                <a:spcPct val="50000"/>
              </a:spcBef>
            </a:pPr>
            <a:r>
              <a:rPr lang="zh-CN" altLang="en-US" sz="1600" b="1">
                <a:latin typeface="Times New Roman" panose="02020603050405020304" pitchFamily="18" charset="0"/>
                <a:ea typeface="仿宋_GB2312" pitchFamily="49" charset="-122"/>
                <a:sym typeface="Symbol" panose="05050102010706020507" pitchFamily="18" charset="2"/>
              </a:rPr>
              <a:t>            ⑵实体说明中包含的并行语句全局可见，不能以任何方式影响实体运行</a:t>
            </a:r>
          </a:p>
          <a:p>
            <a:pPr>
              <a:spcBef>
                <a:spcPct val="50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600">
                <a:latin typeface="Times New Roman" panose="02020603050405020304" pitchFamily="18" charset="0"/>
                <a:ea typeface="仿宋_GB2312" pitchFamily="49" charset="-122"/>
              </a:rPr>
              <a:t>▲</a:t>
            </a:r>
            <a:r>
              <a:rPr lang="zh-CN" altLang="en-US" sz="1800" b="1">
                <a:latin typeface="Times New Roman" panose="02020603050405020304" pitchFamily="18" charset="0"/>
                <a:ea typeface="仿宋_GB2312" pitchFamily="49" charset="-122"/>
              </a:rPr>
              <a:t>并行</a:t>
            </a:r>
            <a:r>
              <a:rPr lang="en-US" altLang="zh-CN" sz="1800" b="1">
                <a:latin typeface="Times New Roman" panose="02020603050405020304" pitchFamily="18" charset="0"/>
                <a:ea typeface="仿宋_GB2312" pitchFamily="49" charset="-122"/>
              </a:rPr>
              <a:t>assert</a:t>
            </a:r>
            <a:r>
              <a:rPr lang="zh-CN" altLang="en-US" sz="1800" b="1">
                <a:latin typeface="Times New Roman" panose="02020603050405020304" pitchFamily="18" charset="0"/>
                <a:ea typeface="仿宋_GB2312" pitchFamily="49" charset="-122"/>
              </a:rPr>
              <a:t>语句</a:t>
            </a:r>
            <a:r>
              <a:rPr lang="zh-CN" altLang="en-US" sz="1800" b="1">
                <a:latin typeface="仿宋_GB2312" pitchFamily="49" charset="-122"/>
                <a:ea typeface="仿宋_GB2312" pitchFamily="49" charset="-122"/>
              </a:rPr>
              <a:t>：</a:t>
            </a:r>
            <a:r>
              <a:rPr lang="zh-CN" altLang="en-US" sz="1600" b="1">
                <a:latin typeface="仿宋_GB2312" pitchFamily="49" charset="-122"/>
                <a:ea typeface="仿宋_GB2312" pitchFamily="49" charset="-122"/>
              </a:rPr>
              <a:t>用于检测行为建模中的错误，与串行</a:t>
            </a:r>
            <a:r>
              <a:rPr lang="en-US" altLang="zh-CN" sz="1600" b="1">
                <a:latin typeface="Times New Roman" panose="02020603050405020304" pitchFamily="18" charset="0"/>
                <a:ea typeface="仿宋_GB2312" pitchFamily="49" charset="-122"/>
              </a:rPr>
              <a:t>assert</a:t>
            </a:r>
            <a:r>
              <a:rPr lang="zh-CN" altLang="en-US" sz="1600" b="1">
                <a:latin typeface="仿宋_GB2312" pitchFamily="49" charset="-122"/>
                <a:ea typeface="仿宋_GB2312" pitchFamily="49" charset="-122"/>
              </a:rPr>
              <a:t>语句格式相同</a:t>
            </a:r>
            <a:endParaRPr lang="zh-CN" altLang="en-US" sz="1600" b="1">
              <a:latin typeface="Times New Roman" panose="02020603050405020304" pitchFamily="18" charset="0"/>
              <a:ea typeface="仿宋_GB2312" pitchFamily="49" charset="-122"/>
              <a:sym typeface="Symbol" panose="05050102010706020507" pitchFamily="18" charset="2"/>
            </a:endParaRPr>
          </a:p>
          <a:p>
            <a:pPr algn="just">
              <a:spcBef>
                <a:spcPct val="50000"/>
              </a:spcBef>
            </a:pPr>
            <a:r>
              <a:rPr lang="zh-CN" altLang="en-US" sz="1600" b="1">
                <a:latin typeface="Times New Roman" panose="02020603050405020304" pitchFamily="18" charset="0"/>
                <a:ea typeface="仿宋_GB2312" pitchFamily="49" charset="-122"/>
                <a:sym typeface="Symbol" panose="05050102010706020507" pitchFamily="18" charset="2"/>
              </a:rPr>
              <a:t>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F15C410A-AEC0-44F5-9F48-F4255B8257B4}"/>
              </a:ext>
            </a:extLst>
          </p:cNvPr>
          <p:cNvSpPr>
            <a:spLocks noGrp="1"/>
          </p:cNvSpPr>
          <p:nvPr>
            <p:ph type="dt" sz="half" idx="10"/>
          </p:nvPr>
        </p:nvSpPr>
        <p:spPr/>
        <p:txBody>
          <a:bodyPr/>
          <a:lstStyle/>
          <a:p>
            <a:fld id="{7F71F3BE-0140-4C9E-810A-6BCDBA8D86BB}" type="datetime1">
              <a:rPr lang="zh-CN" altLang="en-US"/>
              <a:pPr/>
              <a:t>2018/11/27</a:t>
            </a:fld>
            <a:endParaRPr lang="en-US" altLang="en-US"/>
          </a:p>
        </p:txBody>
      </p:sp>
      <p:sp>
        <p:nvSpPr>
          <p:cNvPr id="11" name="页脚占位符 4">
            <a:extLst>
              <a:ext uri="{FF2B5EF4-FFF2-40B4-BE49-F238E27FC236}">
                <a16:creationId xmlns:a16="http://schemas.microsoft.com/office/drawing/2014/main" id="{5EEE3734-5DA8-4AB5-B8B3-FF80DB38AA9C}"/>
              </a:ext>
            </a:extLst>
          </p:cNvPr>
          <p:cNvSpPr>
            <a:spLocks noGrp="1"/>
          </p:cNvSpPr>
          <p:nvPr>
            <p:ph type="ftr" sz="quarter" idx="11"/>
          </p:nvPr>
        </p:nvSpPr>
        <p:spPr/>
        <p:txBody>
          <a:bodyPr/>
          <a:lstStyle/>
          <a:p>
            <a:r>
              <a:rPr lang="zh-CN" altLang="en-US"/>
              <a:t>电子教案 </a:t>
            </a:r>
            <a:r>
              <a:rPr lang="en-US" altLang="zh-CN"/>
              <a:t>Page </a:t>
            </a:r>
            <a:fld id="{533D0BB4-DE53-4214-9280-0D588CED45A1}" type="slidenum">
              <a:rPr lang="en-US" altLang="zh-CN"/>
              <a:pPr/>
              <a:t>49</a:t>
            </a:fld>
            <a:r>
              <a:rPr lang="en-US" altLang="zh-CN"/>
              <a:t> of 97</a:t>
            </a:r>
          </a:p>
        </p:txBody>
      </p:sp>
      <p:sp>
        <p:nvSpPr>
          <p:cNvPr id="112642" name="Rectangle 2">
            <a:extLst>
              <a:ext uri="{FF2B5EF4-FFF2-40B4-BE49-F238E27FC236}">
                <a16:creationId xmlns:a16="http://schemas.microsoft.com/office/drawing/2014/main" id="{E32B0417-E61A-49B6-8CB8-4D55983C7A1B}"/>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43" name="Text Box 3">
            <a:extLst>
              <a:ext uri="{FF2B5EF4-FFF2-40B4-BE49-F238E27FC236}">
                <a16:creationId xmlns:a16="http://schemas.microsoft.com/office/drawing/2014/main" id="{44328746-43A7-468B-A64C-7D8FD9EB3F53}"/>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的模型结构(12)</a:t>
            </a:r>
            <a:endParaRPr lang="en-US" altLang="en-US" sz="3200" b="1">
              <a:latin typeface="Times New Roman" panose="02020603050405020304" pitchFamily="18" charset="0"/>
              <a:ea typeface="宋体" panose="02010600030101010101" pitchFamily="2" charset="-122"/>
            </a:endParaRPr>
          </a:p>
        </p:txBody>
      </p:sp>
      <p:sp>
        <p:nvSpPr>
          <p:cNvPr id="112644" name="Rectangle 4">
            <a:extLst>
              <a:ext uri="{FF2B5EF4-FFF2-40B4-BE49-F238E27FC236}">
                <a16:creationId xmlns:a16="http://schemas.microsoft.com/office/drawing/2014/main" id="{AD147CA5-57EF-406C-A2FA-C6D1CE1A9AB6}"/>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2645" name="Rectangle 5">
            <a:extLst>
              <a:ext uri="{FF2B5EF4-FFF2-40B4-BE49-F238E27FC236}">
                <a16:creationId xmlns:a16="http://schemas.microsoft.com/office/drawing/2014/main" id="{5144F862-A92C-4F67-B645-39FC3A8C82B1}"/>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2646" name="Rectangle 6">
            <a:extLst>
              <a:ext uri="{FF2B5EF4-FFF2-40B4-BE49-F238E27FC236}">
                <a16:creationId xmlns:a16="http://schemas.microsoft.com/office/drawing/2014/main" id="{57360532-20E8-4160-AED8-12534D89637C}"/>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47" name="Text Box 7">
            <a:extLst>
              <a:ext uri="{FF2B5EF4-FFF2-40B4-BE49-F238E27FC236}">
                <a16:creationId xmlns:a16="http://schemas.microsoft.com/office/drawing/2014/main" id="{3F3A34D5-AA5F-4942-B246-C61C1D2FFD1D}"/>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仿宋_GB2312" pitchFamily="49" charset="-122"/>
              </a:rPr>
              <a:t>构造体功能的子结构描述：</a:t>
            </a:r>
            <a:r>
              <a:rPr lang="zh-CN" altLang="en-US" sz="1600" b="1">
                <a:latin typeface="宋体" panose="02010600030101010101" pitchFamily="2" charset="-122"/>
                <a:ea typeface="仿宋_GB2312" pitchFamily="49" charset="-122"/>
              </a:rPr>
              <a:t>块、子程序、元件是结构描述的基本单元</a:t>
            </a:r>
          </a:p>
        </p:txBody>
      </p:sp>
      <p:sp>
        <p:nvSpPr>
          <p:cNvPr id="112648" name="Rectangle 8">
            <a:extLst>
              <a:ext uri="{FF2B5EF4-FFF2-40B4-BE49-F238E27FC236}">
                <a16:creationId xmlns:a16="http://schemas.microsoft.com/office/drawing/2014/main" id="{90C8E1BC-9F9D-46F7-9BFD-9B48BE8BBD72}"/>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2649" name="Rectangle 9">
            <a:extLst>
              <a:ext uri="{FF2B5EF4-FFF2-40B4-BE49-F238E27FC236}">
                <a16:creationId xmlns:a16="http://schemas.microsoft.com/office/drawing/2014/main" id="{D95DF609-448F-4CE0-ADE3-CC675D36358A}"/>
              </a:ext>
            </a:extLst>
          </p:cNvPr>
          <p:cNvSpPr>
            <a:spLocks noChangeArrowheads="1"/>
          </p:cNvSpPr>
          <p:nvPr/>
        </p:nvSpPr>
        <p:spPr bwMode="auto">
          <a:xfrm>
            <a:off x="381000" y="1295400"/>
            <a:ext cx="8763000" cy="493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块语句</a:t>
            </a:r>
            <a:r>
              <a:rPr lang="en-US" altLang="zh-CN" sz="1800" b="1">
                <a:latin typeface="仿宋_GB2312" pitchFamily="49" charset="-122"/>
                <a:ea typeface="仿宋_GB2312" pitchFamily="49" charset="-122"/>
              </a:rPr>
              <a:t>：</a:t>
            </a:r>
            <a:r>
              <a:rPr lang="zh-CN" altLang="en-US" sz="1600" b="1">
                <a:latin typeface="仿宋_GB2312" pitchFamily="49" charset="-122"/>
                <a:ea typeface="仿宋_GB2312" pitchFamily="49" charset="-122"/>
              </a:rPr>
              <a:t>能</a:t>
            </a:r>
            <a:r>
              <a:rPr lang="zh-CN" altLang="en-US" sz="1600" b="1">
                <a:latin typeface="Times New Roman" panose="02020603050405020304" pitchFamily="18" charset="0"/>
                <a:ea typeface="仿宋_GB2312" pitchFamily="49" charset="-122"/>
              </a:rPr>
              <a:t>把多条并行语句聚合在一起的并行语句，用于描述功能相对比较独立的子结构</a:t>
            </a:r>
            <a:endParaRPr lang="zh-CN" altLang="en-US" sz="1600" b="1">
              <a:latin typeface="Times New Roman" panose="02020603050405020304" pitchFamily="18" charset="0"/>
              <a:ea typeface="仿宋_GB2312" pitchFamily="49" charset="-122"/>
              <a:sym typeface="Symbol" panose="05050102010706020507" pitchFamily="18" charset="2"/>
            </a:endParaRPr>
          </a:p>
          <a:p>
            <a:pPr>
              <a:spcBef>
                <a:spcPct val="35000"/>
              </a:spcBef>
            </a:pPr>
            <a:r>
              <a:rPr lang="en-US" altLang="zh-CN" sz="1600" b="1">
                <a:latin typeface="Times New Roman" panose="02020603050405020304" pitchFamily="18" charset="0"/>
                <a:ea typeface="仿宋_GB2312" pitchFamily="49" charset="-122"/>
                <a:sym typeface="Symbol" panose="05050102010706020507" pitchFamily="18" charset="2"/>
              </a:rPr>
              <a:t>              </a:t>
            </a:r>
            <a:r>
              <a:rPr lang="zh-CN" altLang="en-US" sz="1600" b="1">
                <a:latin typeface="Times New Roman" panose="02020603050405020304" pitchFamily="18" charset="0"/>
                <a:ea typeface="仿宋_GB2312" pitchFamily="49" charset="-122"/>
              </a:rPr>
              <a:t> [&lt;标号</a:t>
            </a:r>
            <a:r>
              <a:rPr lang="en-US" altLang="zh-CN" sz="1600" b="1">
                <a:latin typeface="Times New Roman" panose="02020603050405020304" pitchFamily="18" charset="0"/>
                <a:ea typeface="仿宋_GB2312" pitchFamily="49" charset="-122"/>
              </a:rPr>
              <a:t>&gt;:] </a:t>
            </a:r>
            <a:r>
              <a:rPr lang="en-US" altLang="zh-CN" sz="1600" b="1">
                <a:latin typeface="Times New Roman" panose="02020603050405020304" pitchFamily="18" charset="0"/>
                <a:ea typeface="仿宋_GB2312" pitchFamily="49" charset="-122"/>
                <a:sym typeface="Symbol" panose="05050102010706020507" pitchFamily="18" charset="2"/>
              </a:rPr>
              <a:t>block [(&lt;</a:t>
            </a:r>
            <a:r>
              <a:rPr lang="zh-CN" altLang="en-US" sz="1600" b="1">
                <a:latin typeface="Times New Roman" panose="02020603050405020304" pitchFamily="18" charset="0"/>
                <a:ea typeface="仿宋_GB2312" pitchFamily="49" charset="-122"/>
                <a:sym typeface="Symbol" panose="05050102010706020507" pitchFamily="18" charset="2"/>
              </a:rPr>
              <a:t>卫士表达式&gt;)] [</a:t>
            </a:r>
            <a:r>
              <a:rPr lang="en-US" altLang="zh-CN" sz="1600" b="1">
                <a:latin typeface="Times New Roman" panose="02020603050405020304" pitchFamily="18" charset="0"/>
                <a:ea typeface="仿宋_GB2312" pitchFamily="49" charset="-122"/>
                <a:sym typeface="Symbol" panose="05050102010706020507" pitchFamily="18" charset="2"/>
              </a:rPr>
              <a:t>is]</a:t>
            </a:r>
          </a:p>
          <a:p>
            <a:pPr>
              <a:spcBef>
                <a:spcPct val="35000"/>
              </a:spcBef>
            </a:pPr>
            <a:r>
              <a:rPr lang="en-US" altLang="zh-CN" sz="1600" b="1">
                <a:latin typeface="Times New Roman" panose="02020603050405020304" pitchFamily="18" charset="0"/>
                <a:ea typeface="仿宋_GB2312" pitchFamily="49" charset="-122"/>
                <a:sym typeface="Symbol" panose="05050102010706020507" pitchFamily="18" charset="2"/>
              </a:rPr>
              <a:t>                    </a:t>
            </a:r>
            <a:r>
              <a:rPr lang="en-US" altLang="zh-CN" sz="1600" b="1">
                <a:latin typeface="Times New Roman" panose="02020603050405020304" pitchFamily="18" charset="0"/>
                <a:ea typeface="仿宋_GB2312" pitchFamily="49" charset="-122"/>
              </a:rPr>
              <a:t>[generic (&lt;</a:t>
            </a:r>
            <a:r>
              <a:rPr lang="zh-CN" altLang="en-US" sz="1600" b="1">
                <a:latin typeface="Times New Roman" panose="02020603050405020304" pitchFamily="18" charset="0"/>
                <a:ea typeface="仿宋_GB2312" pitchFamily="49" charset="-122"/>
              </a:rPr>
              <a:t>类属参数表&gt;)；</a:t>
            </a:r>
          </a:p>
          <a:p>
            <a:pPr>
              <a:spcBef>
                <a:spcPct val="35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generic map(&lt;</a:t>
            </a:r>
            <a:r>
              <a:rPr lang="zh-CN" altLang="en-US" sz="1600" b="1">
                <a:latin typeface="Times New Roman" panose="02020603050405020304" pitchFamily="18" charset="0"/>
                <a:ea typeface="仿宋_GB2312" pitchFamily="49" charset="-122"/>
              </a:rPr>
              <a:t>类属参数表</a:t>
            </a:r>
            <a:r>
              <a:rPr lang="en-US" altLang="zh-CN" sz="1600" b="1">
                <a:latin typeface="Times New Roman" panose="02020603050405020304" pitchFamily="18" charset="0"/>
                <a:ea typeface="仿宋_GB2312" pitchFamily="49" charset="-122"/>
              </a:rPr>
              <a:t>&gt;);]] </a:t>
            </a:r>
          </a:p>
          <a:p>
            <a:pPr algn="just">
              <a:spcBef>
                <a:spcPct val="4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port (&lt;</a:t>
            </a:r>
            <a:r>
              <a:rPr lang="zh-CN" altLang="en-US" sz="1600" b="1">
                <a:latin typeface="Times New Roman" panose="02020603050405020304" pitchFamily="18" charset="0"/>
                <a:ea typeface="仿宋_GB2312" pitchFamily="49" charset="-122"/>
              </a:rPr>
              <a:t>端口表&gt;);</a:t>
            </a:r>
          </a:p>
          <a:p>
            <a:pPr algn="just">
              <a:spcBef>
                <a:spcPct val="4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port map(&lt;</a:t>
            </a:r>
            <a:r>
              <a:rPr lang="zh-CN" altLang="en-US" sz="1600" b="1">
                <a:latin typeface="Times New Roman" panose="02020603050405020304" pitchFamily="18" charset="0"/>
                <a:ea typeface="仿宋_GB2312" pitchFamily="49" charset="-122"/>
              </a:rPr>
              <a:t>端口表</a:t>
            </a:r>
            <a:r>
              <a:rPr lang="en-US" altLang="zh-CN" sz="1600" b="1">
                <a:latin typeface="Times New Roman" panose="02020603050405020304" pitchFamily="18" charset="0"/>
                <a:ea typeface="仿宋_GB2312" pitchFamily="49" charset="-122"/>
              </a:rPr>
              <a:t>&gt;);]]</a:t>
            </a:r>
          </a:p>
          <a:p>
            <a:pPr algn="just">
              <a:spcBef>
                <a:spcPct val="40000"/>
              </a:spcBef>
            </a:pPr>
            <a:r>
              <a:rPr lang="zh-CN" altLang="en-US" sz="1600" b="1">
                <a:latin typeface="Times New Roman" panose="02020603050405020304" pitchFamily="18" charset="0"/>
                <a:ea typeface="仿宋_GB2312" pitchFamily="49" charset="-122"/>
              </a:rPr>
              <a:t>                    [&lt;说明语句区</a:t>
            </a:r>
            <a:r>
              <a:rPr lang="en-US" altLang="zh-CN" sz="1600" b="1">
                <a:latin typeface="Times New Roman" panose="02020603050405020304" pitchFamily="18" charset="0"/>
                <a:ea typeface="仿宋_GB2312" pitchFamily="49" charset="-122"/>
              </a:rPr>
              <a:t>&gt;]</a:t>
            </a:r>
          </a:p>
          <a:p>
            <a:pPr algn="just">
              <a:spcBef>
                <a:spcPct val="40000"/>
              </a:spcBef>
            </a:pPr>
            <a:r>
              <a:rPr lang="en-US" altLang="zh-CN" sz="1600" b="1">
                <a:latin typeface="Times New Roman" panose="02020603050405020304" pitchFamily="18" charset="0"/>
                <a:ea typeface="仿宋_GB2312" pitchFamily="49" charset="-122"/>
                <a:sym typeface="Symbol" panose="05050102010706020507" pitchFamily="18" charset="2"/>
              </a:rPr>
              <a:t>               begin</a:t>
            </a:r>
          </a:p>
          <a:p>
            <a:pPr algn="just">
              <a:spcBef>
                <a:spcPct val="35000"/>
              </a:spcBef>
            </a:pPr>
            <a:r>
              <a:rPr lang="en-US" altLang="zh-CN" sz="1600" b="1">
                <a:latin typeface="Times New Roman" panose="02020603050405020304" pitchFamily="18" charset="0"/>
                <a:ea typeface="仿宋_GB2312" pitchFamily="49" charset="-122"/>
              </a:rPr>
              <a:t>                    {[guarded]</a:t>
            </a:r>
            <a:r>
              <a:rPr lang="zh-CN" altLang="en-US" sz="1600" b="1">
                <a:latin typeface="Times New Roman" panose="02020603050405020304" pitchFamily="18" charset="0"/>
                <a:ea typeface="仿宋_GB2312" pitchFamily="49" charset="-122"/>
              </a:rPr>
              <a:t> &lt;并行语句&gt;;}</a:t>
            </a:r>
          </a:p>
          <a:p>
            <a:pPr algn="just">
              <a:spcBef>
                <a:spcPct val="35000"/>
              </a:spcBef>
            </a:pPr>
            <a:r>
              <a:rPr lang="en-US" altLang="zh-CN" sz="1600" b="1">
                <a:latin typeface="Times New Roman" panose="02020603050405020304" pitchFamily="18" charset="0"/>
                <a:ea typeface="仿宋_GB2312" pitchFamily="49" charset="-122"/>
              </a:rPr>
              <a:t>               end block [&lt;</a:t>
            </a:r>
            <a:r>
              <a:rPr lang="zh-CN" altLang="en-US" sz="1600" b="1">
                <a:latin typeface="Times New Roman" panose="02020603050405020304" pitchFamily="18" charset="0"/>
                <a:ea typeface="仿宋_GB2312" pitchFamily="49" charset="-122"/>
              </a:rPr>
              <a:t>标号&gt;];</a:t>
            </a:r>
            <a:endParaRPr lang="zh-CN" altLang="en-US" sz="1600" b="1">
              <a:latin typeface="Times New Roman" panose="02020603050405020304" pitchFamily="18" charset="0"/>
              <a:ea typeface="仿宋_GB2312" pitchFamily="49" charset="-122"/>
              <a:sym typeface="Symbol" panose="05050102010706020507" pitchFamily="18" charset="2"/>
            </a:endParaRPr>
          </a:p>
          <a:p>
            <a:pPr>
              <a:spcBef>
                <a:spcPct val="20000"/>
              </a:spcBef>
            </a:pPr>
            <a:r>
              <a:rPr lang="zh-CN" altLang="en-US" sz="1600" b="1">
                <a:latin typeface="Times New Roman" panose="02020603050405020304" pitchFamily="18" charset="0"/>
                <a:ea typeface="仿宋_GB2312" pitchFamily="49" charset="-122"/>
                <a:sym typeface="Symbol" panose="05050102010706020507" pitchFamily="18" charset="2"/>
              </a:rPr>
              <a:t>       注:⑴</a:t>
            </a:r>
            <a:r>
              <a:rPr lang="en-US" altLang="zh-CN" sz="1600" b="1">
                <a:latin typeface="Times New Roman" panose="02020603050405020304" pitchFamily="18" charset="0"/>
                <a:ea typeface="仿宋_GB2312" pitchFamily="49" charset="-122"/>
                <a:sym typeface="Symbol" panose="05050102010706020507" pitchFamily="18" charset="2"/>
              </a:rPr>
              <a:t>guarded</a:t>
            </a:r>
            <a:r>
              <a:rPr lang="zh-CN" altLang="en-US" sz="1600" b="1">
                <a:latin typeface="Times New Roman" panose="02020603050405020304" pitchFamily="18" charset="0"/>
                <a:ea typeface="仿宋_GB2312" pitchFamily="49" charset="-122"/>
                <a:sym typeface="Symbol" panose="05050102010706020507" pitchFamily="18" charset="2"/>
              </a:rPr>
              <a:t>代表由&lt;卫士表达式&gt;隐含说明的一个布尔型信号。&lt;卫士表达式&gt; 用于控制以 </a:t>
            </a:r>
          </a:p>
          <a:p>
            <a:pPr>
              <a:spcBef>
                <a:spcPct val="20000"/>
              </a:spcBef>
            </a:pPr>
            <a:r>
              <a:rPr lang="en-US" altLang="zh-CN" sz="1600" b="1">
                <a:latin typeface="Times New Roman" panose="02020603050405020304" pitchFamily="18" charset="0"/>
                <a:ea typeface="仿宋_GB2312" pitchFamily="49" charset="-122"/>
                <a:sym typeface="Symbol" panose="05050102010706020507" pitchFamily="18" charset="2"/>
              </a:rPr>
              <a:t>                 guarded</a:t>
            </a:r>
            <a:r>
              <a:rPr lang="zh-CN" altLang="en-US" sz="1600" b="1">
                <a:latin typeface="Times New Roman" panose="02020603050405020304" pitchFamily="18" charset="0"/>
                <a:ea typeface="仿宋_GB2312" pitchFamily="49" charset="-122"/>
                <a:sym typeface="Symbol" panose="05050102010706020507" pitchFamily="18" charset="2"/>
              </a:rPr>
              <a:t>做前缀的并行信号赋值语句的运行。若值为真，</a:t>
            </a:r>
            <a:r>
              <a:rPr lang="en-US" altLang="zh-CN" sz="1600" b="1">
                <a:latin typeface="Times New Roman" panose="02020603050405020304" pitchFamily="18" charset="0"/>
                <a:ea typeface="仿宋_GB2312" pitchFamily="49" charset="-122"/>
                <a:sym typeface="Symbol" panose="05050102010706020507" pitchFamily="18" charset="2"/>
              </a:rPr>
              <a:t>guarded</a:t>
            </a:r>
            <a:r>
              <a:rPr lang="zh-CN" altLang="en-US" sz="1600" b="1">
                <a:latin typeface="Times New Roman" panose="02020603050405020304" pitchFamily="18" charset="0"/>
                <a:ea typeface="仿宋_GB2312" pitchFamily="49" charset="-122"/>
                <a:sym typeface="Symbol" panose="05050102010706020507" pitchFamily="18" charset="2"/>
              </a:rPr>
              <a:t>就接通被它保护的并</a:t>
            </a:r>
          </a:p>
          <a:p>
            <a:pPr>
              <a:spcBef>
                <a:spcPct val="20000"/>
              </a:spcBef>
            </a:pPr>
            <a:r>
              <a:rPr lang="zh-CN" altLang="en-US" sz="1600" b="1">
                <a:latin typeface="Times New Roman" panose="02020603050405020304" pitchFamily="18" charset="0"/>
                <a:ea typeface="仿宋_GB2312" pitchFamily="49" charset="-122"/>
                <a:sym typeface="Symbol" panose="05050102010706020507" pitchFamily="18" charset="2"/>
              </a:rPr>
              <a:t>                 行信号赋值语句的驱动器允许赋值操作；否则就切断驱动器禁止赋值操作。没有</a:t>
            </a:r>
          </a:p>
          <a:p>
            <a:pPr>
              <a:spcBef>
                <a:spcPct val="20000"/>
              </a:spcBef>
            </a:pPr>
            <a:r>
              <a:rPr lang="en-US" altLang="zh-CN" sz="1600" b="1">
                <a:latin typeface="Times New Roman" panose="02020603050405020304" pitchFamily="18" charset="0"/>
                <a:ea typeface="仿宋_GB2312" pitchFamily="49" charset="-122"/>
                <a:sym typeface="Symbol" panose="05050102010706020507" pitchFamily="18" charset="2"/>
              </a:rPr>
              <a:t>                 guarded</a:t>
            </a:r>
            <a:r>
              <a:rPr lang="zh-CN" altLang="en-US" sz="1600" b="1">
                <a:latin typeface="Times New Roman" panose="02020603050405020304" pitchFamily="18" charset="0"/>
                <a:ea typeface="仿宋_GB2312" pitchFamily="49" charset="-122"/>
                <a:sym typeface="Symbol" panose="05050102010706020507" pitchFamily="18" charset="2"/>
              </a:rPr>
              <a:t>前缀的并行信号赋值语句将不受影响</a:t>
            </a:r>
          </a:p>
          <a:p>
            <a:pPr algn="just">
              <a:spcBef>
                <a:spcPct val="50000"/>
              </a:spcBef>
            </a:pPr>
            <a:r>
              <a:rPr lang="zh-CN" altLang="en-US" sz="1600" b="1">
                <a:latin typeface="Times New Roman" panose="02020603050405020304" pitchFamily="18" charset="0"/>
                <a:ea typeface="仿宋_GB2312" pitchFamily="49" charset="-122"/>
                <a:sym typeface="Symbol" panose="05050102010706020507" pitchFamily="18" charset="2"/>
              </a:rPr>
              <a:t>            ⑵类属和端口子句用于为块语句定义界面，作用与实体说明中的情况相类似。</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A388CD91-86FE-45FB-B550-1E318C75E55A}"/>
              </a:ext>
            </a:extLst>
          </p:cNvPr>
          <p:cNvSpPr>
            <a:spLocks noGrp="1"/>
          </p:cNvSpPr>
          <p:nvPr>
            <p:ph type="dt" sz="half" idx="10"/>
          </p:nvPr>
        </p:nvSpPr>
        <p:spPr/>
        <p:txBody>
          <a:bodyPr/>
          <a:lstStyle/>
          <a:p>
            <a:fld id="{20B75186-91AD-422A-9CB0-F2D450FEF2FE}" type="datetime1">
              <a:rPr lang="zh-CN" altLang="en-US"/>
              <a:pPr/>
              <a:t>2018/11/27</a:t>
            </a:fld>
            <a:endParaRPr lang="en-US" altLang="en-US"/>
          </a:p>
        </p:txBody>
      </p:sp>
      <p:sp>
        <p:nvSpPr>
          <p:cNvPr id="11" name="页脚占位符 4">
            <a:extLst>
              <a:ext uri="{FF2B5EF4-FFF2-40B4-BE49-F238E27FC236}">
                <a16:creationId xmlns:a16="http://schemas.microsoft.com/office/drawing/2014/main" id="{940F2F25-7D4F-44B0-80BB-2FC9213FC9AC}"/>
              </a:ext>
            </a:extLst>
          </p:cNvPr>
          <p:cNvSpPr>
            <a:spLocks noGrp="1"/>
          </p:cNvSpPr>
          <p:nvPr>
            <p:ph type="ftr" sz="quarter" idx="11"/>
          </p:nvPr>
        </p:nvSpPr>
        <p:spPr/>
        <p:txBody>
          <a:bodyPr/>
          <a:lstStyle/>
          <a:p>
            <a:r>
              <a:rPr lang="zh-CN" altLang="en-US"/>
              <a:t>电子教案 </a:t>
            </a:r>
            <a:r>
              <a:rPr lang="en-US" altLang="zh-CN"/>
              <a:t>Page </a:t>
            </a:r>
            <a:fld id="{1990CB5C-3103-455E-B252-6D59D22CC95F}" type="slidenum">
              <a:rPr lang="en-US" altLang="zh-CN"/>
              <a:pPr/>
              <a:t>5</a:t>
            </a:fld>
            <a:r>
              <a:rPr lang="en-US" altLang="zh-CN"/>
              <a:t> of 97</a:t>
            </a:r>
          </a:p>
        </p:txBody>
      </p:sp>
      <p:sp>
        <p:nvSpPr>
          <p:cNvPr id="59394" name="Rectangle 2">
            <a:extLst>
              <a:ext uri="{FF2B5EF4-FFF2-40B4-BE49-F238E27FC236}">
                <a16:creationId xmlns:a16="http://schemas.microsoft.com/office/drawing/2014/main" id="{E35D11AF-A940-4065-B186-9BC92C3E5CBC}"/>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395" name="Text Box 3">
            <a:extLst>
              <a:ext uri="{FF2B5EF4-FFF2-40B4-BE49-F238E27FC236}">
                <a16:creationId xmlns:a16="http://schemas.microsoft.com/office/drawing/2014/main" id="{998BF7E3-FB61-4F72-B157-024D63DDA870}"/>
              </a:ext>
            </a:extLst>
          </p:cNvPr>
          <p:cNvSpPr txBox="1">
            <a:spLocks noChangeArrowheads="1"/>
          </p:cNvSpPr>
          <p:nvPr/>
        </p:nvSpPr>
        <p:spPr bwMode="auto">
          <a:xfrm>
            <a:off x="1295400" y="0"/>
            <a:ext cx="640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第一部分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综述(5)</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59396" name="Rectangle 4">
            <a:extLst>
              <a:ext uri="{FF2B5EF4-FFF2-40B4-BE49-F238E27FC236}">
                <a16:creationId xmlns:a16="http://schemas.microsoft.com/office/drawing/2014/main" id="{49508665-C200-4EA4-AA8E-A86204EA69CB}"/>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397" name="Rectangle 5">
            <a:extLst>
              <a:ext uri="{FF2B5EF4-FFF2-40B4-BE49-F238E27FC236}">
                <a16:creationId xmlns:a16="http://schemas.microsoft.com/office/drawing/2014/main" id="{097EF3A2-E59C-4773-A97D-6E8EAEF0A0FA}"/>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398" name="Rectangle 6">
            <a:extLst>
              <a:ext uri="{FF2B5EF4-FFF2-40B4-BE49-F238E27FC236}">
                <a16:creationId xmlns:a16="http://schemas.microsoft.com/office/drawing/2014/main" id="{5E3267FD-4D17-4113-AF5D-0E5CB3A23A9D}"/>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399" name="Text Box 7">
            <a:extLst>
              <a:ext uri="{FF2B5EF4-FFF2-40B4-BE49-F238E27FC236}">
                <a16:creationId xmlns:a16="http://schemas.microsoft.com/office/drawing/2014/main" id="{219AD7C9-D582-47D9-A727-CC83F6434C8B}"/>
              </a:ext>
            </a:extLst>
          </p:cNvPr>
          <p:cNvSpPr txBox="1">
            <a:spLocks noChangeArrowheads="1"/>
          </p:cNvSpPr>
          <p:nvPr/>
        </p:nvSpPr>
        <p:spPr bwMode="auto">
          <a:xfrm>
            <a:off x="762000" y="10668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zh-CN" b="1">
                <a:latin typeface="Times New Roman" panose="02020603050405020304" pitchFamily="18" charset="0"/>
                <a:ea typeface="宋体" panose="02010600030101010101" pitchFamily="2" charset="-122"/>
              </a:rPr>
              <a:t>Altera</a:t>
            </a:r>
            <a:r>
              <a:rPr lang="zh-CN" altLang="en-US" b="1">
                <a:latin typeface="Times New Roman" panose="02020603050405020304" pitchFamily="18" charset="0"/>
                <a:ea typeface="宋体" panose="02010600030101010101" pitchFamily="2" charset="-122"/>
              </a:rPr>
              <a:t>公司的最新</a:t>
            </a:r>
            <a:r>
              <a:rPr lang="en-US" altLang="zh-CN" b="1">
                <a:latin typeface="Times New Roman" panose="02020603050405020304" pitchFamily="18" charset="0"/>
                <a:ea typeface="宋体" panose="02010600030101010101" pitchFamily="2" charset="-122"/>
              </a:rPr>
              <a:t>FPGA</a:t>
            </a:r>
            <a:r>
              <a:rPr lang="zh-CN" altLang="en-US" b="1">
                <a:latin typeface="Times New Roman" panose="02020603050405020304" pitchFamily="18" charset="0"/>
                <a:ea typeface="宋体" panose="02010600030101010101" pitchFamily="2" charset="-122"/>
              </a:rPr>
              <a:t>芯片</a:t>
            </a:r>
            <a:endParaRPr lang="zh-CN" altLang="en-US" sz="1600" b="1">
              <a:latin typeface="Times New Roman" panose="02020603050405020304" pitchFamily="18" charset="0"/>
              <a:ea typeface="仿宋_GB2312" pitchFamily="49" charset="-122"/>
            </a:endParaRPr>
          </a:p>
        </p:txBody>
      </p:sp>
      <p:sp>
        <p:nvSpPr>
          <p:cNvPr id="59401" name="Rectangle 9">
            <a:extLst>
              <a:ext uri="{FF2B5EF4-FFF2-40B4-BE49-F238E27FC236}">
                <a16:creationId xmlns:a16="http://schemas.microsoft.com/office/drawing/2014/main" id="{6E2F2FAD-A9B0-4CC4-9D04-204A75E582FA}"/>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59400" name="Picture 8" descr="1">
            <a:extLst>
              <a:ext uri="{FF2B5EF4-FFF2-40B4-BE49-F238E27FC236}">
                <a16:creationId xmlns:a16="http://schemas.microsoft.com/office/drawing/2014/main" id="{FD759CB6-B897-488A-A8BA-5935A6841B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290" b="60828"/>
          <a:stretch>
            <a:fillRect/>
          </a:stretch>
        </p:blipFill>
        <p:spPr bwMode="auto">
          <a:xfrm>
            <a:off x="228600" y="1524000"/>
            <a:ext cx="9043988" cy="48641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9D4815AD-4923-45AB-AC99-8C5E119BBA65}"/>
              </a:ext>
            </a:extLst>
          </p:cNvPr>
          <p:cNvSpPr>
            <a:spLocks noGrp="1"/>
          </p:cNvSpPr>
          <p:nvPr>
            <p:ph type="dt" sz="half" idx="10"/>
          </p:nvPr>
        </p:nvSpPr>
        <p:spPr/>
        <p:txBody>
          <a:bodyPr/>
          <a:lstStyle/>
          <a:p>
            <a:fld id="{3500E140-3EF8-4E93-87F7-435BC6BA7B10}" type="datetime1">
              <a:rPr lang="zh-CN" altLang="en-US"/>
              <a:pPr/>
              <a:t>2018/11/27</a:t>
            </a:fld>
            <a:endParaRPr lang="en-US" altLang="en-US"/>
          </a:p>
        </p:txBody>
      </p:sp>
      <p:sp>
        <p:nvSpPr>
          <p:cNvPr id="11" name="页脚占位符 4">
            <a:extLst>
              <a:ext uri="{FF2B5EF4-FFF2-40B4-BE49-F238E27FC236}">
                <a16:creationId xmlns:a16="http://schemas.microsoft.com/office/drawing/2014/main" id="{9FE01462-C278-45D8-A5CC-91481594ED29}"/>
              </a:ext>
            </a:extLst>
          </p:cNvPr>
          <p:cNvSpPr>
            <a:spLocks noGrp="1"/>
          </p:cNvSpPr>
          <p:nvPr>
            <p:ph type="ftr" sz="quarter" idx="11"/>
          </p:nvPr>
        </p:nvSpPr>
        <p:spPr/>
        <p:txBody>
          <a:bodyPr/>
          <a:lstStyle/>
          <a:p>
            <a:r>
              <a:rPr lang="zh-CN" altLang="en-US"/>
              <a:t>电子教案 </a:t>
            </a:r>
            <a:r>
              <a:rPr lang="en-US" altLang="zh-CN"/>
              <a:t>Page </a:t>
            </a:r>
            <a:fld id="{F136711C-38B3-4607-8AA7-9C00B08CB31E}" type="slidenum">
              <a:rPr lang="en-US" altLang="zh-CN"/>
              <a:pPr/>
              <a:t>50</a:t>
            </a:fld>
            <a:r>
              <a:rPr lang="en-US" altLang="zh-CN"/>
              <a:t> of 97</a:t>
            </a:r>
          </a:p>
        </p:txBody>
      </p:sp>
      <p:sp>
        <p:nvSpPr>
          <p:cNvPr id="113666" name="Rectangle 2">
            <a:extLst>
              <a:ext uri="{FF2B5EF4-FFF2-40B4-BE49-F238E27FC236}">
                <a16:creationId xmlns:a16="http://schemas.microsoft.com/office/drawing/2014/main" id="{26DCFBF5-4F76-4C28-B87C-033C3E59D653}"/>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667" name="Text Box 3">
            <a:extLst>
              <a:ext uri="{FF2B5EF4-FFF2-40B4-BE49-F238E27FC236}">
                <a16:creationId xmlns:a16="http://schemas.microsoft.com/office/drawing/2014/main" id="{F5E8131A-CCC5-41BF-BD89-6057A499A598}"/>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的模型结构(13)</a:t>
            </a:r>
            <a:endParaRPr lang="en-US" altLang="en-US" sz="3200" b="1">
              <a:latin typeface="Times New Roman" panose="02020603050405020304" pitchFamily="18" charset="0"/>
              <a:ea typeface="宋体" panose="02010600030101010101" pitchFamily="2" charset="-122"/>
            </a:endParaRPr>
          </a:p>
        </p:txBody>
      </p:sp>
      <p:sp>
        <p:nvSpPr>
          <p:cNvPr id="113668" name="Rectangle 4">
            <a:extLst>
              <a:ext uri="{FF2B5EF4-FFF2-40B4-BE49-F238E27FC236}">
                <a16:creationId xmlns:a16="http://schemas.microsoft.com/office/drawing/2014/main" id="{955C1B3D-F0BB-4D4E-AF37-6E64E8A383BD}"/>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3669" name="Rectangle 5">
            <a:extLst>
              <a:ext uri="{FF2B5EF4-FFF2-40B4-BE49-F238E27FC236}">
                <a16:creationId xmlns:a16="http://schemas.microsoft.com/office/drawing/2014/main" id="{3D345AB0-D691-43FD-8908-C1DAA5146F61}"/>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3670" name="Rectangle 6">
            <a:extLst>
              <a:ext uri="{FF2B5EF4-FFF2-40B4-BE49-F238E27FC236}">
                <a16:creationId xmlns:a16="http://schemas.microsoft.com/office/drawing/2014/main" id="{81308578-21C4-440D-B7D8-843FC7553E48}"/>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671" name="Text Box 7">
            <a:extLst>
              <a:ext uri="{FF2B5EF4-FFF2-40B4-BE49-F238E27FC236}">
                <a16:creationId xmlns:a16="http://schemas.microsoft.com/office/drawing/2014/main" id="{A1D59CFE-27F8-4AF1-9ED8-E477213D1A1D}"/>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仿宋_GB2312" pitchFamily="49" charset="-122"/>
              </a:rPr>
              <a:t>构造体功能的子结构描述：</a:t>
            </a:r>
            <a:r>
              <a:rPr lang="zh-CN" altLang="en-US" sz="1600" b="1">
                <a:latin typeface="宋体" panose="02010600030101010101" pitchFamily="2" charset="-122"/>
                <a:ea typeface="仿宋_GB2312" pitchFamily="49" charset="-122"/>
              </a:rPr>
              <a:t>块、子程序、元件是结构描述的基本单元</a:t>
            </a:r>
          </a:p>
        </p:txBody>
      </p:sp>
      <p:sp>
        <p:nvSpPr>
          <p:cNvPr id="113672" name="Rectangle 8">
            <a:extLst>
              <a:ext uri="{FF2B5EF4-FFF2-40B4-BE49-F238E27FC236}">
                <a16:creationId xmlns:a16="http://schemas.microsoft.com/office/drawing/2014/main" id="{749E836B-B285-4D5A-8AFD-37CB0884DE03}"/>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3673" name="Rectangle 9">
            <a:extLst>
              <a:ext uri="{FF2B5EF4-FFF2-40B4-BE49-F238E27FC236}">
                <a16:creationId xmlns:a16="http://schemas.microsoft.com/office/drawing/2014/main" id="{9F4B0CF5-8A10-404A-8968-98C7529052D3}"/>
              </a:ext>
            </a:extLst>
          </p:cNvPr>
          <p:cNvSpPr>
            <a:spLocks noChangeArrowheads="1"/>
          </p:cNvSpPr>
          <p:nvPr/>
        </p:nvSpPr>
        <p:spPr bwMode="auto">
          <a:xfrm>
            <a:off x="381000" y="1295400"/>
            <a:ext cx="8763000" cy="458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块语句</a:t>
            </a:r>
            <a:endParaRPr lang="zh-CN" altLang="en-US" sz="1600" b="1">
              <a:latin typeface="Times New Roman" panose="02020603050405020304" pitchFamily="18" charset="0"/>
              <a:ea typeface="仿宋_GB2312" pitchFamily="49" charset="-122"/>
              <a:sym typeface="Symbol" panose="05050102010706020507" pitchFamily="18" charset="2"/>
            </a:endParaRPr>
          </a:p>
          <a:p>
            <a:pPr>
              <a:spcBef>
                <a:spcPct val="35000"/>
              </a:spcBef>
            </a:pPr>
            <a:r>
              <a:rPr lang="zh-CN" altLang="en-US" sz="1600" b="1">
                <a:latin typeface="Times New Roman" panose="02020603050405020304" pitchFamily="18" charset="0"/>
                <a:ea typeface="仿宋_GB2312" pitchFamily="49" charset="-122"/>
                <a:sym typeface="Symbol" panose="05050102010706020507" pitchFamily="18" charset="2"/>
              </a:rPr>
              <a:t>            ⑶&lt;说明语句区&gt;允许使用常量、类型、子类型、信号和子程序等说明语句。说明项目只</a:t>
            </a:r>
          </a:p>
          <a:p>
            <a:pPr>
              <a:spcBef>
                <a:spcPct val="20000"/>
              </a:spcBef>
            </a:pPr>
            <a:r>
              <a:rPr lang="zh-CN" altLang="en-US" sz="1600" b="1">
                <a:latin typeface="Times New Roman" panose="02020603050405020304" pitchFamily="18" charset="0"/>
                <a:ea typeface="仿宋_GB2312" pitchFamily="49" charset="-122"/>
                <a:sym typeface="Symbol" panose="05050102010706020507" pitchFamily="18" charset="2"/>
              </a:rPr>
              <a:t>                在块内有效，块外不可见。块外说明的信号、类属参数和端口信号，在块内可用，当</a:t>
            </a:r>
          </a:p>
          <a:p>
            <a:pPr>
              <a:spcBef>
                <a:spcPct val="20000"/>
              </a:spcBef>
            </a:pPr>
            <a:r>
              <a:rPr lang="zh-CN" altLang="en-US" sz="1600" b="1">
                <a:latin typeface="Times New Roman" panose="02020603050405020304" pitchFamily="18" charset="0"/>
                <a:ea typeface="仿宋_GB2312" pitchFamily="49" charset="-122"/>
                <a:sym typeface="Symbol" panose="05050102010706020507" pitchFamily="18" charset="2"/>
              </a:rPr>
              <a:t>                块内有同名说明项目时，块内说明项目占优</a:t>
            </a:r>
          </a:p>
          <a:p>
            <a:pPr algn="just">
              <a:spcBef>
                <a:spcPct val="50000"/>
              </a:spcBef>
            </a:pPr>
            <a:r>
              <a:rPr lang="en-US" altLang="zh-CN" sz="1600" b="1">
                <a:latin typeface="Times New Roman" panose="02020603050405020304" pitchFamily="18" charset="0"/>
                <a:ea typeface="仿宋_GB2312" pitchFamily="49" charset="-122"/>
                <a:sym typeface="Symbol" panose="05050102010706020507" pitchFamily="18" charset="2"/>
              </a:rPr>
              <a:t>            ⑷</a:t>
            </a:r>
            <a:r>
              <a:rPr lang="zh-CN" altLang="en-US" sz="1600" b="1">
                <a:latin typeface="Times New Roman" panose="02020603050405020304" pitchFamily="18" charset="0"/>
                <a:ea typeface="仿宋_GB2312" pitchFamily="49" charset="-122"/>
                <a:sym typeface="Symbol" panose="05050102010706020507" pitchFamily="18" charset="2"/>
              </a:rPr>
              <a:t>允许在块语句内部使用块语句，即：允许对一个系统进行块嵌套描述。但块嵌套不</a:t>
            </a:r>
          </a:p>
          <a:p>
            <a:pPr algn="just">
              <a:spcBef>
                <a:spcPct val="20000"/>
              </a:spcBef>
            </a:pPr>
            <a:r>
              <a:rPr lang="zh-CN" altLang="en-US" sz="1600" b="1">
                <a:latin typeface="Times New Roman" panose="02020603050405020304" pitchFamily="18" charset="0"/>
                <a:ea typeface="仿宋_GB2312" pitchFamily="49" charset="-122"/>
                <a:sym typeface="Symbol" panose="05050102010706020507" pitchFamily="18" charset="2"/>
              </a:rPr>
              <a:t>                一定使设计结构变得清晰。实际上，块嵌套主要用于配置语句，注意构造体本身也</a:t>
            </a:r>
          </a:p>
          <a:p>
            <a:pPr algn="just">
              <a:spcBef>
                <a:spcPct val="20000"/>
              </a:spcBef>
            </a:pPr>
            <a:r>
              <a:rPr lang="zh-CN" altLang="en-US" sz="1600" b="1">
                <a:latin typeface="Times New Roman" panose="02020603050405020304" pitchFamily="18" charset="0"/>
                <a:ea typeface="仿宋_GB2312" pitchFamily="49" charset="-122"/>
                <a:sym typeface="Symbol" panose="05050102010706020507" pitchFamily="18" charset="2"/>
              </a:rPr>
              <a:t>                等价于一个块结构。</a:t>
            </a:r>
          </a:p>
          <a:p>
            <a:pPr algn="just">
              <a:spcBef>
                <a:spcPct val="20000"/>
              </a:spcBef>
            </a:pPr>
            <a:r>
              <a:rPr lang="zh-CN" altLang="en-US" sz="1600" b="1">
                <a:latin typeface="Times New Roman" panose="02020603050405020304" pitchFamily="18" charset="0"/>
                <a:ea typeface="仿宋_GB2312" pitchFamily="49" charset="-122"/>
                <a:sym typeface="Symbol" panose="05050102010706020507" pitchFamily="18" charset="2"/>
              </a:rPr>
              <a:t>        例： </a:t>
            </a:r>
            <a:r>
              <a:rPr lang="en-US" altLang="zh-CN" sz="1600" b="1">
                <a:latin typeface="Times New Roman" panose="02020603050405020304" pitchFamily="18" charset="0"/>
                <a:ea typeface="仿宋_GB2312" pitchFamily="49" charset="-122"/>
                <a:sym typeface="Symbol" panose="05050102010706020507" pitchFamily="18" charset="2"/>
              </a:rPr>
              <a:t>library </a:t>
            </a:r>
            <a:r>
              <a:rPr lang="en-US" altLang="zh-CN" sz="1600">
                <a:latin typeface="Times New Roman" panose="02020603050405020304" pitchFamily="18" charset="0"/>
                <a:ea typeface="仿宋_GB2312" pitchFamily="49" charset="-122"/>
                <a:sym typeface="Symbol" panose="05050102010706020507" pitchFamily="18" charset="2"/>
              </a:rPr>
              <a:t>IEEE</a:t>
            </a:r>
            <a:r>
              <a:rPr lang="en-US" altLang="zh-CN" sz="1600" b="1">
                <a:latin typeface="Times New Roman" panose="02020603050405020304" pitchFamily="18" charset="0"/>
                <a:ea typeface="仿宋_GB2312" pitchFamily="49" charset="-122"/>
                <a:sym typeface="Symbol" panose="05050102010706020507" pitchFamily="18" charset="2"/>
              </a:rPr>
              <a:t>；use </a:t>
            </a:r>
            <a:r>
              <a:rPr lang="en-US" altLang="zh-CN" sz="1600">
                <a:latin typeface="Times New Roman" panose="02020603050405020304" pitchFamily="18" charset="0"/>
                <a:ea typeface="仿宋_GB2312" pitchFamily="49" charset="-122"/>
                <a:sym typeface="Symbol" panose="05050102010706020507" pitchFamily="18" charset="2"/>
              </a:rPr>
              <a:t>IEEE.std_logic_1164.</a:t>
            </a:r>
            <a:r>
              <a:rPr lang="en-US" altLang="zh-CN" sz="1600" b="1">
                <a:latin typeface="Times New Roman" panose="02020603050405020304" pitchFamily="18" charset="0"/>
                <a:ea typeface="仿宋_GB2312" pitchFamily="49" charset="-122"/>
                <a:sym typeface="Symbol" panose="05050102010706020507" pitchFamily="18" charset="2"/>
              </a:rPr>
              <a:t>all；</a:t>
            </a:r>
          </a:p>
          <a:p>
            <a:pPr algn="just">
              <a:spcBef>
                <a:spcPct val="20000"/>
              </a:spcBef>
            </a:pPr>
            <a:r>
              <a:rPr lang="en-US" altLang="zh-CN" sz="1600" b="1">
                <a:latin typeface="Times New Roman" panose="02020603050405020304" pitchFamily="18" charset="0"/>
                <a:ea typeface="仿宋_GB2312" pitchFamily="49" charset="-122"/>
                <a:sym typeface="Symbol" panose="05050102010706020507" pitchFamily="18" charset="2"/>
              </a:rPr>
              <a:t>                 entity </a:t>
            </a:r>
            <a:r>
              <a:rPr lang="en-US" altLang="zh-CN" sz="1600">
                <a:latin typeface="Times New Roman" panose="02020603050405020304" pitchFamily="18" charset="0"/>
                <a:ea typeface="仿宋_GB2312" pitchFamily="49" charset="-122"/>
                <a:sym typeface="Symbol" panose="05050102010706020507" pitchFamily="18" charset="2"/>
              </a:rPr>
              <a:t>mux_2</a:t>
            </a:r>
            <a:r>
              <a:rPr lang="en-US" altLang="zh-CN" sz="1600" b="1">
                <a:latin typeface="Times New Roman" panose="02020603050405020304" pitchFamily="18" charset="0"/>
                <a:ea typeface="仿宋_GB2312" pitchFamily="49" charset="-122"/>
                <a:sym typeface="Symbol" panose="05050102010706020507" pitchFamily="18" charset="2"/>
              </a:rPr>
              <a:t> is</a:t>
            </a:r>
          </a:p>
          <a:p>
            <a:pPr algn="just">
              <a:spcBef>
                <a:spcPct val="20000"/>
              </a:spcBef>
            </a:pPr>
            <a:r>
              <a:rPr lang="en-US" altLang="zh-CN" sz="1600" b="1">
                <a:latin typeface="Times New Roman" panose="02020603050405020304" pitchFamily="18" charset="0"/>
                <a:ea typeface="仿宋_GB2312" pitchFamily="49" charset="-122"/>
                <a:sym typeface="Symbol" panose="05050102010706020507" pitchFamily="18" charset="2"/>
              </a:rPr>
              <a:t>                      generic </a:t>
            </a:r>
            <a:r>
              <a:rPr lang="en-US" altLang="zh-CN" sz="1600">
                <a:latin typeface="Times New Roman" panose="02020603050405020304" pitchFamily="18" charset="0"/>
                <a:ea typeface="仿宋_GB2312" pitchFamily="49" charset="-122"/>
                <a:sym typeface="Symbol" panose="05050102010706020507" pitchFamily="18" charset="2"/>
              </a:rPr>
              <a:t>(sig_width: positive :=16)</a:t>
            </a:r>
            <a:r>
              <a:rPr lang="en-US" altLang="zh-CN" sz="1600" b="1">
                <a:latin typeface="Times New Roman" panose="02020603050405020304" pitchFamily="18" charset="0"/>
                <a:ea typeface="仿宋_GB2312" pitchFamily="49" charset="-122"/>
                <a:sym typeface="Symbol" panose="05050102010706020507" pitchFamily="18" charset="2"/>
              </a:rPr>
              <a:t>；</a:t>
            </a:r>
          </a:p>
          <a:p>
            <a:pPr algn="just">
              <a:spcBef>
                <a:spcPct val="20000"/>
              </a:spcBef>
            </a:pPr>
            <a:r>
              <a:rPr lang="en-US" altLang="zh-CN" sz="1600" b="1">
                <a:latin typeface="Times New Roman" panose="02020603050405020304" pitchFamily="18" charset="0"/>
                <a:ea typeface="仿宋_GB2312" pitchFamily="49" charset="-122"/>
                <a:sym typeface="Symbol" panose="05050102010706020507" pitchFamily="18" charset="2"/>
              </a:rPr>
              <a:t>                      port </a:t>
            </a:r>
            <a:r>
              <a:rPr lang="en-US" altLang="zh-CN" sz="1600">
                <a:latin typeface="Times New Roman" panose="02020603050405020304" pitchFamily="18" charset="0"/>
                <a:ea typeface="仿宋_GB2312" pitchFamily="49" charset="-122"/>
                <a:sym typeface="Symbol" panose="05050102010706020507" pitchFamily="18" charset="2"/>
              </a:rPr>
              <a:t>(x0，x1：</a:t>
            </a:r>
            <a:r>
              <a:rPr lang="en-US" altLang="zh-CN" sz="1600" b="1">
                <a:latin typeface="Times New Roman" panose="02020603050405020304" pitchFamily="18" charset="0"/>
                <a:ea typeface="仿宋_GB2312" pitchFamily="49" charset="-122"/>
                <a:sym typeface="Symbol" panose="05050102010706020507" pitchFamily="18" charset="2"/>
              </a:rPr>
              <a:t>in </a:t>
            </a:r>
            <a:r>
              <a:rPr lang="en-US" altLang="zh-CN" sz="1600">
                <a:latin typeface="Times New Roman" panose="02020603050405020304" pitchFamily="18" charset="0"/>
                <a:ea typeface="仿宋_GB2312" pitchFamily="49" charset="-122"/>
                <a:sym typeface="Symbol" panose="05050102010706020507" pitchFamily="18" charset="2"/>
              </a:rPr>
              <a:t>std_logic_vector(0</a:t>
            </a:r>
            <a:r>
              <a:rPr lang="en-US" altLang="zh-CN" sz="1600" b="1">
                <a:latin typeface="Times New Roman" panose="02020603050405020304" pitchFamily="18" charset="0"/>
                <a:ea typeface="仿宋_GB2312" pitchFamily="49" charset="-122"/>
                <a:sym typeface="Symbol" panose="05050102010706020507" pitchFamily="18" charset="2"/>
              </a:rPr>
              <a:t> to </a:t>
            </a:r>
            <a:r>
              <a:rPr lang="en-US" altLang="zh-CN" sz="1600">
                <a:latin typeface="Times New Roman" panose="02020603050405020304" pitchFamily="18" charset="0"/>
                <a:ea typeface="仿宋_GB2312" pitchFamily="49" charset="-122"/>
                <a:sym typeface="Symbol" panose="05050102010706020507" pitchFamily="18" charset="2"/>
              </a:rPr>
              <a:t>sig_width-1)；sel：</a:t>
            </a:r>
            <a:r>
              <a:rPr lang="en-US" altLang="zh-CN" sz="1600" b="1">
                <a:latin typeface="Times New Roman" panose="02020603050405020304" pitchFamily="18" charset="0"/>
                <a:ea typeface="仿宋_GB2312" pitchFamily="49" charset="-122"/>
                <a:sym typeface="Symbol" panose="05050102010706020507" pitchFamily="18" charset="2"/>
              </a:rPr>
              <a:t>in </a:t>
            </a:r>
            <a:r>
              <a:rPr lang="en-US" altLang="zh-CN" sz="1600">
                <a:latin typeface="Times New Roman" panose="02020603050405020304" pitchFamily="18" charset="0"/>
                <a:ea typeface="仿宋_GB2312" pitchFamily="49" charset="-122"/>
                <a:sym typeface="Symbol" panose="05050102010706020507" pitchFamily="18" charset="2"/>
              </a:rPr>
              <a:t>std_logic</a:t>
            </a:r>
            <a:r>
              <a:rPr lang="en-US" altLang="zh-CN" sz="1600" b="1">
                <a:latin typeface="Times New Roman" panose="02020603050405020304" pitchFamily="18" charset="0"/>
                <a:ea typeface="仿宋_GB2312" pitchFamily="49" charset="-122"/>
                <a:sym typeface="Symbol" panose="05050102010706020507" pitchFamily="18" charset="2"/>
              </a:rPr>
              <a:t>；</a:t>
            </a:r>
          </a:p>
          <a:p>
            <a:pPr algn="just">
              <a:spcBef>
                <a:spcPct val="20000"/>
              </a:spcBef>
            </a:pPr>
            <a:r>
              <a:rPr lang="en-US" altLang="zh-CN" sz="1600" b="1">
                <a:latin typeface="Times New Roman" panose="02020603050405020304" pitchFamily="18" charset="0"/>
                <a:ea typeface="仿宋_GB2312" pitchFamily="49" charset="-122"/>
                <a:sym typeface="Symbol" panose="05050102010706020507" pitchFamily="18" charset="2"/>
              </a:rPr>
              <a:t>                                </a:t>
            </a:r>
            <a:r>
              <a:rPr lang="en-US" altLang="zh-CN" sz="1600">
                <a:latin typeface="Times New Roman" panose="02020603050405020304" pitchFamily="18" charset="0"/>
                <a:ea typeface="仿宋_GB2312" pitchFamily="49" charset="-122"/>
                <a:sym typeface="Symbol" panose="05050102010706020507" pitchFamily="18" charset="2"/>
              </a:rPr>
              <a:t>y：</a:t>
            </a:r>
            <a:r>
              <a:rPr lang="en-US" altLang="zh-CN" sz="1600" b="1">
                <a:latin typeface="Times New Roman" panose="02020603050405020304" pitchFamily="18" charset="0"/>
                <a:ea typeface="仿宋_GB2312" pitchFamily="49" charset="-122"/>
                <a:sym typeface="Symbol" panose="05050102010706020507" pitchFamily="18" charset="2"/>
              </a:rPr>
              <a:t>out  </a:t>
            </a:r>
            <a:r>
              <a:rPr lang="en-US" altLang="zh-CN" sz="1600">
                <a:latin typeface="Times New Roman" panose="02020603050405020304" pitchFamily="18" charset="0"/>
                <a:ea typeface="仿宋_GB2312" pitchFamily="49" charset="-122"/>
                <a:sym typeface="Symbol" panose="05050102010706020507" pitchFamily="18" charset="2"/>
              </a:rPr>
              <a:t>std_logic_vector(0</a:t>
            </a:r>
            <a:r>
              <a:rPr lang="en-US" altLang="zh-CN" sz="1600" b="1">
                <a:latin typeface="Times New Roman" panose="02020603050405020304" pitchFamily="18" charset="0"/>
                <a:ea typeface="仿宋_GB2312" pitchFamily="49" charset="-122"/>
                <a:sym typeface="Symbol" panose="05050102010706020507" pitchFamily="18" charset="2"/>
              </a:rPr>
              <a:t> to </a:t>
            </a:r>
            <a:r>
              <a:rPr lang="en-US" altLang="zh-CN" sz="1600">
                <a:latin typeface="Times New Roman" panose="02020603050405020304" pitchFamily="18" charset="0"/>
                <a:ea typeface="仿宋_GB2312" pitchFamily="49" charset="-122"/>
                <a:sym typeface="Symbol" panose="05050102010706020507" pitchFamily="18" charset="2"/>
              </a:rPr>
              <a:t>sig_width-1))</a:t>
            </a:r>
            <a:r>
              <a:rPr lang="en-US" altLang="zh-CN" sz="1600" b="1">
                <a:latin typeface="Times New Roman" panose="02020603050405020304" pitchFamily="18" charset="0"/>
                <a:ea typeface="仿宋_GB2312" pitchFamily="49" charset="-122"/>
                <a:sym typeface="Symbol" panose="05050102010706020507" pitchFamily="18" charset="2"/>
              </a:rPr>
              <a:t>；</a:t>
            </a:r>
          </a:p>
          <a:p>
            <a:pPr algn="just">
              <a:spcBef>
                <a:spcPct val="20000"/>
              </a:spcBef>
            </a:pPr>
            <a:r>
              <a:rPr lang="en-US" altLang="zh-CN" sz="1600" b="1">
                <a:latin typeface="Times New Roman" panose="02020603050405020304" pitchFamily="18" charset="0"/>
                <a:ea typeface="仿宋_GB2312" pitchFamily="49" charset="-122"/>
                <a:sym typeface="Symbol" panose="05050102010706020507" pitchFamily="18" charset="2"/>
              </a:rPr>
              <a:t>                 end entity </a:t>
            </a:r>
            <a:r>
              <a:rPr lang="en-US" altLang="zh-CN" sz="1600">
                <a:latin typeface="Times New Roman" panose="02020603050405020304" pitchFamily="18" charset="0"/>
                <a:ea typeface="仿宋_GB2312" pitchFamily="49" charset="-122"/>
                <a:sym typeface="Symbol" panose="05050102010706020507" pitchFamily="18" charset="2"/>
              </a:rPr>
              <a:t>mux_2</a:t>
            </a:r>
            <a:r>
              <a:rPr lang="en-US" altLang="zh-CN" sz="1600" b="1">
                <a:latin typeface="Times New Roman" panose="02020603050405020304" pitchFamily="18" charset="0"/>
                <a:ea typeface="仿宋_GB2312" pitchFamily="49" charset="-122"/>
                <a:sym typeface="Symbol" panose="05050102010706020507" pitchFamily="18" charset="2"/>
              </a:rPr>
              <a:t>；</a:t>
            </a:r>
          </a:p>
          <a:p>
            <a:pPr algn="just">
              <a:spcBef>
                <a:spcPct val="20000"/>
              </a:spcBef>
            </a:pPr>
            <a:r>
              <a:rPr lang="en-US" altLang="zh-CN" sz="1600" b="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architecture </a:t>
            </a:r>
            <a:r>
              <a:rPr lang="en-US" altLang="zh-CN" sz="160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behav </a:t>
            </a:r>
            <a:r>
              <a:rPr lang="en-US" altLang="zh-CN" sz="1600" b="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of </a:t>
            </a:r>
            <a:r>
              <a:rPr lang="en-US" altLang="zh-CN" sz="160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mux_2</a:t>
            </a:r>
            <a:r>
              <a:rPr lang="en-US" altLang="zh-CN" sz="1600" b="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is</a:t>
            </a:r>
          </a:p>
          <a:p>
            <a:pPr algn="just">
              <a:spcBef>
                <a:spcPct val="20000"/>
              </a:spcBef>
            </a:pPr>
            <a:r>
              <a:rPr lang="zh-CN" altLang="en-US" sz="1600" b="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1600" b="1">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begin</a:t>
            </a:r>
            <a:r>
              <a:rPr lang="en-US" altLang="zh-CN" sz="1600" b="1">
                <a:latin typeface="Times New Roman" panose="02020603050405020304" pitchFamily="18" charset="0"/>
                <a:ea typeface="仿宋_GB2312" pitchFamily="49" charset="-122"/>
                <a:sym typeface="Symbol" panose="05050102010706020507" pitchFamily="18" charset="2"/>
              </a:rPr>
              <a:t>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FA407572-9821-4A0A-9933-6C9EEB311F06}"/>
              </a:ext>
            </a:extLst>
          </p:cNvPr>
          <p:cNvSpPr>
            <a:spLocks noGrp="1"/>
          </p:cNvSpPr>
          <p:nvPr>
            <p:ph type="dt" sz="half" idx="10"/>
          </p:nvPr>
        </p:nvSpPr>
        <p:spPr/>
        <p:txBody>
          <a:bodyPr/>
          <a:lstStyle/>
          <a:p>
            <a:fld id="{4544E701-43F7-4757-9FFE-F5AAA383577F}" type="datetime1">
              <a:rPr lang="zh-CN" altLang="en-US"/>
              <a:pPr/>
              <a:t>2018/11/27</a:t>
            </a:fld>
            <a:endParaRPr lang="en-US" altLang="en-US"/>
          </a:p>
        </p:txBody>
      </p:sp>
      <p:sp>
        <p:nvSpPr>
          <p:cNvPr id="11" name="页脚占位符 4">
            <a:extLst>
              <a:ext uri="{FF2B5EF4-FFF2-40B4-BE49-F238E27FC236}">
                <a16:creationId xmlns:a16="http://schemas.microsoft.com/office/drawing/2014/main" id="{739749D5-1208-4470-A26A-6B338E923532}"/>
              </a:ext>
            </a:extLst>
          </p:cNvPr>
          <p:cNvSpPr>
            <a:spLocks noGrp="1"/>
          </p:cNvSpPr>
          <p:nvPr>
            <p:ph type="ftr" sz="quarter" idx="11"/>
          </p:nvPr>
        </p:nvSpPr>
        <p:spPr/>
        <p:txBody>
          <a:bodyPr/>
          <a:lstStyle/>
          <a:p>
            <a:r>
              <a:rPr lang="zh-CN" altLang="en-US"/>
              <a:t>电子教案 </a:t>
            </a:r>
            <a:r>
              <a:rPr lang="en-US" altLang="zh-CN"/>
              <a:t>Page </a:t>
            </a:r>
            <a:fld id="{867BC69E-08B9-48EF-BEDF-2007891430D5}" type="slidenum">
              <a:rPr lang="en-US" altLang="zh-CN"/>
              <a:pPr/>
              <a:t>51</a:t>
            </a:fld>
            <a:r>
              <a:rPr lang="en-US" altLang="zh-CN"/>
              <a:t> of 97</a:t>
            </a:r>
          </a:p>
        </p:txBody>
      </p:sp>
      <p:sp>
        <p:nvSpPr>
          <p:cNvPr id="114690" name="Rectangle 2">
            <a:extLst>
              <a:ext uri="{FF2B5EF4-FFF2-40B4-BE49-F238E27FC236}">
                <a16:creationId xmlns:a16="http://schemas.microsoft.com/office/drawing/2014/main" id="{ED3B709B-0AC7-43E1-BA63-DA23A5F3BAE8}"/>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691" name="Text Box 3">
            <a:extLst>
              <a:ext uri="{FF2B5EF4-FFF2-40B4-BE49-F238E27FC236}">
                <a16:creationId xmlns:a16="http://schemas.microsoft.com/office/drawing/2014/main" id="{00D31109-B249-4BFA-9EB5-5595974FAC80}"/>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的模型结构(14)</a:t>
            </a:r>
            <a:endParaRPr lang="en-US" altLang="en-US" sz="3200" b="1">
              <a:latin typeface="Times New Roman" panose="02020603050405020304" pitchFamily="18" charset="0"/>
              <a:ea typeface="宋体" panose="02010600030101010101" pitchFamily="2" charset="-122"/>
            </a:endParaRPr>
          </a:p>
        </p:txBody>
      </p:sp>
      <p:sp>
        <p:nvSpPr>
          <p:cNvPr id="114692" name="Rectangle 4">
            <a:extLst>
              <a:ext uri="{FF2B5EF4-FFF2-40B4-BE49-F238E27FC236}">
                <a16:creationId xmlns:a16="http://schemas.microsoft.com/office/drawing/2014/main" id="{22D22C85-5185-496D-B1CC-989A1B93BCC7}"/>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4693" name="Rectangle 5">
            <a:extLst>
              <a:ext uri="{FF2B5EF4-FFF2-40B4-BE49-F238E27FC236}">
                <a16:creationId xmlns:a16="http://schemas.microsoft.com/office/drawing/2014/main" id="{FB3B4614-8AB7-4035-9EED-12AC34C63D53}"/>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4694" name="Rectangle 6">
            <a:extLst>
              <a:ext uri="{FF2B5EF4-FFF2-40B4-BE49-F238E27FC236}">
                <a16:creationId xmlns:a16="http://schemas.microsoft.com/office/drawing/2014/main" id="{355D3F91-897F-461F-93B7-9596172BF129}"/>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695" name="Text Box 7">
            <a:extLst>
              <a:ext uri="{FF2B5EF4-FFF2-40B4-BE49-F238E27FC236}">
                <a16:creationId xmlns:a16="http://schemas.microsoft.com/office/drawing/2014/main" id="{07AC4D0B-7281-4FF7-BC90-CB2319563737}"/>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仿宋_GB2312" pitchFamily="49" charset="-122"/>
              </a:rPr>
              <a:t>构造体功能的子结构描述：</a:t>
            </a:r>
            <a:r>
              <a:rPr lang="zh-CN" altLang="en-US" sz="1600" b="1">
                <a:latin typeface="宋体" panose="02010600030101010101" pitchFamily="2" charset="-122"/>
                <a:ea typeface="仿宋_GB2312" pitchFamily="49" charset="-122"/>
              </a:rPr>
              <a:t>块、子程序、元件是结构描述的基本单元</a:t>
            </a:r>
          </a:p>
        </p:txBody>
      </p:sp>
      <p:sp>
        <p:nvSpPr>
          <p:cNvPr id="114696" name="Rectangle 8">
            <a:extLst>
              <a:ext uri="{FF2B5EF4-FFF2-40B4-BE49-F238E27FC236}">
                <a16:creationId xmlns:a16="http://schemas.microsoft.com/office/drawing/2014/main" id="{1C0FE8B1-35F2-4597-9CC6-24C6475A9785}"/>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4697" name="Rectangle 9">
            <a:extLst>
              <a:ext uri="{FF2B5EF4-FFF2-40B4-BE49-F238E27FC236}">
                <a16:creationId xmlns:a16="http://schemas.microsoft.com/office/drawing/2014/main" id="{368FD52B-584A-4092-8C1F-32ACE412CDC7}"/>
              </a:ext>
            </a:extLst>
          </p:cNvPr>
          <p:cNvSpPr>
            <a:spLocks noChangeArrowheads="1"/>
          </p:cNvSpPr>
          <p:nvPr/>
        </p:nvSpPr>
        <p:spPr bwMode="auto">
          <a:xfrm>
            <a:off x="381000" y="1295400"/>
            <a:ext cx="8763000" cy="551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dirty="0">
                <a:latin typeface="Times New Roman" panose="02020603050405020304" pitchFamily="18" charset="0"/>
                <a:ea typeface="仿宋_GB2312" pitchFamily="49" charset="-122"/>
              </a:rPr>
              <a:t>     ▲</a:t>
            </a:r>
            <a:r>
              <a:rPr lang="zh-CN" altLang="en-US" sz="1800" b="1" dirty="0">
                <a:latin typeface="Times New Roman" panose="02020603050405020304" pitchFamily="18" charset="0"/>
                <a:ea typeface="仿宋_GB2312" pitchFamily="49" charset="-122"/>
              </a:rPr>
              <a:t>块语句</a:t>
            </a:r>
          </a:p>
          <a:p>
            <a:pPr>
              <a:spcBef>
                <a:spcPct val="35000"/>
              </a:spcBef>
            </a:pPr>
            <a:r>
              <a:rPr lang="zh-CN" altLang="en-US" sz="1800" b="1" dirty="0">
                <a:latin typeface="Times New Roman" panose="02020603050405020304" pitchFamily="18" charset="0"/>
                <a:ea typeface="仿宋_GB2312" pitchFamily="49" charset="-122"/>
              </a:rPr>
              <a:t>            </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1600"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b1:</a:t>
            </a:r>
            <a:r>
              <a:rPr lang="en-US" altLang="zh-CN" sz="1600" b="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block is</a:t>
            </a:r>
            <a:endParaRPr lang="zh-CN" altLang="en-US" sz="1600" b="1" dirty="0">
              <a:latin typeface="Times New Roman" panose="02020603050405020304" pitchFamily="18" charset="0"/>
              <a:ea typeface="仿宋_GB2312" pitchFamily="49" charset="-122"/>
              <a:sym typeface="Symbol" panose="05050102010706020507" pitchFamily="18" charset="2"/>
            </a:endParaRPr>
          </a:p>
          <a:p>
            <a:pPr>
              <a:spcBef>
                <a:spcPct val="20000"/>
              </a:spcBef>
            </a:pPr>
            <a:r>
              <a:rPr lang="en-US" altLang="zh-CN" sz="1600" b="1" dirty="0">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lang="en-US" altLang="zh-CN" sz="1600" b="1" dirty="0">
                <a:latin typeface="Times New Roman" panose="02020603050405020304" pitchFamily="18" charset="0"/>
                <a:ea typeface="仿宋_GB2312" pitchFamily="49" charset="-122"/>
                <a:sym typeface="Symbol" panose="05050102010706020507" pitchFamily="18" charset="2"/>
              </a:rPr>
              <a:t>generic</a:t>
            </a:r>
            <a:r>
              <a:rPr lang="en-US" altLang="zh-CN" sz="1600" dirty="0">
                <a:latin typeface="Times New Roman" panose="02020603050405020304" pitchFamily="18" charset="0"/>
                <a:ea typeface="仿宋_GB2312" pitchFamily="49" charset="-122"/>
                <a:sym typeface="Symbol" panose="05050102010706020507" pitchFamily="18" charset="2"/>
              </a:rPr>
              <a:t>(</a:t>
            </a:r>
            <a:r>
              <a:rPr lang="en-US" altLang="zh-CN" sz="1600" dirty="0" err="1">
                <a:latin typeface="Times New Roman" panose="02020603050405020304" pitchFamily="18" charset="0"/>
                <a:ea typeface="仿宋_GB2312" pitchFamily="49" charset="-122"/>
                <a:sym typeface="Symbol" panose="05050102010706020507" pitchFamily="18" charset="2"/>
              </a:rPr>
              <a:t>width：positive</a:t>
            </a:r>
            <a:r>
              <a:rPr lang="en-US" altLang="zh-CN" sz="1600" dirty="0">
                <a:latin typeface="Times New Roman" panose="02020603050405020304" pitchFamily="18" charset="0"/>
                <a:ea typeface="仿宋_GB2312" pitchFamily="49" charset="-122"/>
                <a:sym typeface="Symbol" panose="05050102010706020507" pitchFamily="18" charset="2"/>
              </a:rPr>
              <a:t>)</a:t>
            </a:r>
            <a:r>
              <a:rPr lang="en-US" altLang="zh-CN" sz="1600" b="1" dirty="0">
                <a:latin typeface="Times New Roman" panose="02020603050405020304" pitchFamily="18" charset="0"/>
                <a:ea typeface="仿宋_GB2312" pitchFamily="49" charset="-122"/>
                <a:sym typeface="Symbol" panose="05050102010706020507" pitchFamily="18" charset="2"/>
              </a:rPr>
              <a:t>;</a:t>
            </a:r>
          </a:p>
          <a:p>
            <a:pPr algn="just">
              <a:spcBef>
                <a:spcPct val="20000"/>
              </a:spcBef>
            </a:pPr>
            <a:r>
              <a:rPr lang="en-US" altLang="zh-CN" sz="1600" b="1" dirty="0">
                <a:latin typeface="Times New Roman" panose="02020603050405020304" pitchFamily="18" charset="0"/>
                <a:ea typeface="仿宋_GB2312" pitchFamily="49" charset="-122"/>
                <a:sym typeface="Symbol" panose="05050102010706020507" pitchFamily="18" charset="2"/>
              </a:rPr>
              <a:t>                     generic map</a:t>
            </a:r>
            <a:r>
              <a:rPr lang="en-US" altLang="zh-CN" sz="1600" dirty="0">
                <a:latin typeface="Times New Roman" panose="02020603050405020304" pitchFamily="18" charset="0"/>
                <a:ea typeface="仿宋_GB2312" pitchFamily="49" charset="-122"/>
                <a:sym typeface="Symbol" panose="05050102010706020507" pitchFamily="18" charset="2"/>
              </a:rPr>
              <a:t>(width =&gt; </a:t>
            </a:r>
            <a:r>
              <a:rPr lang="en-US" altLang="zh-CN" sz="1600" dirty="0" err="1">
                <a:latin typeface="Times New Roman" panose="02020603050405020304" pitchFamily="18" charset="0"/>
                <a:ea typeface="仿宋_GB2312" pitchFamily="49" charset="-122"/>
                <a:sym typeface="Symbol" panose="05050102010706020507" pitchFamily="18" charset="2"/>
              </a:rPr>
              <a:t>sig_width</a:t>
            </a:r>
            <a:r>
              <a:rPr lang="en-US" altLang="zh-CN" sz="1600" dirty="0">
                <a:latin typeface="Times New Roman" panose="02020603050405020304" pitchFamily="18" charset="0"/>
                <a:ea typeface="仿宋_GB2312" pitchFamily="49" charset="-122"/>
                <a:sym typeface="Symbol" panose="05050102010706020507" pitchFamily="18" charset="2"/>
              </a:rPr>
              <a:t>)</a:t>
            </a:r>
            <a:r>
              <a:rPr lang="en-US" altLang="zh-CN" sz="1600" b="1" dirty="0">
                <a:latin typeface="Times New Roman" panose="02020603050405020304" pitchFamily="18" charset="0"/>
                <a:ea typeface="仿宋_GB2312" pitchFamily="49" charset="-122"/>
                <a:sym typeface="Symbol" panose="05050102010706020507" pitchFamily="18" charset="2"/>
              </a:rPr>
              <a:t>；</a:t>
            </a:r>
          </a:p>
          <a:p>
            <a:pPr algn="just">
              <a:spcBef>
                <a:spcPct val="20000"/>
              </a:spcBef>
            </a:pPr>
            <a:r>
              <a:rPr lang="en-US" altLang="zh-CN" sz="1600" b="1" dirty="0">
                <a:latin typeface="Times New Roman" panose="02020603050405020304" pitchFamily="18" charset="0"/>
                <a:ea typeface="仿宋_GB2312" pitchFamily="49" charset="-122"/>
                <a:sym typeface="Symbol" panose="05050102010706020507" pitchFamily="18" charset="2"/>
              </a:rPr>
              <a:t>                     port</a:t>
            </a:r>
            <a:r>
              <a:rPr lang="en-US" altLang="zh-CN" sz="1600" dirty="0">
                <a:latin typeface="Times New Roman" panose="02020603050405020304" pitchFamily="18" charset="0"/>
                <a:ea typeface="仿宋_GB2312" pitchFamily="49" charset="-122"/>
                <a:sym typeface="Symbol" panose="05050102010706020507" pitchFamily="18" charset="2"/>
              </a:rPr>
              <a:t>(d0，d1：</a:t>
            </a:r>
            <a:r>
              <a:rPr lang="en-US" altLang="zh-CN" sz="1600" b="1" dirty="0">
                <a:latin typeface="Times New Roman" panose="02020603050405020304" pitchFamily="18" charset="0"/>
                <a:ea typeface="仿宋_GB2312" pitchFamily="49" charset="-122"/>
                <a:sym typeface="Symbol" panose="05050102010706020507" pitchFamily="18" charset="2"/>
              </a:rPr>
              <a:t>in </a:t>
            </a:r>
            <a:r>
              <a:rPr lang="en-US" altLang="zh-CN" sz="1600" dirty="0" err="1">
                <a:latin typeface="Times New Roman" panose="02020603050405020304" pitchFamily="18" charset="0"/>
                <a:ea typeface="仿宋_GB2312" pitchFamily="49" charset="-122"/>
                <a:sym typeface="Symbol" panose="05050102010706020507" pitchFamily="18" charset="2"/>
              </a:rPr>
              <a:t>std_logic_vector</a:t>
            </a:r>
            <a:r>
              <a:rPr lang="en-US" altLang="zh-CN" sz="1600" dirty="0">
                <a:latin typeface="Times New Roman" panose="02020603050405020304" pitchFamily="18" charset="0"/>
                <a:ea typeface="仿宋_GB2312" pitchFamily="49" charset="-122"/>
                <a:sym typeface="Symbol" panose="05050102010706020507" pitchFamily="18" charset="2"/>
              </a:rPr>
              <a:t>(0</a:t>
            </a:r>
            <a:r>
              <a:rPr lang="en-US" altLang="zh-CN" sz="1600" b="1" dirty="0">
                <a:latin typeface="Times New Roman" panose="02020603050405020304" pitchFamily="18" charset="0"/>
                <a:ea typeface="仿宋_GB2312" pitchFamily="49" charset="-122"/>
                <a:sym typeface="Symbol" panose="05050102010706020507" pitchFamily="18" charset="2"/>
              </a:rPr>
              <a:t> to </a:t>
            </a:r>
            <a:r>
              <a:rPr lang="en-US" altLang="zh-CN" sz="1600" dirty="0">
                <a:latin typeface="Times New Roman" panose="02020603050405020304" pitchFamily="18" charset="0"/>
                <a:ea typeface="仿宋_GB2312" pitchFamily="49" charset="-122"/>
                <a:sym typeface="Symbol" panose="05050102010706020507" pitchFamily="18" charset="2"/>
              </a:rPr>
              <a:t>width-1)； </a:t>
            </a:r>
            <a:r>
              <a:rPr lang="en-US" altLang="zh-CN" sz="1600" dirty="0" err="1">
                <a:latin typeface="Times New Roman" panose="02020603050405020304" pitchFamily="18" charset="0"/>
                <a:ea typeface="仿宋_GB2312" pitchFamily="49" charset="-122"/>
                <a:sym typeface="Symbol" panose="05050102010706020507" pitchFamily="18" charset="2"/>
              </a:rPr>
              <a:t>sel：</a:t>
            </a:r>
            <a:r>
              <a:rPr lang="en-US" altLang="zh-CN" sz="1600" b="1" dirty="0" err="1">
                <a:latin typeface="Times New Roman" panose="02020603050405020304" pitchFamily="18" charset="0"/>
                <a:ea typeface="仿宋_GB2312" pitchFamily="49" charset="-122"/>
                <a:sym typeface="Symbol" panose="05050102010706020507" pitchFamily="18" charset="2"/>
              </a:rPr>
              <a:t>in</a:t>
            </a:r>
            <a:r>
              <a:rPr lang="en-US" altLang="zh-CN" sz="1600" b="1" dirty="0">
                <a:latin typeface="Times New Roman" panose="02020603050405020304" pitchFamily="18" charset="0"/>
                <a:ea typeface="仿宋_GB2312" pitchFamily="49" charset="-122"/>
                <a:sym typeface="Symbol" panose="05050102010706020507" pitchFamily="18" charset="2"/>
              </a:rPr>
              <a:t> </a:t>
            </a:r>
            <a:r>
              <a:rPr lang="en-US" altLang="zh-CN" sz="1600" dirty="0" err="1">
                <a:latin typeface="Times New Roman" panose="02020603050405020304" pitchFamily="18" charset="0"/>
                <a:ea typeface="仿宋_GB2312" pitchFamily="49" charset="-122"/>
                <a:sym typeface="Symbol" panose="05050102010706020507" pitchFamily="18" charset="2"/>
              </a:rPr>
              <a:t>std_logic</a:t>
            </a:r>
            <a:r>
              <a:rPr lang="en-US" altLang="zh-CN" sz="1600" dirty="0">
                <a:latin typeface="Times New Roman" panose="02020603050405020304" pitchFamily="18" charset="0"/>
                <a:ea typeface="仿宋_GB2312" pitchFamily="49" charset="-122"/>
                <a:sym typeface="Symbol" panose="05050102010706020507" pitchFamily="18" charset="2"/>
              </a:rPr>
              <a:t>；</a:t>
            </a:r>
          </a:p>
          <a:p>
            <a:pPr algn="just">
              <a:spcBef>
                <a:spcPct val="20000"/>
              </a:spcBef>
            </a:pPr>
            <a:r>
              <a:rPr lang="en-US" altLang="zh-CN" sz="1600" b="1" dirty="0">
                <a:latin typeface="Times New Roman" panose="02020603050405020304" pitchFamily="18" charset="0"/>
                <a:ea typeface="仿宋_GB2312" pitchFamily="49" charset="-122"/>
                <a:sym typeface="Symbol" panose="05050102010706020507" pitchFamily="18" charset="2"/>
              </a:rPr>
              <a:t>                              </a:t>
            </a:r>
            <a:r>
              <a:rPr lang="en-US" altLang="zh-CN" sz="1600" dirty="0" err="1">
                <a:latin typeface="Times New Roman" panose="02020603050405020304" pitchFamily="18" charset="0"/>
                <a:ea typeface="仿宋_GB2312" pitchFamily="49" charset="-122"/>
                <a:sym typeface="Symbol" panose="05050102010706020507" pitchFamily="18" charset="2"/>
              </a:rPr>
              <a:t>result：</a:t>
            </a:r>
            <a:r>
              <a:rPr lang="en-US" altLang="zh-CN" sz="1600" b="1" dirty="0" err="1">
                <a:latin typeface="Times New Roman" panose="02020603050405020304" pitchFamily="18" charset="0"/>
                <a:ea typeface="仿宋_GB2312" pitchFamily="49" charset="-122"/>
                <a:sym typeface="Symbol" panose="05050102010706020507" pitchFamily="18" charset="2"/>
              </a:rPr>
              <a:t>out</a:t>
            </a:r>
            <a:r>
              <a:rPr lang="en-US" altLang="zh-CN" sz="1600" b="1" dirty="0">
                <a:latin typeface="Times New Roman" panose="02020603050405020304" pitchFamily="18" charset="0"/>
                <a:ea typeface="仿宋_GB2312" pitchFamily="49" charset="-122"/>
                <a:sym typeface="Symbol" panose="05050102010706020507" pitchFamily="18" charset="2"/>
              </a:rPr>
              <a:t> </a:t>
            </a:r>
            <a:r>
              <a:rPr lang="en-US" altLang="zh-CN" sz="1600" dirty="0" err="1">
                <a:latin typeface="Times New Roman" panose="02020603050405020304" pitchFamily="18" charset="0"/>
                <a:ea typeface="仿宋_GB2312" pitchFamily="49" charset="-122"/>
                <a:sym typeface="Symbol" panose="05050102010706020507" pitchFamily="18" charset="2"/>
              </a:rPr>
              <a:t>std_logic_vector</a:t>
            </a:r>
            <a:r>
              <a:rPr lang="en-US" altLang="zh-CN" sz="1600" dirty="0">
                <a:latin typeface="Times New Roman" panose="02020603050405020304" pitchFamily="18" charset="0"/>
                <a:ea typeface="仿宋_GB2312" pitchFamily="49" charset="-122"/>
                <a:sym typeface="Symbol" panose="05050102010706020507" pitchFamily="18" charset="2"/>
              </a:rPr>
              <a:t>(0</a:t>
            </a:r>
            <a:r>
              <a:rPr lang="en-US" altLang="zh-CN" sz="1600" b="1" dirty="0">
                <a:latin typeface="Times New Roman" panose="02020603050405020304" pitchFamily="18" charset="0"/>
                <a:ea typeface="仿宋_GB2312" pitchFamily="49" charset="-122"/>
                <a:sym typeface="Symbol" panose="05050102010706020507" pitchFamily="18" charset="2"/>
              </a:rPr>
              <a:t> to </a:t>
            </a:r>
            <a:r>
              <a:rPr lang="en-US" altLang="zh-CN" sz="1600" dirty="0">
                <a:latin typeface="Times New Roman" panose="02020603050405020304" pitchFamily="18" charset="0"/>
                <a:ea typeface="仿宋_GB2312" pitchFamily="49" charset="-122"/>
                <a:sym typeface="Symbol" panose="05050102010706020507" pitchFamily="18" charset="2"/>
              </a:rPr>
              <a:t>width-1))</a:t>
            </a:r>
            <a:r>
              <a:rPr lang="en-US" altLang="zh-CN" sz="1600" b="1" dirty="0">
                <a:latin typeface="Times New Roman" panose="02020603050405020304" pitchFamily="18" charset="0"/>
                <a:ea typeface="仿宋_GB2312" pitchFamily="49" charset="-122"/>
                <a:sym typeface="Symbol" panose="05050102010706020507" pitchFamily="18" charset="2"/>
              </a:rPr>
              <a:t>；</a:t>
            </a:r>
          </a:p>
          <a:p>
            <a:pPr algn="just">
              <a:spcBef>
                <a:spcPct val="20000"/>
              </a:spcBef>
            </a:pPr>
            <a:r>
              <a:rPr lang="en-US" altLang="zh-CN" sz="1600" b="1" dirty="0">
                <a:latin typeface="Times New Roman" panose="02020603050405020304" pitchFamily="18" charset="0"/>
                <a:ea typeface="仿宋_GB2312" pitchFamily="49" charset="-122"/>
                <a:sym typeface="Symbol" panose="05050102010706020507" pitchFamily="18" charset="2"/>
              </a:rPr>
              <a:t>                     port map</a:t>
            </a:r>
            <a:r>
              <a:rPr lang="en-US" altLang="zh-CN" sz="1600" dirty="0">
                <a:latin typeface="Times New Roman" panose="02020603050405020304" pitchFamily="18" charset="0"/>
                <a:ea typeface="仿宋_GB2312" pitchFamily="49" charset="-122"/>
                <a:sym typeface="Symbol" panose="05050102010706020507" pitchFamily="18" charset="2"/>
              </a:rPr>
              <a:t>(d0 =&gt; x0，d1 =&gt; x1，result =&gt; </a:t>
            </a:r>
            <a:r>
              <a:rPr lang="en-US" altLang="zh-CN" sz="1600" dirty="0" err="1">
                <a:latin typeface="Times New Roman" panose="02020603050405020304" pitchFamily="18" charset="0"/>
                <a:ea typeface="仿宋_GB2312" pitchFamily="49" charset="-122"/>
                <a:sym typeface="Symbol" panose="05050102010706020507" pitchFamily="18" charset="2"/>
              </a:rPr>
              <a:t>y，sel</a:t>
            </a:r>
            <a:r>
              <a:rPr lang="en-US" altLang="zh-CN" sz="1600" dirty="0">
                <a:latin typeface="Times New Roman" panose="02020603050405020304" pitchFamily="18" charset="0"/>
                <a:ea typeface="仿宋_GB2312" pitchFamily="49" charset="-122"/>
                <a:sym typeface="Symbol" panose="05050102010706020507" pitchFamily="18" charset="2"/>
              </a:rPr>
              <a:t> =&gt; </a:t>
            </a:r>
            <a:r>
              <a:rPr lang="en-US" altLang="zh-CN" sz="1600" dirty="0" err="1">
                <a:latin typeface="Times New Roman" panose="02020603050405020304" pitchFamily="18" charset="0"/>
                <a:ea typeface="仿宋_GB2312" pitchFamily="49" charset="-122"/>
                <a:sym typeface="Symbol" panose="05050102010706020507" pitchFamily="18" charset="2"/>
              </a:rPr>
              <a:t>sel</a:t>
            </a:r>
            <a:r>
              <a:rPr lang="en-US" altLang="zh-CN" sz="1600" dirty="0">
                <a:latin typeface="Times New Roman" panose="02020603050405020304" pitchFamily="18" charset="0"/>
                <a:ea typeface="仿宋_GB2312" pitchFamily="49" charset="-122"/>
                <a:sym typeface="Symbol" panose="05050102010706020507" pitchFamily="18" charset="2"/>
              </a:rPr>
              <a:t>)</a:t>
            </a:r>
            <a:r>
              <a:rPr lang="en-US" altLang="zh-CN" sz="1600" b="1" dirty="0">
                <a:latin typeface="Times New Roman" panose="02020603050405020304" pitchFamily="18" charset="0"/>
                <a:ea typeface="仿宋_GB2312" pitchFamily="49" charset="-122"/>
                <a:sym typeface="Symbol" panose="05050102010706020507" pitchFamily="18" charset="2"/>
              </a:rPr>
              <a:t>；</a:t>
            </a:r>
          </a:p>
          <a:p>
            <a:pPr algn="just">
              <a:spcBef>
                <a:spcPct val="20000"/>
              </a:spcBef>
            </a:pPr>
            <a:r>
              <a:rPr lang="en-US" altLang="zh-CN" sz="1600" b="1" dirty="0">
                <a:latin typeface="Times New Roman" panose="02020603050405020304" pitchFamily="18" charset="0"/>
                <a:ea typeface="仿宋_GB2312" pitchFamily="49" charset="-122"/>
                <a:sym typeface="Symbol" panose="05050102010706020507" pitchFamily="18" charset="2"/>
              </a:rPr>
              <a:t>                     signal </a:t>
            </a:r>
            <a:r>
              <a:rPr lang="en-US" altLang="zh-CN" sz="1600" dirty="0">
                <a:latin typeface="Times New Roman" panose="02020603050405020304" pitchFamily="18" charset="0"/>
                <a:ea typeface="仿宋_GB2312" pitchFamily="49" charset="-122"/>
                <a:sym typeface="Symbol" panose="05050102010706020507" pitchFamily="18" charset="2"/>
              </a:rPr>
              <a:t>temp0，temp1：std_logic_vector(0</a:t>
            </a:r>
            <a:r>
              <a:rPr lang="en-US" altLang="zh-CN" sz="1600" b="1" dirty="0">
                <a:latin typeface="Times New Roman" panose="02020603050405020304" pitchFamily="18" charset="0"/>
                <a:ea typeface="仿宋_GB2312" pitchFamily="49" charset="-122"/>
                <a:sym typeface="Symbol" panose="05050102010706020507" pitchFamily="18" charset="2"/>
              </a:rPr>
              <a:t> to </a:t>
            </a:r>
            <a:r>
              <a:rPr lang="en-US" altLang="zh-CN" sz="1600" dirty="0">
                <a:latin typeface="Times New Roman" panose="02020603050405020304" pitchFamily="18" charset="0"/>
                <a:ea typeface="仿宋_GB2312" pitchFamily="49" charset="-122"/>
                <a:sym typeface="Symbol" panose="05050102010706020507" pitchFamily="18" charset="2"/>
              </a:rPr>
              <a:t>width-1)</a:t>
            </a:r>
            <a:r>
              <a:rPr lang="en-US" altLang="zh-CN" sz="1600" b="1" dirty="0">
                <a:latin typeface="Times New Roman" panose="02020603050405020304" pitchFamily="18" charset="0"/>
                <a:ea typeface="仿宋_GB2312" pitchFamily="49" charset="-122"/>
                <a:sym typeface="Symbol" panose="05050102010706020507" pitchFamily="18" charset="2"/>
              </a:rPr>
              <a:t>；</a:t>
            </a:r>
          </a:p>
          <a:p>
            <a:pPr algn="just">
              <a:spcBef>
                <a:spcPct val="20000"/>
              </a:spcBef>
            </a:pPr>
            <a:r>
              <a:rPr lang="en-US" altLang="zh-CN" sz="1600" b="1" dirty="0">
                <a:latin typeface="Times New Roman" panose="02020603050405020304" pitchFamily="18" charset="0"/>
                <a:ea typeface="仿宋_GB2312" pitchFamily="49" charset="-122"/>
                <a:sym typeface="Symbol" panose="05050102010706020507" pitchFamily="18" charset="2"/>
              </a:rPr>
              <a:t>              begin</a:t>
            </a:r>
          </a:p>
          <a:p>
            <a:pPr algn="just">
              <a:spcBef>
                <a:spcPct val="20000"/>
              </a:spcBef>
            </a:pPr>
            <a:r>
              <a:rPr lang="en-US" altLang="zh-CN" sz="1600" b="1" dirty="0">
                <a:latin typeface="Times New Roman" panose="02020603050405020304" pitchFamily="18" charset="0"/>
                <a:ea typeface="仿宋_GB2312" pitchFamily="49" charset="-122"/>
                <a:sym typeface="Symbol" panose="05050102010706020507" pitchFamily="18" charset="2"/>
              </a:rPr>
              <a:t>                     </a:t>
            </a:r>
            <a:r>
              <a:rPr lang="en-US" altLang="zh-CN" sz="1600" dirty="0">
                <a:latin typeface="Times New Roman" panose="02020603050405020304" pitchFamily="18" charset="0"/>
                <a:ea typeface="仿宋_GB2312" pitchFamily="49" charset="-122"/>
                <a:sym typeface="Symbol" panose="05050102010706020507" pitchFamily="18" charset="2"/>
              </a:rPr>
              <a:t>temp0 &lt;= d0</a:t>
            </a:r>
            <a:r>
              <a:rPr lang="en-US" altLang="zh-CN" sz="1600" b="1" dirty="0">
                <a:latin typeface="Times New Roman" panose="02020603050405020304" pitchFamily="18" charset="0"/>
                <a:ea typeface="仿宋_GB2312" pitchFamily="49" charset="-122"/>
                <a:sym typeface="Symbol" panose="05050102010706020507" pitchFamily="18" charset="2"/>
              </a:rPr>
              <a:t> when </a:t>
            </a:r>
            <a:r>
              <a:rPr lang="en-US" altLang="zh-CN" sz="1600" dirty="0" err="1">
                <a:latin typeface="Times New Roman" panose="02020603050405020304" pitchFamily="18" charset="0"/>
                <a:ea typeface="仿宋_GB2312" pitchFamily="49" charset="-122"/>
                <a:sym typeface="Symbol" panose="05050102010706020507" pitchFamily="18" charset="2"/>
              </a:rPr>
              <a:t>sel</a:t>
            </a:r>
            <a:r>
              <a:rPr lang="en-US" altLang="zh-CN" sz="1600" dirty="0">
                <a:latin typeface="Times New Roman" panose="02020603050405020304" pitchFamily="18" charset="0"/>
                <a:ea typeface="仿宋_GB2312" pitchFamily="49" charset="-122"/>
                <a:sym typeface="Symbol" panose="05050102010706020507" pitchFamily="18" charset="2"/>
              </a:rPr>
              <a:t> = ‘0’</a:t>
            </a:r>
            <a:r>
              <a:rPr lang="en-US" altLang="zh-CN" sz="1600" b="1" dirty="0">
                <a:latin typeface="Times New Roman" panose="02020603050405020304" pitchFamily="18" charset="0"/>
                <a:ea typeface="仿宋_GB2312" pitchFamily="49" charset="-122"/>
                <a:sym typeface="Symbol" panose="05050102010706020507" pitchFamily="18" charset="2"/>
              </a:rPr>
              <a:t> else</a:t>
            </a:r>
            <a:r>
              <a:rPr lang="en-US" altLang="zh-CN" sz="1600" dirty="0">
                <a:latin typeface="Times New Roman" panose="02020603050405020304" pitchFamily="18" charset="0"/>
                <a:ea typeface="仿宋_GB2312" pitchFamily="49" charset="-122"/>
                <a:sym typeface="Symbol" panose="05050102010706020507" pitchFamily="18" charset="2"/>
              </a:rPr>
              <a:t> (</a:t>
            </a:r>
            <a:r>
              <a:rPr lang="en-US" altLang="zh-CN" sz="1600" b="1" dirty="0">
                <a:latin typeface="Times New Roman" panose="02020603050405020304" pitchFamily="18" charset="0"/>
                <a:ea typeface="仿宋_GB2312" pitchFamily="49" charset="-122"/>
                <a:sym typeface="Symbol" panose="05050102010706020507" pitchFamily="18" charset="2"/>
              </a:rPr>
              <a:t>others </a:t>
            </a:r>
            <a:r>
              <a:rPr lang="en-US" altLang="zh-CN" sz="1600" dirty="0">
                <a:latin typeface="Times New Roman" panose="02020603050405020304" pitchFamily="18" charset="0"/>
                <a:ea typeface="仿宋_GB2312" pitchFamily="49" charset="-122"/>
                <a:sym typeface="Symbol" panose="05050102010706020507" pitchFamily="18" charset="2"/>
              </a:rPr>
              <a:t>=&gt; ‘0’)</a:t>
            </a:r>
            <a:r>
              <a:rPr lang="en-US" altLang="zh-CN" sz="1600" b="1" dirty="0">
                <a:latin typeface="Times New Roman" panose="02020603050405020304" pitchFamily="18" charset="0"/>
                <a:ea typeface="仿宋_GB2312" pitchFamily="49" charset="-122"/>
                <a:sym typeface="Symbol" panose="05050102010706020507" pitchFamily="18" charset="2"/>
              </a:rPr>
              <a:t>；</a:t>
            </a:r>
          </a:p>
          <a:p>
            <a:pPr algn="just">
              <a:spcBef>
                <a:spcPct val="20000"/>
              </a:spcBef>
            </a:pPr>
            <a:r>
              <a:rPr lang="en-US" altLang="zh-CN" sz="1600" b="1" dirty="0">
                <a:latin typeface="Times New Roman" panose="02020603050405020304" pitchFamily="18" charset="0"/>
                <a:ea typeface="仿宋_GB2312" pitchFamily="49" charset="-122"/>
                <a:sym typeface="Symbol" panose="05050102010706020507" pitchFamily="18" charset="2"/>
              </a:rPr>
              <a:t>                     </a:t>
            </a:r>
            <a:r>
              <a:rPr lang="en-US" altLang="zh-CN" sz="1600" dirty="0">
                <a:latin typeface="Times New Roman" panose="02020603050405020304" pitchFamily="18" charset="0"/>
                <a:ea typeface="仿宋_GB2312" pitchFamily="49" charset="-122"/>
                <a:sym typeface="Symbol" panose="05050102010706020507" pitchFamily="18" charset="2"/>
              </a:rPr>
              <a:t>temp1 &lt;= d1</a:t>
            </a:r>
            <a:r>
              <a:rPr lang="en-US" altLang="zh-CN" sz="1600" b="1" dirty="0">
                <a:latin typeface="Times New Roman" panose="02020603050405020304" pitchFamily="18" charset="0"/>
                <a:ea typeface="仿宋_GB2312" pitchFamily="49" charset="-122"/>
                <a:sym typeface="Symbol" panose="05050102010706020507" pitchFamily="18" charset="2"/>
              </a:rPr>
              <a:t> when </a:t>
            </a:r>
            <a:r>
              <a:rPr lang="en-US" altLang="zh-CN" sz="1600" dirty="0" err="1">
                <a:latin typeface="Times New Roman" panose="02020603050405020304" pitchFamily="18" charset="0"/>
                <a:ea typeface="仿宋_GB2312" pitchFamily="49" charset="-122"/>
                <a:sym typeface="Symbol" panose="05050102010706020507" pitchFamily="18" charset="2"/>
              </a:rPr>
              <a:t>sel</a:t>
            </a:r>
            <a:r>
              <a:rPr lang="en-US" altLang="zh-CN" sz="1600" dirty="0">
                <a:latin typeface="Times New Roman" panose="02020603050405020304" pitchFamily="18" charset="0"/>
                <a:ea typeface="仿宋_GB2312" pitchFamily="49" charset="-122"/>
                <a:sym typeface="Symbol" panose="05050102010706020507" pitchFamily="18" charset="2"/>
              </a:rPr>
              <a:t> = ‘1’</a:t>
            </a:r>
            <a:r>
              <a:rPr lang="en-US" altLang="zh-CN" sz="1600" b="1" dirty="0">
                <a:latin typeface="Times New Roman" panose="02020603050405020304" pitchFamily="18" charset="0"/>
                <a:ea typeface="仿宋_GB2312" pitchFamily="49" charset="-122"/>
                <a:sym typeface="Symbol" panose="05050102010706020507" pitchFamily="18" charset="2"/>
              </a:rPr>
              <a:t> else</a:t>
            </a:r>
            <a:r>
              <a:rPr lang="en-US" altLang="zh-CN" sz="1600" dirty="0">
                <a:latin typeface="Times New Roman" panose="02020603050405020304" pitchFamily="18" charset="0"/>
                <a:ea typeface="仿宋_GB2312" pitchFamily="49" charset="-122"/>
                <a:sym typeface="Symbol" panose="05050102010706020507" pitchFamily="18" charset="2"/>
              </a:rPr>
              <a:t> (</a:t>
            </a:r>
            <a:r>
              <a:rPr lang="en-US" altLang="zh-CN" sz="1600" b="1" dirty="0">
                <a:latin typeface="Times New Roman" panose="02020603050405020304" pitchFamily="18" charset="0"/>
                <a:ea typeface="仿宋_GB2312" pitchFamily="49" charset="-122"/>
                <a:sym typeface="Symbol" panose="05050102010706020507" pitchFamily="18" charset="2"/>
              </a:rPr>
              <a:t>others </a:t>
            </a:r>
            <a:r>
              <a:rPr lang="en-US" altLang="zh-CN" sz="1600" dirty="0">
                <a:latin typeface="Times New Roman" panose="02020603050405020304" pitchFamily="18" charset="0"/>
                <a:ea typeface="仿宋_GB2312" pitchFamily="49" charset="-122"/>
                <a:sym typeface="Symbol" panose="05050102010706020507" pitchFamily="18" charset="2"/>
              </a:rPr>
              <a:t>=&gt; ‘0’)</a:t>
            </a:r>
            <a:r>
              <a:rPr lang="en-US" altLang="zh-CN" sz="1600" b="1" dirty="0">
                <a:latin typeface="Times New Roman" panose="02020603050405020304" pitchFamily="18" charset="0"/>
                <a:ea typeface="仿宋_GB2312" pitchFamily="49" charset="-122"/>
                <a:sym typeface="Symbol" panose="05050102010706020507" pitchFamily="18" charset="2"/>
              </a:rPr>
              <a:t>；</a:t>
            </a:r>
          </a:p>
          <a:p>
            <a:pPr algn="just">
              <a:spcBef>
                <a:spcPct val="20000"/>
              </a:spcBef>
            </a:pPr>
            <a:r>
              <a:rPr lang="en-US" altLang="zh-CN" sz="1600" b="1" dirty="0">
                <a:latin typeface="Times New Roman" panose="02020603050405020304" pitchFamily="18" charset="0"/>
                <a:ea typeface="仿宋_GB2312" pitchFamily="49" charset="-122"/>
                <a:sym typeface="Symbol" panose="05050102010706020507" pitchFamily="18" charset="2"/>
              </a:rPr>
              <a:t>                     </a:t>
            </a:r>
            <a:r>
              <a:rPr lang="en-US" altLang="zh-CN" sz="1600" dirty="0">
                <a:latin typeface="Times New Roman" panose="02020603050405020304" pitchFamily="18" charset="0"/>
                <a:ea typeface="仿宋_GB2312" pitchFamily="49" charset="-122"/>
                <a:sym typeface="Symbol" panose="05050102010706020507" pitchFamily="18" charset="2"/>
              </a:rPr>
              <a:t>b2:</a:t>
            </a:r>
            <a:r>
              <a:rPr lang="en-US" altLang="zh-CN" sz="1600" b="1" dirty="0">
                <a:latin typeface="Times New Roman" panose="02020603050405020304" pitchFamily="18" charset="0"/>
                <a:ea typeface="仿宋_GB2312" pitchFamily="49" charset="-122"/>
                <a:sym typeface="Symbol" panose="05050102010706020507" pitchFamily="18" charset="2"/>
              </a:rPr>
              <a:t> block is</a:t>
            </a:r>
          </a:p>
          <a:p>
            <a:pPr algn="just">
              <a:spcBef>
                <a:spcPct val="20000"/>
              </a:spcBef>
            </a:pPr>
            <a:r>
              <a:rPr lang="en-US" altLang="zh-CN" sz="1600" b="1" dirty="0">
                <a:latin typeface="Times New Roman" panose="02020603050405020304" pitchFamily="18" charset="0"/>
                <a:ea typeface="仿宋_GB2312" pitchFamily="49" charset="-122"/>
                <a:sym typeface="Symbol" panose="05050102010706020507" pitchFamily="18" charset="2"/>
              </a:rPr>
              <a:t>                     begin</a:t>
            </a:r>
          </a:p>
          <a:p>
            <a:pPr algn="just">
              <a:spcBef>
                <a:spcPct val="20000"/>
              </a:spcBef>
            </a:pPr>
            <a:r>
              <a:rPr lang="en-US" altLang="zh-CN" sz="1600" b="1" dirty="0">
                <a:latin typeface="Times New Roman" panose="02020603050405020304" pitchFamily="18" charset="0"/>
                <a:ea typeface="仿宋_GB2312" pitchFamily="49" charset="-122"/>
                <a:sym typeface="Symbol" panose="05050102010706020507" pitchFamily="18" charset="2"/>
              </a:rPr>
              <a:t>                             </a:t>
            </a:r>
            <a:r>
              <a:rPr lang="en-US" altLang="zh-CN" sz="1600" dirty="0">
                <a:latin typeface="Times New Roman" panose="02020603050405020304" pitchFamily="18" charset="0"/>
                <a:ea typeface="仿宋_GB2312" pitchFamily="49" charset="-122"/>
                <a:sym typeface="Symbol" panose="05050102010706020507" pitchFamily="18" charset="2"/>
              </a:rPr>
              <a:t>result &lt;= temp0 </a:t>
            </a:r>
            <a:r>
              <a:rPr lang="en-US" altLang="zh-CN" sz="1600" b="1" dirty="0">
                <a:latin typeface="Times New Roman" panose="02020603050405020304" pitchFamily="18" charset="0"/>
                <a:ea typeface="仿宋_GB2312" pitchFamily="49" charset="-122"/>
                <a:sym typeface="Symbol" panose="05050102010706020507" pitchFamily="18" charset="2"/>
              </a:rPr>
              <a:t>or</a:t>
            </a:r>
            <a:r>
              <a:rPr lang="en-US" altLang="zh-CN" sz="1600" dirty="0">
                <a:latin typeface="Times New Roman" panose="02020603050405020304" pitchFamily="18" charset="0"/>
                <a:ea typeface="仿宋_GB2312" pitchFamily="49" charset="-122"/>
                <a:sym typeface="Symbol" panose="05050102010706020507" pitchFamily="18" charset="2"/>
              </a:rPr>
              <a:t> temp1</a:t>
            </a:r>
            <a:r>
              <a:rPr lang="en-US" altLang="zh-CN" sz="1600" b="1" dirty="0">
                <a:latin typeface="Times New Roman" panose="02020603050405020304" pitchFamily="18" charset="0"/>
                <a:ea typeface="仿宋_GB2312" pitchFamily="49" charset="-122"/>
                <a:sym typeface="Symbol" panose="05050102010706020507" pitchFamily="18" charset="2"/>
              </a:rPr>
              <a:t>；</a:t>
            </a:r>
          </a:p>
          <a:p>
            <a:pPr algn="just">
              <a:spcBef>
                <a:spcPct val="20000"/>
              </a:spcBef>
            </a:pPr>
            <a:r>
              <a:rPr lang="en-US" altLang="zh-CN" sz="1600" b="1" dirty="0">
                <a:latin typeface="Times New Roman" panose="02020603050405020304" pitchFamily="18" charset="0"/>
                <a:ea typeface="仿宋_GB2312" pitchFamily="49" charset="-122"/>
                <a:sym typeface="Symbol" panose="05050102010706020507" pitchFamily="18" charset="2"/>
              </a:rPr>
              <a:t>                     end block </a:t>
            </a:r>
            <a:r>
              <a:rPr lang="en-US" altLang="zh-CN" sz="1600" dirty="0">
                <a:latin typeface="Times New Roman" panose="02020603050405020304" pitchFamily="18" charset="0"/>
                <a:ea typeface="仿宋_GB2312" pitchFamily="49" charset="-122"/>
                <a:sym typeface="Symbol" panose="05050102010706020507" pitchFamily="18" charset="2"/>
              </a:rPr>
              <a:t>b2</a:t>
            </a:r>
            <a:r>
              <a:rPr lang="en-US" altLang="zh-CN" sz="1600" b="1" dirty="0">
                <a:latin typeface="Times New Roman" panose="02020603050405020304" pitchFamily="18" charset="0"/>
                <a:ea typeface="仿宋_GB2312" pitchFamily="49" charset="-122"/>
                <a:sym typeface="Symbol" panose="05050102010706020507" pitchFamily="18" charset="2"/>
              </a:rPr>
              <a:t>；</a:t>
            </a:r>
          </a:p>
          <a:p>
            <a:pPr algn="just">
              <a:spcBef>
                <a:spcPct val="20000"/>
              </a:spcBef>
            </a:pPr>
            <a:r>
              <a:rPr lang="en-US" altLang="zh-CN" sz="1600" b="1" dirty="0">
                <a:latin typeface="Times New Roman" panose="02020603050405020304" pitchFamily="18" charset="0"/>
                <a:ea typeface="仿宋_GB2312" pitchFamily="49" charset="-122"/>
                <a:sym typeface="Symbol" panose="05050102010706020507" pitchFamily="18" charset="2"/>
              </a:rPr>
              <a:t>              end block </a:t>
            </a:r>
            <a:r>
              <a:rPr lang="en-US" altLang="zh-CN" sz="1600" dirty="0">
                <a:latin typeface="Times New Roman" panose="02020603050405020304" pitchFamily="18" charset="0"/>
                <a:ea typeface="仿宋_GB2312" pitchFamily="49" charset="-122"/>
                <a:sym typeface="Symbol" panose="05050102010706020507" pitchFamily="18" charset="2"/>
              </a:rPr>
              <a:t>b1</a:t>
            </a:r>
            <a:r>
              <a:rPr lang="en-US" altLang="zh-CN" sz="1600" b="1" dirty="0">
                <a:latin typeface="Times New Roman" panose="02020603050405020304" pitchFamily="18" charset="0"/>
                <a:ea typeface="仿宋_GB2312" pitchFamily="49" charset="-122"/>
                <a:sym typeface="Symbol" panose="05050102010706020507" pitchFamily="18" charset="2"/>
              </a:rPr>
              <a:t>；</a:t>
            </a:r>
          </a:p>
          <a:p>
            <a:pPr algn="just">
              <a:spcBef>
                <a:spcPct val="20000"/>
              </a:spcBef>
            </a:pPr>
            <a:r>
              <a:rPr lang="en-US" altLang="zh-CN" sz="1600" b="1" dirty="0">
                <a:latin typeface="Times New Roman" panose="02020603050405020304" pitchFamily="18" charset="0"/>
                <a:ea typeface="仿宋_GB2312" pitchFamily="49" charset="-122"/>
                <a:sym typeface="Symbol" panose="05050102010706020507" pitchFamily="18" charset="2"/>
              </a:rPr>
              <a:t>         end architecture </a:t>
            </a:r>
            <a:r>
              <a:rPr lang="en-US" altLang="zh-CN" sz="1600" dirty="0" err="1">
                <a:latin typeface="Times New Roman" panose="02020603050405020304" pitchFamily="18" charset="0"/>
                <a:ea typeface="仿宋_GB2312" pitchFamily="49" charset="-122"/>
                <a:sym typeface="Symbol" panose="05050102010706020507" pitchFamily="18" charset="2"/>
              </a:rPr>
              <a:t>behav</a:t>
            </a:r>
            <a:r>
              <a:rPr lang="en-US" altLang="zh-CN" sz="1600" b="1" dirty="0">
                <a:latin typeface="Times New Roman" panose="02020603050405020304" pitchFamily="18" charset="0"/>
                <a:ea typeface="仿宋_GB2312" pitchFamily="49" charset="-122"/>
                <a:sym typeface="Symbol" panose="05050102010706020507" pitchFamily="18" charset="2"/>
              </a:rPr>
              <a:t>；</a:t>
            </a:r>
          </a:p>
          <a:p>
            <a:pPr algn="just">
              <a:spcBef>
                <a:spcPct val="50000"/>
              </a:spcBef>
            </a:pPr>
            <a:endParaRPr lang="zh-CN" altLang="en-US" sz="1600" b="1" dirty="0">
              <a:latin typeface="Times New Roman" panose="02020603050405020304" pitchFamily="18" charset="0"/>
              <a:ea typeface="仿宋_GB2312" pitchFamily="49" charset="-122"/>
              <a:sym typeface="Symbol" panose="05050102010706020507" pitchFamily="18" charset="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D64FBE0F-17DD-4664-86E6-5D25FAE7B737}"/>
              </a:ext>
            </a:extLst>
          </p:cNvPr>
          <p:cNvSpPr>
            <a:spLocks noGrp="1"/>
          </p:cNvSpPr>
          <p:nvPr>
            <p:ph type="dt" sz="half" idx="10"/>
          </p:nvPr>
        </p:nvSpPr>
        <p:spPr/>
        <p:txBody>
          <a:bodyPr/>
          <a:lstStyle/>
          <a:p>
            <a:fld id="{C5DDA1C6-4076-4C9E-AAF0-DCA3CC064EE4}" type="datetime1">
              <a:rPr lang="zh-CN" altLang="en-US"/>
              <a:pPr/>
              <a:t>2018/11/27</a:t>
            </a:fld>
            <a:endParaRPr lang="en-US" altLang="en-US"/>
          </a:p>
        </p:txBody>
      </p:sp>
      <p:sp>
        <p:nvSpPr>
          <p:cNvPr id="11" name="页脚占位符 4">
            <a:extLst>
              <a:ext uri="{FF2B5EF4-FFF2-40B4-BE49-F238E27FC236}">
                <a16:creationId xmlns:a16="http://schemas.microsoft.com/office/drawing/2014/main" id="{0FA88262-6FAF-4A9C-98C3-49B457228945}"/>
              </a:ext>
            </a:extLst>
          </p:cNvPr>
          <p:cNvSpPr>
            <a:spLocks noGrp="1"/>
          </p:cNvSpPr>
          <p:nvPr>
            <p:ph type="ftr" sz="quarter" idx="11"/>
          </p:nvPr>
        </p:nvSpPr>
        <p:spPr/>
        <p:txBody>
          <a:bodyPr/>
          <a:lstStyle/>
          <a:p>
            <a:r>
              <a:rPr lang="zh-CN" altLang="en-US"/>
              <a:t>电子教案 </a:t>
            </a:r>
            <a:r>
              <a:rPr lang="en-US" altLang="zh-CN"/>
              <a:t>Page </a:t>
            </a:r>
            <a:fld id="{4368205A-AC5E-4177-8751-251C8EE6C27A}" type="slidenum">
              <a:rPr lang="en-US" altLang="zh-CN"/>
              <a:pPr/>
              <a:t>52</a:t>
            </a:fld>
            <a:r>
              <a:rPr lang="en-US" altLang="zh-CN"/>
              <a:t> of 97</a:t>
            </a:r>
          </a:p>
        </p:txBody>
      </p:sp>
      <p:sp>
        <p:nvSpPr>
          <p:cNvPr id="115714" name="Rectangle 2">
            <a:extLst>
              <a:ext uri="{FF2B5EF4-FFF2-40B4-BE49-F238E27FC236}">
                <a16:creationId xmlns:a16="http://schemas.microsoft.com/office/drawing/2014/main" id="{FC27B984-42A6-419B-BCAD-CA6BA32E4F3D}"/>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15" name="Text Box 3">
            <a:extLst>
              <a:ext uri="{FF2B5EF4-FFF2-40B4-BE49-F238E27FC236}">
                <a16:creationId xmlns:a16="http://schemas.microsoft.com/office/drawing/2014/main" id="{51213DA6-D0BB-4A4A-A3C7-E66193C45B5A}"/>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的模型结构(15)</a:t>
            </a:r>
            <a:endParaRPr lang="en-US" altLang="en-US" sz="3200" b="1">
              <a:latin typeface="Times New Roman" panose="02020603050405020304" pitchFamily="18" charset="0"/>
              <a:ea typeface="宋体" panose="02010600030101010101" pitchFamily="2" charset="-122"/>
            </a:endParaRPr>
          </a:p>
        </p:txBody>
      </p:sp>
      <p:sp>
        <p:nvSpPr>
          <p:cNvPr id="115716" name="Rectangle 4">
            <a:extLst>
              <a:ext uri="{FF2B5EF4-FFF2-40B4-BE49-F238E27FC236}">
                <a16:creationId xmlns:a16="http://schemas.microsoft.com/office/drawing/2014/main" id="{10CB08BC-655F-4A83-8A4B-F3BFC43F01CC}"/>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5717" name="Rectangle 5">
            <a:extLst>
              <a:ext uri="{FF2B5EF4-FFF2-40B4-BE49-F238E27FC236}">
                <a16:creationId xmlns:a16="http://schemas.microsoft.com/office/drawing/2014/main" id="{E5EFCD4A-D4A1-4688-B36A-52595BD4BA40}"/>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5718" name="Rectangle 6">
            <a:extLst>
              <a:ext uri="{FF2B5EF4-FFF2-40B4-BE49-F238E27FC236}">
                <a16:creationId xmlns:a16="http://schemas.microsoft.com/office/drawing/2014/main" id="{4A719960-F445-4FE4-8F51-D5F530F45169}"/>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719" name="Text Box 7">
            <a:extLst>
              <a:ext uri="{FF2B5EF4-FFF2-40B4-BE49-F238E27FC236}">
                <a16:creationId xmlns:a16="http://schemas.microsoft.com/office/drawing/2014/main" id="{D58759FD-73D8-4C4D-AF14-AEAB164B0370}"/>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构造体功能的子结构描述</a:t>
            </a:r>
            <a:r>
              <a:rPr lang="zh-CN" altLang="en-US" b="1">
                <a:latin typeface="宋体" panose="02010600030101010101" pitchFamily="2" charset="-122"/>
                <a:ea typeface="仿宋_GB2312" pitchFamily="49" charset="-122"/>
              </a:rPr>
              <a:t>：</a:t>
            </a:r>
            <a:r>
              <a:rPr lang="zh-CN" altLang="en-US" sz="1600" b="1">
                <a:latin typeface="宋体" panose="02010600030101010101" pitchFamily="2" charset="-122"/>
                <a:ea typeface="仿宋_GB2312" pitchFamily="49" charset="-122"/>
              </a:rPr>
              <a:t>块、子程序、元件是结构描述的基本单元</a:t>
            </a:r>
          </a:p>
        </p:txBody>
      </p:sp>
      <p:sp>
        <p:nvSpPr>
          <p:cNvPr id="115720" name="Rectangle 8">
            <a:extLst>
              <a:ext uri="{FF2B5EF4-FFF2-40B4-BE49-F238E27FC236}">
                <a16:creationId xmlns:a16="http://schemas.microsoft.com/office/drawing/2014/main" id="{0D643A3A-5821-4E08-96C4-0251BE82079F}"/>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5721" name="Rectangle 9">
            <a:extLst>
              <a:ext uri="{FF2B5EF4-FFF2-40B4-BE49-F238E27FC236}">
                <a16:creationId xmlns:a16="http://schemas.microsoft.com/office/drawing/2014/main" id="{004E2FFA-FD5C-44E8-ACEA-773B05B2FD26}"/>
              </a:ext>
            </a:extLst>
          </p:cNvPr>
          <p:cNvSpPr>
            <a:spLocks noChangeArrowheads="1"/>
          </p:cNvSpPr>
          <p:nvPr/>
        </p:nvSpPr>
        <p:spPr bwMode="auto">
          <a:xfrm>
            <a:off x="381000" y="1219200"/>
            <a:ext cx="8763000" cy="544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子程序:   </a:t>
            </a:r>
            <a:r>
              <a:rPr lang="zh-CN" altLang="en-US" sz="1600" b="1">
                <a:latin typeface="Times New Roman" panose="02020603050405020304" pitchFamily="18" charset="0"/>
                <a:ea typeface="仿宋_GB2312" pitchFamily="49" charset="-122"/>
              </a:rPr>
              <a:t>由过程和函数组成，用于实现重复结构的功能和行为。过程</a:t>
            </a:r>
            <a:r>
              <a:rPr lang="zh-CN" altLang="en-US" sz="1600" b="1">
                <a:latin typeface="仿宋_GB2312" pitchFamily="49" charset="-122"/>
                <a:ea typeface="仿宋_GB2312" pitchFamily="49" charset="-122"/>
              </a:rPr>
              <a:t>通过接口参数表与</a:t>
            </a:r>
          </a:p>
          <a:p>
            <a:pPr>
              <a:spcBef>
                <a:spcPct val="15000"/>
              </a:spcBef>
            </a:pPr>
            <a:r>
              <a:rPr lang="zh-CN" altLang="en-US" sz="1600" b="1">
                <a:latin typeface="仿宋_GB2312" pitchFamily="49" charset="-122"/>
                <a:ea typeface="仿宋_GB2312" pitchFamily="49" charset="-122"/>
              </a:rPr>
              <a:t>              外部直接交换信息，函数通过接口参数表接受外部信息、用函数调用的返回值</a:t>
            </a:r>
          </a:p>
          <a:p>
            <a:pPr>
              <a:spcBef>
                <a:spcPct val="15000"/>
              </a:spcBef>
            </a:pPr>
            <a:r>
              <a:rPr lang="zh-CN" altLang="en-US" sz="1600" b="1">
                <a:latin typeface="仿宋_GB2312" pitchFamily="49" charset="-122"/>
                <a:ea typeface="仿宋_GB2312" pitchFamily="49" charset="-122"/>
              </a:rPr>
              <a:t>              回馈信息给外部。主要差别：过程调用相当于一条语句，函数调用只返回一个</a:t>
            </a:r>
          </a:p>
          <a:p>
            <a:pPr>
              <a:spcBef>
                <a:spcPct val="15000"/>
              </a:spcBef>
            </a:pPr>
            <a:r>
              <a:rPr lang="zh-CN" altLang="en-US" sz="1600" b="1">
                <a:latin typeface="仿宋_GB2312" pitchFamily="49" charset="-122"/>
                <a:ea typeface="仿宋_GB2312" pitchFamily="49" charset="-122"/>
              </a:rPr>
              <a:t>              值</a:t>
            </a:r>
          </a:p>
          <a:p>
            <a:pPr>
              <a:spcBef>
                <a:spcPct val="15000"/>
              </a:spcBef>
            </a:pPr>
            <a:r>
              <a:rPr lang="zh-CN" altLang="en-US" sz="1600" b="1">
                <a:latin typeface="Times New Roman" panose="02020603050405020304" pitchFamily="18" charset="0"/>
                <a:ea typeface="仿宋_GB2312" pitchFamily="49" charset="-122"/>
                <a:sym typeface="Symbol" panose="05050102010706020507" pitchFamily="18" charset="2"/>
              </a:rPr>
              <a:t>             </a:t>
            </a:r>
            <a:r>
              <a:rPr lang="zh-CN" altLang="en-US" sz="1600" b="1">
                <a:latin typeface="Times New Roman" panose="02020603050405020304" pitchFamily="18" charset="0"/>
                <a:ea typeface="仿宋_GB2312" pitchFamily="49" charset="-122"/>
              </a:rPr>
              <a:t>过程</a:t>
            </a:r>
          </a:p>
          <a:p>
            <a:pPr algn="just">
              <a:spcBef>
                <a:spcPct val="15000"/>
              </a:spcBef>
            </a:pPr>
            <a:r>
              <a:rPr lang="en-US" altLang="zh-CN" sz="1600" b="1">
                <a:latin typeface="Times New Roman" panose="02020603050405020304" pitchFamily="18" charset="0"/>
                <a:ea typeface="仿宋_GB2312" pitchFamily="49" charset="-122"/>
              </a:rPr>
              <a:t>              procedure &lt;</a:t>
            </a:r>
            <a:r>
              <a:rPr lang="zh-CN" altLang="en-US" sz="1600" b="1">
                <a:latin typeface="Times New Roman" panose="02020603050405020304" pitchFamily="18" charset="0"/>
                <a:ea typeface="仿宋_GB2312" pitchFamily="49" charset="-122"/>
              </a:rPr>
              <a:t>过程名&gt; [(&lt;形式参数表&gt;)] </a:t>
            </a:r>
            <a:r>
              <a:rPr lang="en-US" altLang="zh-CN" sz="1600" b="1">
                <a:latin typeface="Times New Roman" panose="02020603050405020304" pitchFamily="18" charset="0"/>
                <a:ea typeface="仿宋_GB2312" pitchFamily="49" charset="-122"/>
              </a:rPr>
              <a:t>is</a:t>
            </a:r>
          </a:p>
          <a:p>
            <a:pPr algn="just">
              <a:spcBef>
                <a:spcPct val="15000"/>
              </a:spcBef>
            </a:pPr>
            <a:r>
              <a:rPr lang="en-US" altLang="zh-CN" sz="1600" b="1">
                <a:latin typeface="Times New Roman" panose="02020603050405020304" pitchFamily="18" charset="0"/>
                <a:ea typeface="仿宋_GB2312" pitchFamily="49" charset="-122"/>
              </a:rPr>
              <a:t>                    {&lt;</a:t>
            </a:r>
            <a:r>
              <a:rPr lang="zh-CN" altLang="en-US" sz="1600" b="1">
                <a:latin typeface="Times New Roman" panose="02020603050405020304" pitchFamily="18" charset="0"/>
                <a:ea typeface="仿宋_GB2312" pitchFamily="49" charset="-122"/>
              </a:rPr>
              <a:t>过程说明区&gt;}</a:t>
            </a:r>
          </a:p>
          <a:p>
            <a:pPr algn="just">
              <a:spcBef>
                <a:spcPct val="15000"/>
              </a:spcBef>
            </a:pPr>
            <a:r>
              <a:rPr lang="en-US" altLang="zh-CN" sz="1600" b="1">
                <a:latin typeface="Times New Roman" panose="02020603050405020304" pitchFamily="18" charset="0"/>
                <a:ea typeface="仿宋_GB2312" pitchFamily="49" charset="-122"/>
              </a:rPr>
              <a:t>              begin</a:t>
            </a:r>
          </a:p>
          <a:p>
            <a:pPr algn="just">
              <a:spcBef>
                <a:spcPct val="15000"/>
              </a:spcBef>
            </a:pPr>
            <a:r>
              <a:rPr lang="en-US" altLang="zh-CN" sz="1600" b="1">
                <a:latin typeface="Times New Roman" panose="02020603050405020304" pitchFamily="18" charset="0"/>
                <a:ea typeface="仿宋_GB2312" pitchFamily="49" charset="-122"/>
              </a:rPr>
              <a:t>                    {&lt;</a:t>
            </a:r>
            <a:r>
              <a:rPr lang="zh-CN" altLang="en-US" sz="1600" b="1">
                <a:latin typeface="Times New Roman" panose="02020603050405020304" pitchFamily="18" charset="0"/>
                <a:ea typeface="仿宋_GB2312" pitchFamily="49" charset="-122"/>
              </a:rPr>
              <a:t>顺序语句&gt;；}</a:t>
            </a:r>
          </a:p>
          <a:p>
            <a:pPr algn="just">
              <a:spcBef>
                <a:spcPct val="15000"/>
              </a:spcBef>
            </a:pPr>
            <a:r>
              <a:rPr lang="en-US" altLang="zh-CN" sz="1600" b="1">
                <a:latin typeface="Times New Roman" panose="02020603050405020304" pitchFamily="18" charset="0"/>
                <a:ea typeface="仿宋_GB2312" pitchFamily="49" charset="-122"/>
              </a:rPr>
              <a:t>              end procedure [&lt;</a:t>
            </a:r>
            <a:r>
              <a:rPr lang="zh-CN" altLang="en-US" sz="1600" b="1">
                <a:latin typeface="Times New Roman" panose="02020603050405020304" pitchFamily="18" charset="0"/>
                <a:ea typeface="仿宋_GB2312" pitchFamily="49" charset="-122"/>
              </a:rPr>
              <a:t>过程名&gt;]；</a:t>
            </a:r>
          </a:p>
          <a:p>
            <a:pPr algn="just">
              <a:spcBef>
                <a:spcPct val="30000"/>
              </a:spcBef>
            </a:pPr>
            <a:r>
              <a:rPr lang="zh-CN" altLang="en-US" sz="1600" b="1">
                <a:latin typeface="Times New Roman" panose="02020603050405020304" pitchFamily="18" charset="0"/>
                <a:ea typeface="仿宋_GB2312" pitchFamily="49" charset="-122"/>
              </a:rPr>
              <a:t>           注:⑴&lt;形式参数表&gt; ::= {[</a:t>
            </a:r>
            <a:r>
              <a:rPr lang="en-US" altLang="zh-CN" sz="1600" b="1">
                <a:latin typeface="Times New Roman" panose="02020603050405020304" pitchFamily="18" charset="0"/>
                <a:ea typeface="仿宋_GB2312" pitchFamily="49" charset="-122"/>
              </a:rPr>
              <a:t>constant|variable|signal]{&lt;</a:t>
            </a:r>
            <a:r>
              <a:rPr lang="zh-CN" altLang="en-US" sz="1600" b="1">
                <a:latin typeface="Times New Roman" panose="02020603050405020304" pitchFamily="18" charset="0"/>
                <a:ea typeface="仿宋_GB2312" pitchFamily="49" charset="-122"/>
              </a:rPr>
              <a:t>参数&gt;}{, …}:  [&lt;方向模式&gt;]</a:t>
            </a:r>
          </a:p>
          <a:p>
            <a:pPr algn="just">
              <a:spcBef>
                <a:spcPct val="30000"/>
              </a:spcBef>
            </a:pPr>
            <a:r>
              <a:rPr lang="zh-CN" altLang="en-US" sz="1600" b="1">
                <a:latin typeface="Times New Roman" panose="02020603050405020304" pitchFamily="18" charset="0"/>
                <a:ea typeface="仿宋_GB2312" pitchFamily="49" charset="-122"/>
              </a:rPr>
              <a:t>                                                      &lt;子类型&gt;[:= &lt;简单表达式&gt;]} {；…}</a:t>
            </a:r>
          </a:p>
          <a:p>
            <a:pPr algn="just">
              <a:spcBef>
                <a:spcPct val="30000"/>
              </a:spcBef>
            </a:pPr>
            <a:r>
              <a:rPr lang="zh-CN" altLang="en-US" sz="1600" b="1">
                <a:latin typeface="Times New Roman" panose="02020603050405020304" pitchFamily="18" charset="0"/>
                <a:ea typeface="仿宋_GB2312" pitchFamily="49" charset="-122"/>
              </a:rPr>
              <a:t>                 ⑵ &lt;方向模式&gt;仅有</a:t>
            </a:r>
            <a:r>
              <a:rPr lang="en-US" altLang="zh-CN" sz="1600" b="1">
                <a:latin typeface="Times New Roman" panose="02020603050405020304" pitchFamily="18" charset="0"/>
                <a:ea typeface="仿宋_GB2312" pitchFamily="49" charset="-122"/>
              </a:rPr>
              <a:t>in、out</a:t>
            </a:r>
            <a:r>
              <a:rPr lang="zh-CN" altLang="en-US" sz="1600" b="1">
                <a:latin typeface="Times New Roman" panose="02020603050405020304" pitchFamily="18" charset="0"/>
                <a:ea typeface="仿宋_GB2312" pitchFamily="49" charset="-122"/>
              </a:rPr>
              <a:t>和</a:t>
            </a:r>
            <a:r>
              <a:rPr lang="en-US" altLang="zh-CN" sz="1600" b="1">
                <a:latin typeface="Times New Roman" panose="02020603050405020304" pitchFamily="18" charset="0"/>
                <a:ea typeface="仿宋_GB2312" pitchFamily="49" charset="-122"/>
              </a:rPr>
              <a:t>inout</a:t>
            </a:r>
            <a:r>
              <a:rPr lang="zh-CN" altLang="en-US" sz="1600" b="1">
                <a:latin typeface="Times New Roman" panose="02020603050405020304" pitchFamily="18" charset="0"/>
                <a:ea typeface="仿宋_GB2312" pitchFamily="49" charset="-122"/>
              </a:rPr>
              <a:t>三种。若缺省&lt;子类型&gt;，则</a:t>
            </a:r>
            <a:r>
              <a:rPr lang="en-US" altLang="zh-CN" sz="1600" b="1">
                <a:latin typeface="Times New Roman" panose="02020603050405020304" pitchFamily="18" charset="0"/>
                <a:ea typeface="仿宋_GB2312" pitchFamily="49" charset="-122"/>
              </a:rPr>
              <a:t>in</a:t>
            </a:r>
            <a:r>
              <a:rPr lang="zh-CN" altLang="en-US" sz="1600" b="1">
                <a:latin typeface="Times New Roman" panose="02020603050405020304" pitchFamily="18" charset="0"/>
                <a:ea typeface="仿宋_GB2312" pitchFamily="49" charset="-122"/>
              </a:rPr>
              <a:t>方向的参数默认为</a:t>
            </a:r>
          </a:p>
          <a:p>
            <a:pPr algn="just">
              <a:spcBef>
                <a:spcPct val="15000"/>
              </a:spcBef>
            </a:pPr>
            <a:r>
              <a:rPr lang="zh-CN" altLang="en-US" sz="1600" b="1">
                <a:latin typeface="Times New Roman" panose="02020603050405020304" pitchFamily="18" charset="0"/>
                <a:ea typeface="仿宋_GB2312" pitchFamily="49" charset="-122"/>
              </a:rPr>
              <a:t>                     常量，</a:t>
            </a:r>
            <a:r>
              <a:rPr lang="en-US" altLang="zh-CN" sz="1600" b="1">
                <a:latin typeface="Times New Roman" panose="02020603050405020304" pitchFamily="18" charset="0"/>
                <a:ea typeface="仿宋_GB2312" pitchFamily="49" charset="-122"/>
              </a:rPr>
              <a:t>inout</a:t>
            </a:r>
            <a:r>
              <a:rPr lang="zh-CN" altLang="en-US" sz="1600" b="1">
                <a:latin typeface="Times New Roman" panose="02020603050405020304" pitchFamily="18" charset="0"/>
                <a:ea typeface="仿宋_GB2312" pitchFamily="49" charset="-122"/>
              </a:rPr>
              <a:t>或</a:t>
            </a:r>
            <a:r>
              <a:rPr lang="en-US" altLang="zh-CN" sz="1600" b="1">
                <a:latin typeface="Times New Roman" panose="02020603050405020304" pitchFamily="18" charset="0"/>
                <a:ea typeface="仿宋_GB2312" pitchFamily="49" charset="-122"/>
              </a:rPr>
              <a:t>out</a:t>
            </a:r>
            <a:r>
              <a:rPr lang="zh-CN" altLang="en-US" sz="1600" b="1">
                <a:latin typeface="Times New Roman" panose="02020603050405020304" pitchFamily="18" charset="0"/>
                <a:ea typeface="仿宋_GB2312" pitchFamily="49" charset="-122"/>
              </a:rPr>
              <a:t>方向的参数默认为变量。缺省&lt;方向模式&gt;时，默认方向为</a:t>
            </a:r>
            <a:r>
              <a:rPr lang="en-US" altLang="zh-CN" sz="1600" b="1">
                <a:latin typeface="Times New Roman" panose="02020603050405020304" pitchFamily="18" charset="0"/>
                <a:ea typeface="仿宋_GB2312" pitchFamily="49" charset="-122"/>
              </a:rPr>
              <a:t>in</a:t>
            </a:r>
          </a:p>
          <a:p>
            <a:pPr algn="just">
              <a:spcBef>
                <a:spcPct val="30000"/>
              </a:spcBef>
            </a:pPr>
            <a:r>
              <a:rPr lang="zh-CN" altLang="en-US" sz="1600" b="1">
                <a:latin typeface="Times New Roman" panose="02020603050405020304" pitchFamily="18" charset="0"/>
                <a:ea typeface="仿宋_GB2312" pitchFamily="49" charset="-122"/>
              </a:rPr>
              <a:t>                 ⑶允许类型、子类型、变量、常量和子程序说明，但不允许说明信号</a:t>
            </a:r>
          </a:p>
          <a:p>
            <a:pPr algn="just">
              <a:spcBef>
                <a:spcPct val="30000"/>
              </a:spcBef>
            </a:pPr>
            <a:r>
              <a:rPr lang="zh-CN" altLang="en-US" sz="1600" b="1">
                <a:latin typeface="Times New Roman" panose="02020603050405020304" pitchFamily="18" charset="0"/>
                <a:ea typeface="仿宋_GB2312" pitchFamily="49" charset="-122"/>
              </a:rPr>
              <a:t>                 ⑷每次调用过程都进行初始化，调用结束后便释放内部变量，调用时，若缺省实参</a:t>
            </a:r>
          </a:p>
          <a:p>
            <a:pPr algn="just">
              <a:spcBef>
                <a:spcPct val="30000"/>
              </a:spcBef>
            </a:pPr>
            <a:r>
              <a:rPr lang="zh-CN" altLang="en-US" sz="1600" b="1">
                <a:latin typeface="Times New Roman" panose="02020603050405020304" pitchFamily="18" charset="0"/>
                <a:ea typeface="仿宋_GB2312" pitchFamily="49" charset="-122"/>
              </a:rPr>
              <a:t>                     或不连接(用</a:t>
            </a:r>
            <a:r>
              <a:rPr lang="en-US" altLang="zh-CN" sz="1600" b="1">
                <a:latin typeface="Times New Roman" panose="02020603050405020304" pitchFamily="18" charset="0"/>
                <a:ea typeface="仿宋_GB2312" pitchFamily="49" charset="-122"/>
              </a:rPr>
              <a:t>open</a:t>
            </a:r>
            <a:r>
              <a:rPr lang="zh-CN" altLang="en-US" sz="1600" b="1">
                <a:latin typeface="Times New Roman" panose="02020603050405020304" pitchFamily="18" charset="0"/>
                <a:ea typeface="仿宋_GB2312" pitchFamily="49" charset="-122"/>
              </a:rPr>
              <a:t>取代实参的位置)，则以&lt;简单表达式&gt;作为缺省初始值</a:t>
            </a:r>
            <a:endParaRPr lang="en-US" altLang="zh-CN" sz="1600" b="1">
              <a:latin typeface="Times New Roman" panose="02020603050405020304" pitchFamily="18" charset="0"/>
              <a:ea typeface="仿宋_GB2312" pitchFamily="49" charset="-122"/>
              <a:sym typeface="Symbol" panose="05050102010706020507" pitchFamily="18" charset="2"/>
            </a:endParaRPr>
          </a:p>
          <a:p>
            <a:pPr algn="just">
              <a:spcBef>
                <a:spcPct val="50000"/>
              </a:spcBef>
            </a:pPr>
            <a:endParaRPr lang="zh-CN" altLang="en-US" sz="1600" b="1">
              <a:latin typeface="Times New Roman" panose="02020603050405020304" pitchFamily="18" charset="0"/>
              <a:ea typeface="仿宋_GB2312" pitchFamily="49" charset="-122"/>
              <a:sym typeface="Symbol" panose="05050102010706020507" pitchFamily="18" charset="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C334522D-C9FB-4B75-9046-A278984414CC}"/>
              </a:ext>
            </a:extLst>
          </p:cNvPr>
          <p:cNvSpPr>
            <a:spLocks noGrp="1"/>
          </p:cNvSpPr>
          <p:nvPr>
            <p:ph type="dt" sz="half" idx="10"/>
          </p:nvPr>
        </p:nvSpPr>
        <p:spPr/>
        <p:txBody>
          <a:bodyPr/>
          <a:lstStyle/>
          <a:p>
            <a:fld id="{B97CDC7A-F9ED-4A97-8DEB-22B2A988ECED}" type="datetime1">
              <a:rPr lang="zh-CN" altLang="en-US"/>
              <a:pPr/>
              <a:t>2018/11/27</a:t>
            </a:fld>
            <a:endParaRPr lang="en-US" altLang="en-US"/>
          </a:p>
        </p:txBody>
      </p:sp>
      <p:sp>
        <p:nvSpPr>
          <p:cNvPr id="11" name="页脚占位符 4">
            <a:extLst>
              <a:ext uri="{FF2B5EF4-FFF2-40B4-BE49-F238E27FC236}">
                <a16:creationId xmlns:a16="http://schemas.microsoft.com/office/drawing/2014/main" id="{B342C539-3A8F-4C03-A59A-A0B7615A6A69}"/>
              </a:ext>
            </a:extLst>
          </p:cNvPr>
          <p:cNvSpPr>
            <a:spLocks noGrp="1"/>
          </p:cNvSpPr>
          <p:nvPr>
            <p:ph type="ftr" sz="quarter" idx="11"/>
          </p:nvPr>
        </p:nvSpPr>
        <p:spPr/>
        <p:txBody>
          <a:bodyPr/>
          <a:lstStyle/>
          <a:p>
            <a:r>
              <a:rPr lang="zh-CN" altLang="en-US"/>
              <a:t>电子教案 </a:t>
            </a:r>
            <a:r>
              <a:rPr lang="en-US" altLang="zh-CN"/>
              <a:t>Page </a:t>
            </a:r>
            <a:fld id="{BFAE7BAC-6FE7-447A-AAC0-CD1CAC9ABA88}" type="slidenum">
              <a:rPr lang="en-US" altLang="zh-CN"/>
              <a:pPr/>
              <a:t>53</a:t>
            </a:fld>
            <a:r>
              <a:rPr lang="en-US" altLang="zh-CN"/>
              <a:t> of 97</a:t>
            </a:r>
          </a:p>
        </p:txBody>
      </p:sp>
      <p:sp>
        <p:nvSpPr>
          <p:cNvPr id="118786" name="Rectangle 2">
            <a:extLst>
              <a:ext uri="{FF2B5EF4-FFF2-40B4-BE49-F238E27FC236}">
                <a16:creationId xmlns:a16="http://schemas.microsoft.com/office/drawing/2014/main" id="{AD10D992-57D2-492F-B667-A4294104E5BF}"/>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87" name="Text Box 3">
            <a:extLst>
              <a:ext uri="{FF2B5EF4-FFF2-40B4-BE49-F238E27FC236}">
                <a16:creationId xmlns:a16="http://schemas.microsoft.com/office/drawing/2014/main" id="{940D2EB0-33D7-4FBF-88E1-B96137EDAA3D}"/>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的模型结构(16)</a:t>
            </a:r>
            <a:endParaRPr lang="en-US" altLang="en-US" sz="3200" b="1">
              <a:latin typeface="Times New Roman" panose="02020603050405020304" pitchFamily="18" charset="0"/>
              <a:ea typeface="宋体" panose="02010600030101010101" pitchFamily="2" charset="-122"/>
            </a:endParaRPr>
          </a:p>
        </p:txBody>
      </p:sp>
      <p:sp>
        <p:nvSpPr>
          <p:cNvPr id="118788" name="Rectangle 4">
            <a:extLst>
              <a:ext uri="{FF2B5EF4-FFF2-40B4-BE49-F238E27FC236}">
                <a16:creationId xmlns:a16="http://schemas.microsoft.com/office/drawing/2014/main" id="{6F58F983-5413-4AB8-AA73-94DAD0269565}"/>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8789" name="Rectangle 5">
            <a:extLst>
              <a:ext uri="{FF2B5EF4-FFF2-40B4-BE49-F238E27FC236}">
                <a16:creationId xmlns:a16="http://schemas.microsoft.com/office/drawing/2014/main" id="{9B9C92E7-849B-4261-8B1F-9EFF4A09F4CE}"/>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8790" name="Rectangle 6">
            <a:extLst>
              <a:ext uri="{FF2B5EF4-FFF2-40B4-BE49-F238E27FC236}">
                <a16:creationId xmlns:a16="http://schemas.microsoft.com/office/drawing/2014/main" id="{8601591C-440E-4907-9CEE-6596FA9FB8A2}"/>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791" name="Text Box 7">
            <a:extLst>
              <a:ext uri="{FF2B5EF4-FFF2-40B4-BE49-F238E27FC236}">
                <a16:creationId xmlns:a16="http://schemas.microsoft.com/office/drawing/2014/main" id="{8F5C7022-D931-4A82-9882-55238FE7A006}"/>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构造体功能的子结构描述</a:t>
            </a:r>
            <a:r>
              <a:rPr lang="zh-CN" altLang="en-US" b="1">
                <a:latin typeface="宋体" panose="02010600030101010101" pitchFamily="2" charset="-122"/>
                <a:ea typeface="仿宋_GB2312" pitchFamily="49" charset="-122"/>
              </a:rPr>
              <a:t>：</a:t>
            </a:r>
            <a:r>
              <a:rPr lang="zh-CN" altLang="en-US" sz="1600" b="1">
                <a:latin typeface="宋体" panose="02010600030101010101" pitchFamily="2" charset="-122"/>
                <a:ea typeface="仿宋_GB2312" pitchFamily="49" charset="-122"/>
              </a:rPr>
              <a:t>块、子程序、元件是结构描述的基本单元</a:t>
            </a:r>
          </a:p>
        </p:txBody>
      </p:sp>
      <p:sp>
        <p:nvSpPr>
          <p:cNvPr id="118792" name="Rectangle 8">
            <a:extLst>
              <a:ext uri="{FF2B5EF4-FFF2-40B4-BE49-F238E27FC236}">
                <a16:creationId xmlns:a16="http://schemas.microsoft.com/office/drawing/2014/main" id="{D25478F6-C54A-4B7F-B266-B2B158CC1791}"/>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8793" name="Rectangle 9">
            <a:extLst>
              <a:ext uri="{FF2B5EF4-FFF2-40B4-BE49-F238E27FC236}">
                <a16:creationId xmlns:a16="http://schemas.microsoft.com/office/drawing/2014/main" id="{DC6DF993-CE5E-4AD2-9753-CD99B3D9F30A}"/>
              </a:ext>
            </a:extLst>
          </p:cNvPr>
          <p:cNvSpPr>
            <a:spLocks noChangeArrowheads="1"/>
          </p:cNvSpPr>
          <p:nvPr/>
        </p:nvSpPr>
        <p:spPr bwMode="auto">
          <a:xfrm>
            <a:off x="381000" y="1219200"/>
            <a:ext cx="8763000" cy="491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b="1">
                <a:latin typeface="Times New Roman" panose="02020603050405020304" pitchFamily="18" charset="0"/>
                <a:ea typeface="仿宋_GB2312" pitchFamily="49" charset="-122"/>
                <a:sym typeface="Symbol" panose="05050102010706020507" pitchFamily="18" charset="2"/>
              </a:rPr>
              <a:t>             </a:t>
            </a:r>
            <a:r>
              <a:rPr lang="zh-CN" altLang="en-US" sz="1600" b="1">
                <a:latin typeface="Times New Roman" panose="02020603050405020304" pitchFamily="18" charset="0"/>
                <a:ea typeface="仿宋_GB2312" pitchFamily="49" charset="-122"/>
              </a:rPr>
              <a:t>过程</a:t>
            </a:r>
          </a:p>
          <a:p>
            <a:pPr algn="just">
              <a:spcBef>
                <a:spcPct val="30000"/>
              </a:spcBef>
            </a:pPr>
            <a:r>
              <a:rPr lang="zh-CN" altLang="en-US" sz="1600" b="1">
                <a:latin typeface="Times New Roman" panose="02020603050405020304" pitchFamily="18" charset="0"/>
                <a:ea typeface="仿宋_GB2312" pitchFamily="49" charset="-122"/>
              </a:rPr>
              <a:t>           注:⑸信号在过程内总是可见的，可省缺&lt;形式参数表&gt;在过程内直接寻访外部信号。但</a:t>
            </a:r>
          </a:p>
          <a:p>
            <a:pPr algn="just">
              <a:spcBef>
                <a:spcPct val="20000"/>
              </a:spcBef>
            </a:pPr>
            <a:r>
              <a:rPr lang="zh-CN" altLang="en-US" sz="1600" b="1">
                <a:latin typeface="Times New Roman" panose="02020603050405020304" pitchFamily="18" charset="0"/>
                <a:ea typeface="仿宋_GB2312" pitchFamily="49" charset="-122"/>
              </a:rPr>
              <a:t>                     若要在调用过程的进程内驱动这些信号，还必须在进程内说明该过程才能做到。</a:t>
            </a:r>
          </a:p>
          <a:p>
            <a:pPr algn="just">
              <a:spcBef>
                <a:spcPct val="20000"/>
              </a:spcBef>
            </a:pPr>
            <a:r>
              <a:rPr lang="zh-CN" altLang="en-US" sz="1600" b="1">
                <a:latin typeface="Times New Roman" panose="02020603050405020304" pitchFamily="18" charset="0"/>
                <a:ea typeface="仿宋_GB2312" pitchFamily="49" charset="-122"/>
              </a:rPr>
              <a:t>                     为避免错误地修改全局信号，不推荐用非&lt;形式参数表&gt;内的参数来传递信息</a:t>
            </a:r>
          </a:p>
          <a:p>
            <a:pPr algn="just">
              <a:spcBef>
                <a:spcPct val="30000"/>
              </a:spcBef>
            </a:pPr>
            <a:r>
              <a:rPr lang="zh-CN" altLang="en-US" sz="1600" b="1">
                <a:latin typeface="Times New Roman" panose="02020603050405020304" pitchFamily="18" charset="0"/>
                <a:ea typeface="仿宋_GB2312" pitchFamily="49" charset="-122"/>
              </a:rPr>
              <a:t>                 ⑹</a:t>
            </a:r>
            <a:r>
              <a:rPr lang="zh-CN" altLang="en-US" sz="1600" b="1">
                <a:latin typeface="仿宋_GB2312" pitchFamily="49" charset="-122"/>
                <a:ea typeface="仿宋_GB2312" pitchFamily="49" charset="-122"/>
              </a:rPr>
              <a:t>在含有敏感信号表的进程中调用过程时，过程内部禁用</a:t>
            </a:r>
            <a:r>
              <a:rPr lang="en-US" altLang="zh-CN" sz="1600" b="1">
                <a:latin typeface="Times New Roman" panose="02020603050405020304" pitchFamily="18" charset="0"/>
                <a:ea typeface="仿宋_GB2312" pitchFamily="49" charset="-122"/>
              </a:rPr>
              <a:t>wait</a:t>
            </a:r>
            <a:r>
              <a:rPr lang="zh-CN" altLang="en-US" sz="1600" b="1">
                <a:latin typeface="仿宋_GB2312" pitchFamily="49" charset="-122"/>
                <a:ea typeface="仿宋_GB2312" pitchFamily="49" charset="-122"/>
              </a:rPr>
              <a:t>语句</a:t>
            </a:r>
            <a:r>
              <a:rPr lang="zh-CN" altLang="en-US" sz="1600" b="1">
                <a:latin typeface="Times New Roman" panose="02020603050405020304" pitchFamily="18" charset="0"/>
                <a:ea typeface="仿宋_GB2312" pitchFamily="49" charset="-122"/>
              </a:rPr>
              <a:t> </a:t>
            </a:r>
          </a:p>
          <a:p>
            <a:pPr algn="just">
              <a:spcBef>
                <a:spcPct val="50000"/>
              </a:spcBef>
            </a:pPr>
            <a:r>
              <a:rPr lang="zh-CN" altLang="en-US" sz="1600" b="1">
                <a:latin typeface="Times New Roman" panose="02020603050405020304" pitchFamily="18" charset="0"/>
                <a:ea typeface="仿宋_GB2312" pitchFamily="49" charset="-122"/>
                <a:sym typeface="Symbol" panose="05050102010706020507" pitchFamily="18" charset="2"/>
              </a:rPr>
              <a:t>             </a:t>
            </a:r>
            <a:r>
              <a:rPr lang="zh-CN" altLang="en-US" sz="1600" b="1">
                <a:latin typeface="Times New Roman" panose="02020603050405020304" pitchFamily="18" charset="0"/>
                <a:ea typeface="仿宋_GB2312" pitchFamily="49" charset="-122"/>
              </a:rPr>
              <a:t>函数:  </a:t>
            </a:r>
            <a:r>
              <a:rPr lang="zh-CN" altLang="en-US" sz="1600" b="1">
                <a:latin typeface="仿宋_GB2312" pitchFamily="49" charset="-122"/>
                <a:ea typeface="仿宋_GB2312" pitchFamily="49" charset="-122"/>
              </a:rPr>
              <a:t>可以被看作是一个能和运算符一起参加运算的广义表达式，其</a:t>
            </a:r>
            <a:r>
              <a:rPr lang="zh-CN" altLang="en-US" sz="1600" b="1">
                <a:latin typeface="宋体" panose="02010600030101010101" pitchFamily="2" charset="-122"/>
                <a:ea typeface="仿宋_GB2312" pitchFamily="49" charset="-122"/>
              </a:rPr>
              <a:t>功能可以通过</a:t>
            </a:r>
          </a:p>
          <a:p>
            <a:pPr algn="just">
              <a:spcBef>
                <a:spcPct val="20000"/>
              </a:spcBef>
            </a:pPr>
            <a:r>
              <a:rPr lang="zh-CN" altLang="en-US" sz="1600" b="1">
                <a:latin typeface="宋体" panose="02010600030101010101" pitchFamily="2" charset="-122"/>
                <a:ea typeface="仿宋_GB2312" pitchFamily="49" charset="-122"/>
              </a:rPr>
              <a:t>             一组顺序语句来实现</a:t>
            </a:r>
          </a:p>
          <a:p>
            <a:pPr algn="just">
              <a:spcBef>
                <a:spcPct val="20000"/>
              </a:spcBef>
            </a:pPr>
            <a:r>
              <a:rPr lang="en-US" altLang="zh-CN" sz="1600" b="1">
                <a:latin typeface="宋体" panose="02010600030101010101" pitchFamily="2" charset="-122"/>
                <a:ea typeface="仿宋_GB2312" pitchFamily="49" charset="-122"/>
              </a:rPr>
              <a:t>          </a:t>
            </a:r>
            <a:r>
              <a:rPr lang="en-US" altLang="zh-CN" sz="1600" b="1">
                <a:latin typeface="Times New Roman" panose="02020603050405020304" pitchFamily="18" charset="0"/>
                <a:ea typeface="仿宋_GB2312" pitchFamily="49" charset="-122"/>
              </a:rPr>
              <a:t>[pure|impure] function &lt;</a:t>
            </a:r>
            <a:r>
              <a:rPr lang="zh-CN" altLang="en-US" sz="1600" b="1">
                <a:latin typeface="Times New Roman" panose="02020603050405020304" pitchFamily="18" charset="0"/>
                <a:ea typeface="仿宋_GB2312" pitchFamily="49" charset="-122"/>
              </a:rPr>
              <a:t>函数名&gt; [(&lt;形式参数表&gt;)] </a:t>
            </a:r>
            <a:r>
              <a:rPr lang="en-US" altLang="zh-CN" sz="1600" b="1">
                <a:latin typeface="Times New Roman" panose="02020603050405020304" pitchFamily="18" charset="0"/>
                <a:ea typeface="仿宋_GB2312" pitchFamily="49" charset="-122"/>
              </a:rPr>
              <a:t>return &lt;</a:t>
            </a:r>
            <a:r>
              <a:rPr lang="zh-CN" altLang="en-US" sz="1600" b="1">
                <a:latin typeface="Times New Roman" panose="02020603050405020304" pitchFamily="18" charset="0"/>
                <a:ea typeface="仿宋_GB2312" pitchFamily="49" charset="-122"/>
              </a:rPr>
              <a:t>类型名&gt; </a:t>
            </a:r>
            <a:r>
              <a:rPr lang="en-US" altLang="zh-CN" sz="1600" b="1">
                <a:latin typeface="Times New Roman" panose="02020603050405020304" pitchFamily="18" charset="0"/>
                <a:ea typeface="仿宋_GB2312" pitchFamily="49" charset="-122"/>
              </a:rPr>
              <a:t>is</a:t>
            </a:r>
          </a:p>
          <a:p>
            <a:pPr algn="just">
              <a:spcBef>
                <a:spcPct val="20000"/>
              </a:spcBef>
            </a:pPr>
            <a:r>
              <a:rPr lang="en-US" altLang="zh-CN" sz="1600" b="1">
                <a:latin typeface="Times New Roman" panose="02020603050405020304" pitchFamily="18" charset="0"/>
                <a:ea typeface="仿宋_GB2312" pitchFamily="49" charset="-122"/>
              </a:rPr>
              <a:t>                           {&lt;</a:t>
            </a:r>
            <a:r>
              <a:rPr lang="zh-CN" altLang="en-US" sz="1600" b="1">
                <a:latin typeface="Times New Roman" panose="02020603050405020304" pitchFamily="18" charset="0"/>
                <a:ea typeface="仿宋_GB2312" pitchFamily="49" charset="-122"/>
              </a:rPr>
              <a:t>函数说明区&gt;}</a:t>
            </a:r>
          </a:p>
          <a:p>
            <a:pPr algn="just">
              <a:spcBef>
                <a:spcPct val="20000"/>
              </a:spcBef>
            </a:pPr>
            <a:r>
              <a:rPr lang="en-US" altLang="zh-CN" sz="1600" b="1">
                <a:latin typeface="Times New Roman" panose="02020603050405020304" pitchFamily="18" charset="0"/>
                <a:ea typeface="仿宋_GB2312" pitchFamily="49" charset="-122"/>
              </a:rPr>
              <a:t>                     begin</a:t>
            </a:r>
          </a:p>
          <a:p>
            <a:pPr algn="just">
              <a:spcBef>
                <a:spcPct val="20000"/>
              </a:spcBef>
            </a:pPr>
            <a:r>
              <a:rPr lang="en-US" altLang="zh-CN" sz="1600" b="1">
                <a:latin typeface="Times New Roman" panose="02020603050405020304" pitchFamily="18" charset="0"/>
                <a:ea typeface="仿宋_GB2312" pitchFamily="49" charset="-122"/>
              </a:rPr>
              <a:t>                           {&lt;</a:t>
            </a:r>
            <a:r>
              <a:rPr lang="zh-CN" altLang="en-US" sz="1600" b="1">
                <a:latin typeface="Times New Roman" panose="02020603050405020304" pitchFamily="18" charset="0"/>
                <a:ea typeface="仿宋_GB2312" pitchFamily="49" charset="-122"/>
              </a:rPr>
              <a:t>顺序语句&gt;；}</a:t>
            </a:r>
          </a:p>
          <a:p>
            <a:pPr algn="just">
              <a:spcBef>
                <a:spcPct val="20000"/>
              </a:spcBef>
            </a:pPr>
            <a:r>
              <a:rPr lang="en-US" altLang="zh-CN" sz="1600" b="1">
                <a:latin typeface="Times New Roman" panose="02020603050405020304" pitchFamily="18" charset="0"/>
                <a:ea typeface="仿宋_GB2312" pitchFamily="49" charset="-122"/>
              </a:rPr>
              <a:t>                     end [function] [&lt;</a:t>
            </a:r>
            <a:r>
              <a:rPr lang="zh-CN" altLang="en-US" sz="1600" b="1">
                <a:latin typeface="Times New Roman" panose="02020603050405020304" pitchFamily="18" charset="0"/>
                <a:ea typeface="仿宋_GB2312" pitchFamily="49" charset="-122"/>
              </a:rPr>
              <a:t>过程名&gt;]；</a:t>
            </a:r>
          </a:p>
          <a:p>
            <a:pPr algn="just">
              <a:spcBef>
                <a:spcPct val="40000"/>
              </a:spcBef>
            </a:pPr>
            <a:r>
              <a:rPr lang="zh-CN" altLang="en-US" sz="1600" b="1">
                <a:latin typeface="Times New Roman" panose="02020603050405020304" pitchFamily="18" charset="0"/>
                <a:ea typeface="仿宋_GB2312" pitchFamily="49" charset="-122"/>
              </a:rPr>
              <a:t>             注:⑴函数只允许形式参数为常量和信号，不允许为变量，缺省&lt;类型字&gt;默认为常量；</a:t>
            </a:r>
          </a:p>
          <a:p>
            <a:pPr algn="just">
              <a:spcBef>
                <a:spcPct val="20000"/>
              </a:spcBef>
            </a:pPr>
            <a:r>
              <a:rPr lang="zh-CN" altLang="en-US" sz="1600" b="1">
                <a:latin typeface="Times New Roman" panose="02020603050405020304" pitchFamily="18" charset="0"/>
                <a:ea typeface="仿宋_GB2312" pitchFamily="49" charset="-122"/>
              </a:rPr>
              <a:t>                       每个形式参数的方向模式都必须为</a:t>
            </a:r>
            <a:r>
              <a:rPr lang="en-US" altLang="zh-CN" sz="1600" b="1">
                <a:latin typeface="Times New Roman" panose="02020603050405020304" pitchFamily="18" charset="0"/>
                <a:ea typeface="仿宋_GB2312" pitchFamily="49" charset="-122"/>
              </a:rPr>
              <a:t>in，</a:t>
            </a:r>
            <a:r>
              <a:rPr lang="zh-CN" altLang="en-US" sz="1600" b="1">
                <a:latin typeface="Times New Roman" panose="02020603050405020304" pitchFamily="18" charset="0"/>
                <a:ea typeface="仿宋_GB2312" pitchFamily="49" charset="-122"/>
              </a:rPr>
              <a:t>缺省方向模式字默认为</a:t>
            </a:r>
            <a:r>
              <a:rPr lang="en-US" altLang="zh-CN" sz="1600" b="1">
                <a:latin typeface="Times New Roman" panose="02020603050405020304" pitchFamily="18" charset="0"/>
                <a:ea typeface="仿宋_GB2312" pitchFamily="49" charset="-122"/>
              </a:rPr>
              <a:t>in</a:t>
            </a:r>
            <a:r>
              <a:rPr lang="zh-CN" altLang="en-US" sz="1600" b="1">
                <a:latin typeface="Times New Roman" panose="02020603050405020304" pitchFamily="18" charset="0"/>
                <a:ea typeface="仿宋_GB2312" pitchFamily="49" charset="-122"/>
              </a:rPr>
              <a:t>方向</a:t>
            </a:r>
          </a:p>
          <a:p>
            <a:pPr algn="just">
              <a:spcBef>
                <a:spcPct val="20000"/>
              </a:spcBef>
            </a:pPr>
            <a:r>
              <a:rPr lang="zh-CN" altLang="en-US" sz="1600" b="1">
                <a:latin typeface="Times New Roman" panose="02020603050405020304" pitchFamily="18" charset="0"/>
                <a:ea typeface="仿宋_GB2312" pitchFamily="49" charset="-122"/>
              </a:rPr>
              <a:t>                   ⑵信号在函数内总是可见的，在函数内部可直接寻访外部信号。但不允许在其内部使  </a:t>
            </a:r>
          </a:p>
          <a:p>
            <a:pPr algn="just">
              <a:spcBef>
                <a:spcPct val="20000"/>
              </a:spcBef>
            </a:pPr>
            <a:r>
              <a:rPr lang="zh-CN" altLang="en-US" sz="1600" b="1">
                <a:latin typeface="Times New Roman" panose="02020603050405020304" pitchFamily="18" charset="0"/>
                <a:ea typeface="仿宋_GB2312" pitchFamily="49" charset="-122"/>
              </a:rPr>
              <a:t>                       用信号赋值语句</a:t>
            </a:r>
            <a:endParaRPr lang="zh-CN" altLang="en-US" sz="1600" b="1">
              <a:latin typeface="Times New Roman" panose="02020603050405020304" pitchFamily="18" charset="0"/>
              <a:ea typeface="仿宋_GB2312" pitchFamily="49" charset="-122"/>
              <a:sym typeface="Symbol" panose="05050102010706020507" pitchFamily="18" charset="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C1A7C3D7-550D-4CF2-91AF-19E12D6E073C}"/>
              </a:ext>
            </a:extLst>
          </p:cNvPr>
          <p:cNvSpPr>
            <a:spLocks noGrp="1"/>
          </p:cNvSpPr>
          <p:nvPr>
            <p:ph type="dt" sz="half" idx="10"/>
          </p:nvPr>
        </p:nvSpPr>
        <p:spPr/>
        <p:txBody>
          <a:bodyPr/>
          <a:lstStyle/>
          <a:p>
            <a:fld id="{354F7783-7379-4494-ADAC-70E0E64866E1}" type="datetime1">
              <a:rPr lang="zh-CN" altLang="en-US"/>
              <a:pPr/>
              <a:t>2018/11/27</a:t>
            </a:fld>
            <a:endParaRPr lang="en-US" altLang="en-US"/>
          </a:p>
        </p:txBody>
      </p:sp>
      <p:sp>
        <p:nvSpPr>
          <p:cNvPr id="11" name="页脚占位符 4">
            <a:extLst>
              <a:ext uri="{FF2B5EF4-FFF2-40B4-BE49-F238E27FC236}">
                <a16:creationId xmlns:a16="http://schemas.microsoft.com/office/drawing/2014/main" id="{8E56E279-F42A-4BC9-AA18-2331A5A109CE}"/>
              </a:ext>
            </a:extLst>
          </p:cNvPr>
          <p:cNvSpPr>
            <a:spLocks noGrp="1"/>
          </p:cNvSpPr>
          <p:nvPr>
            <p:ph type="ftr" sz="quarter" idx="11"/>
          </p:nvPr>
        </p:nvSpPr>
        <p:spPr/>
        <p:txBody>
          <a:bodyPr/>
          <a:lstStyle/>
          <a:p>
            <a:r>
              <a:rPr lang="zh-CN" altLang="en-US"/>
              <a:t>电子教案 </a:t>
            </a:r>
            <a:r>
              <a:rPr lang="en-US" altLang="zh-CN"/>
              <a:t>Page </a:t>
            </a:r>
            <a:fld id="{6B54CAD4-1DDB-4DB5-AF10-C6B70503E14B}" type="slidenum">
              <a:rPr lang="en-US" altLang="zh-CN"/>
              <a:pPr/>
              <a:t>54</a:t>
            </a:fld>
            <a:r>
              <a:rPr lang="en-US" altLang="zh-CN"/>
              <a:t> of 97</a:t>
            </a:r>
          </a:p>
        </p:txBody>
      </p:sp>
      <p:sp>
        <p:nvSpPr>
          <p:cNvPr id="119810" name="Rectangle 2">
            <a:extLst>
              <a:ext uri="{FF2B5EF4-FFF2-40B4-BE49-F238E27FC236}">
                <a16:creationId xmlns:a16="http://schemas.microsoft.com/office/drawing/2014/main" id="{45B70868-54AF-4CD1-BA0E-1853000179C1}"/>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11" name="Text Box 3">
            <a:extLst>
              <a:ext uri="{FF2B5EF4-FFF2-40B4-BE49-F238E27FC236}">
                <a16:creationId xmlns:a16="http://schemas.microsoft.com/office/drawing/2014/main" id="{F4AFC8E9-B84D-40C1-BB1D-1FD9021504AC}"/>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的模型结构(17)</a:t>
            </a:r>
            <a:endParaRPr lang="en-US" altLang="en-US" sz="3200" b="1">
              <a:latin typeface="Times New Roman" panose="02020603050405020304" pitchFamily="18" charset="0"/>
              <a:ea typeface="宋体" panose="02010600030101010101" pitchFamily="2" charset="-122"/>
            </a:endParaRPr>
          </a:p>
        </p:txBody>
      </p:sp>
      <p:sp>
        <p:nvSpPr>
          <p:cNvPr id="119812" name="Rectangle 4">
            <a:extLst>
              <a:ext uri="{FF2B5EF4-FFF2-40B4-BE49-F238E27FC236}">
                <a16:creationId xmlns:a16="http://schemas.microsoft.com/office/drawing/2014/main" id="{F25FB592-8033-4DCE-9861-6908638EE0E7}"/>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9813" name="Rectangle 5">
            <a:extLst>
              <a:ext uri="{FF2B5EF4-FFF2-40B4-BE49-F238E27FC236}">
                <a16:creationId xmlns:a16="http://schemas.microsoft.com/office/drawing/2014/main" id="{62203A93-08B8-4B67-A699-B61867390A3F}"/>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9814" name="Rectangle 6">
            <a:extLst>
              <a:ext uri="{FF2B5EF4-FFF2-40B4-BE49-F238E27FC236}">
                <a16:creationId xmlns:a16="http://schemas.microsoft.com/office/drawing/2014/main" id="{68F1D292-D52E-4AAB-98F8-429452175F84}"/>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815" name="Text Box 7">
            <a:extLst>
              <a:ext uri="{FF2B5EF4-FFF2-40B4-BE49-F238E27FC236}">
                <a16:creationId xmlns:a16="http://schemas.microsoft.com/office/drawing/2014/main" id="{12037A38-A592-48EF-B0F9-5001721C92F2}"/>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构造体功能的子结构描述</a:t>
            </a:r>
            <a:r>
              <a:rPr lang="zh-CN" altLang="en-US" b="1">
                <a:latin typeface="宋体" panose="02010600030101010101" pitchFamily="2" charset="-122"/>
                <a:ea typeface="仿宋_GB2312" pitchFamily="49" charset="-122"/>
              </a:rPr>
              <a:t>：</a:t>
            </a:r>
            <a:r>
              <a:rPr lang="zh-CN" altLang="en-US" sz="1600" b="1">
                <a:latin typeface="宋体" panose="02010600030101010101" pitchFamily="2" charset="-122"/>
                <a:ea typeface="仿宋_GB2312" pitchFamily="49" charset="-122"/>
              </a:rPr>
              <a:t>块、子程序、元件是结构描述的基本单元</a:t>
            </a:r>
          </a:p>
        </p:txBody>
      </p:sp>
      <p:sp>
        <p:nvSpPr>
          <p:cNvPr id="119816" name="Rectangle 8">
            <a:extLst>
              <a:ext uri="{FF2B5EF4-FFF2-40B4-BE49-F238E27FC236}">
                <a16:creationId xmlns:a16="http://schemas.microsoft.com/office/drawing/2014/main" id="{C9057E00-DA7A-4EFE-A5EC-A3A013C88C63}"/>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9817" name="Rectangle 9">
            <a:extLst>
              <a:ext uri="{FF2B5EF4-FFF2-40B4-BE49-F238E27FC236}">
                <a16:creationId xmlns:a16="http://schemas.microsoft.com/office/drawing/2014/main" id="{D7F53CBE-0CFC-42A5-A419-4018D59373D9}"/>
              </a:ext>
            </a:extLst>
          </p:cNvPr>
          <p:cNvSpPr>
            <a:spLocks noChangeArrowheads="1"/>
          </p:cNvSpPr>
          <p:nvPr/>
        </p:nvSpPr>
        <p:spPr bwMode="auto">
          <a:xfrm>
            <a:off x="381000" y="1219200"/>
            <a:ext cx="8763000" cy="4618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b="1">
                <a:latin typeface="Times New Roman" panose="02020603050405020304" pitchFamily="18" charset="0"/>
                <a:ea typeface="仿宋_GB2312" pitchFamily="49" charset="-122"/>
                <a:sym typeface="Symbol" panose="05050102010706020507" pitchFamily="18" charset="2"/>
              </a:rPr>
              <a:t>             </a:t>
            </a:r>
            <a:r>
              <a:rPr lang="zh-CN" altLang="en-US" sz="1600" b="1">
                <a:latin typeface="Times New Roman" panose="02020603050405020304" pitchFamily="18" charset="0"/>
                <a:ea typeface="仿宋_GB2312" pitchFamily="49" charset="-122"/>
              </a:rPr>
              <a:t>函数:</a:t>
            </a:r>
          </a:p>
          <a:p>
            <a:pPr algn="just">
              <a:spcBef>
                <a:spcPct val="40000"/>
              </a:spcBef>
            </a:pPr>
            <a:r>
              <a:rPr lang="zh-CN" altLang="en-US" sz="1600" b="1">
                <a:latin typeface="Times New Roman" panose="02020603050405020304" pitchFamily="18" charset="0"/>
                <a:ea typeface="仿宋_GB2312" pitchFamily="49" charset="-122"/>
              </a:rPr>
              <a:t>            注:⑶函数不能作为一条语句使用，只能返回一个用于表达式计算的值，其数据类型由</a:t>
            </a:r>
          </a:p>
          <a:p>
            <a:pPr algn="just">
              <a:spcBef>
                <a:spcPct val="20000"/>
              </a:spcBef>
            </a:pPr>
            <a:r>
              <a:rPr lang="zh-CN" altLang="en-US" sz="1600" b="1">
                <a:latin typeface="Times New Roman" panose="02020603050405020304" pitchFamily="18" charset="0"/>
                <a:ea typeface="仿宋_GB2312" pitchFamily="49" charset="-122"/>
              </a:rPr>
              <a:t>                      保留字</a:t>
            </a:r>
            <a:r>
              <a:rPr lang="en-US" altLang="zh-CN" sz="1600" b="1">
                <a:latin typeface="Times New Roman" panose="02020603050405020304" pitchFamily="18" charset="0"/>
                <a:ea typeface="仿宋_GB2312" pitchFamily="49" charset="-122"/>
              </a:rPr>
              <a:t>return</a:t>
            </a:r>
            <a:r>
              <a:rPr lang="zh-CN" altLang="en-US" sz="1600" b="1">
                <a:latin typeface="Times New Roman" panose="02020603050405020304" pitchFamily="18" charset="0"/>
                <a:ea typeface="仿宋_GB2312" pitchFamily="49" charset="-122"/>
              </a:rPr>
              <a:t>后面的&lt;类型名&gt;来规定，因函数总使用</a:t>
            </a:r>
            <a:r>
              <a:rPr lang="en-US" altLang="zh-CN" sz="1600" b="1">
                <a:latin typeface="Times New Roman" panose="02020603050405020304" pitchFamily="18" charset="0"/>
                <a:ea typeface="仿宋_GB2312" pitchFamily="49" charset="-122"/>
              </a:rPr>
              <a:t>return</a:t>
            </a:r>
            <a:r>
              <a:rPr lang="zh-CN" altLang="en-US" sz="1600" b="1">
                <a:latin typeface="Times New Roman" panose="02020603050405020304" pitchFamily="18" charset="0"/>
                <a:ea typeface="仿宋_GB2312" pitchFamily="49" charset="-122"/>
              </a:rPr>
              <a:t>语句返回计算值给</a:t>
            </a:r>
          </a:p>
          <a:p>
            <a:pPr algn="just">
              <a:spcBef>
                <a:spcPct val="20000"/>
              </a:spcBef>
            </a:pPr>
            <a:r>
              <a:rPr lang="zh-CN" altLang="en-US" sz="1600" b="1">
                <a:latin typeface="Times New Roman" panose="02020603050405020304" pitchFamily="18" charset="0"/>
                <a:ea typeface="仿宋_GB2312" pitchFamily="49" charset="-122"/>
              </a:rPr>
              <a:t>                      调用者，实际上最后一条语句就是</a:t>
            </a:r>
            <a:r>
              <a:rPr lang="en-US" altLang="zh-CN" sz="1600" b="1">
                <a:latin typeface="Times New Roman" panose="02020603050405020304" pitchFamily="18" charset="0"/>
                <a:ea typeface="仿宋_GB2312" pitchFamily="49" charset="-122"/>
              </a:rPr>
              <a:t>return</a:t>
            </a:r>
            <a:r>
              <a:rPr lang="zh-CN" altLang="en-US" sz="1600" b="1">
                <a:latin typeface="Times New Roman" panose="02020603050405020304" pitchFamily="18" charset="0"/>
                <a:ea typeface="仿宋_GB2312" pitchFamily="49" charset="-122"/>
              </a:rPr>
              <a:t>语句</a:t>
            </a:r>
          </a:p>
          <a:p>
            <a:pPr algn="just">
              <a:spcBef>
                <a:spcPct val="40000"/>
              </a:spcBef>
            </a:pPr>
            <a:r>
              <a:rPr lang="zh-CN" altLang="en-US" sz="1600" b="1">
                <a:latin typeface="Times New Roman" panose="02020603050405020304" pitchFamily="18" charset="0"/>
                <a:ea typeface="仿宋_GB2312" pitchFamily="49" charset="-122"/>
              </a:rPr>
              <a:t>                  ⑷函数允许进行类型、子类型、变量、常量和子程序说明，但不允许说明信号</a:t>
            </a:r>
          </a:p>
          <a:p>
            <a:pPr algn="just">
              <a:spcBef>
                <a:spcPct val="40000"/>
              </a:spcBef>
            </a:pPr>
            <a:r>
              <a:rPr lang="zh-CN" altLang="en-US" sz="1600" b="1">
                <a:latin typeface="Times New Roman" panose="02020603050405020304" pitchFamily="18" charset="0"/>
                <a:ea typeface="仿宋_GB2312" pitchFamily="49" charset="-122"/>
              </a:rPr>
              <a:t>                  ⑸</a:t>
            </a:r>
            <a:r>
              <a:rPr lang="en-US" altLang="zh-CN" sz="1600" b="1">
                <a:latin typeface="Times New Roman" panose="02020603050405020304" pitchFamily="18" charset="0"/>
                <a:ea typeface="仿宋_GB2312" pitchFamily="49" charset="-122"/>
              </a:rPr>
              <a:t>pure</a:t>
            </a:r>
            <a:r>
              <a:rPr lang="zh-CN" altLang="en-US" sz="1600" b="1">
                <a:latin typeface="Times New Roman" panose="02020603050405020304" pitchFamily="18" charset="0"/>
                <a:ea typeface="仿宋_GB2312" pitchFamily="49" charset="-122"/>
              </a:rPr>
              <a:t>或</a:t>
            </a:r>
            <a:r>
              <a:rPr lang="en-US" altLang="zh-CN" sz="1600" b="1">
                <a:latin typeface="Times New Roman" panose="02020603050405020304" pitchFamily="18" charset="0"/>
                <a:ea typeface="仿宋_GB2312" pitchFamily="49" charset="-122"/>
              </a:rPr>
              <a:t>impure</a:t>
            </a:r>
            <a:r>
              <a:rPr lang="zh-CN" altLang="en-US" sz="1600" b="1">
                <a:latin typeface="Times New Roman" panose="02020603050405020304" pitchFamily="18" charset="0"/>
                <a:ea typeface="仿宋_GB2312" pitchFamily="49" charset="-122"/>
              </a:rPr>
              <a:t>用于指定纯函数或非纯函数，用相同形参调用函数总能返回一个相</a:t>
            </a:r>
          </a:p>
          <a:p>
            <a:pPr algn="just">
              <a:spcBef>
                <a:spcPct val="20000"/>
              </a:spcBef>
            </a:pPr>
            <a:r>
              <a:rPr lang="zh-CN" altLang="en-US" sz="1600" b="1">
                <a:latin typeface="Times New Roman" panose="02020603050405020304" pitchFamily="18" charset="0"/>
                <a:ea typeface="仿宋_GB2312" pitchFamily="49" charset="-122"/>
              </a:rPr>
              <a:t>                      同值为纯函数；可能会返回不同值为非纯函数。缺省保留字</a:t>
            </a:r>
            <a:r>
              <a:rPr lang="en-US" altLang="zh-CN" sz="1600" b="1">
                <a:latin typeface="Times New Roman" panose="02020603050405020304" pitchFamily="18" charset="0"/>
                <a:ea typeface="仿宋_GB2312" pitchFamily="49" charset="-122"/>
              </a:rPr>
              <a:t>pure</a:t>
            </a:r>
            <a:r>
              <a:rPr lang="zh-CN" altLang="en-US" sz="1600" b="1">
                <a:latin typeface="Times New Roman" panose="02020603050405020304" pitchFamily="18" charset="0"/>
                <a:ea typeface="仿宋_GB2312" pitchFamily="49" charset="-122"/>
              </a:rPr>
              <a:t>或</a:t>
            </a:r>
            <a:r>
              <a:rPr lang="en-US" altLang="zh-CN" sz="1600" b="1">
                <a:latin typeface="Times New Roman" panose="02020603050405020304" pitchFamily="18" charset="0"/>
                <a:ea typeface="仿宋_GB2312" pitchFamily="49" charset="-122"/>
              </a:rPr>
              <a:t>impure</a:t>
            </a:r>
            <a:r>
              <a:rPr lang="zh-CN" altLang="en-US" sz="1600" b="1">
                <a:latin typeface="Times New Roman" panose="02020603050405020304" pitchFamily="18" charset="0"/>
                <a:ea typeface="仿宋_GB2312" pitchFamily="49" charset="-122"/>
              </a:rPr>
              <a:t>时，函</a:t>
            </a:r>
          </a:p>
          <a:p>
            <a:pPr algn="just">
              <a:spcBef>
                <a:spcPct val="20000"/>
              </a:spcBef>
            </a:pPr>
            <a:r>
              <a:rPr lang="zh-CN" altLang="en-US" sz="1600" b="1">
                <a:latin typeface="Times New Roman" panose="02020603050405020304" pitchFamily="18" charset="0"/>
                <a:ea typeface="仿宋_GB2312" pitchFamily="49" charset="-122"/>
              </a:rPr>
              <a:t>                      数被默认为纯函数</a:t>
            </a:r>
          </a:p>
          <a:p>
            <a:pPr algn="just">
              <a:spcBef>
                <a:spcPct val="50000"/>
              </a:spcBef>
            </a:pPr>
            <a:r>
              <a:rPr lang="zh-CN" altLang="en-US" sz="1600" b="1">
                <a:latin typeface="Times New Roman" panose="02020603050405020304" pitchFamily="18" charset="0"/>
                <a:ea typeface="仿宋_GB2312" pitchFamily="49" charset="-122"/>
                <a:sym typeface="Symbol" panose="05050102010706020507" pitchFamily="18" charset="2"/>
              </a:rPr>
              <a:t>              过程与</a:t>
            </a:r>
            <a:r>
              <a:rPr lang="zh-CN" altLang="en-US" sz="1600" b="1">
                <a:latin typeface="Times New Roman" panose="02020603050405020304" pitchFamily="18" charset="0"/>
                <a:ea typeface="仿宋_GB2312" pitchFamily="49" charset="-122"/>
              </a:rPr>
              <a:t>函数的调用:   既允许在顺序语句区，也允许在并行语句区调用</a:t>
            </a:r>
          </a:p>
          <a:p>
            <a:pPr algn="just">
              <a:spcBef>
                <a:spcPct val="50000"/>
              </a:spcBef>
            </a:pPr>
            <a:r>
              <a:rPr lang="zh-CN" altLang="en-US" sz="1600" b="1">
                <a:latin typeface="Times New Roman" panose="02020603050405020304" pitchFamily="18" charset="0"/>
                <a:ea typeface="仿宋_GB2312" pitchFamily="49" charset="-122"/>
              </a:rPr>
              <a:t>                     [&lt;语句标号&gt;:] &lt;子程序名&gt; [(&lt;参数互连表&gt;)]；</a:t>
            </a:r>
          </a:p>
          <a:p>
            <a:pPr algn="just">
              <a:spcBef>
                <a:spcPct val="60000"/>
              </a:spcBef>
            </a:pPr>
            <a:r>
              <a:rPr lang="zh-CN" altLang="en-US" sz="1600" b="1">
                <a:latin typeface="Times New Roman" panose="02020603050405020304" pitchFamily="18" charset="0"/>
                <a:ea typeface="仿宋_GB2312" pitchFamily="49" charset="-122"/>
              </a:rPr>
              <a:t>             注:⑴&lt;参数互连表&gt;::={[&lt;参数名&gt; =&gt;]&lt;表达式&gt;|&lt;信号名&gt;|&lt;变量名&gt;|</a:t>
            </a:r>
            <a:r>
              <a:rPr lang="en-US" altLang="zh-CN" sz="1600" b="1">
                <a:latin typeface="Times New Roman" panose="02020603050405020304" pitchFamily="18" charset="0"/>
                <a:ea typeface="仿宋_GB2312" pitchFamily="49" charset="-122"/>
              </a:rPr>
              <a:t>open}{，…}</a:t>
            </a:r>
          </a:p>
          <a:p>
            <a:pPr algn="just">
              <a:spcBef>
                <a:spcPct val="50000"/>
              </a:spcBef>
            </a:pPr>
            <a:r>
              <a:rPr lang="zh-CN" altLang="en-US" sz="1600" b="1">
                <a:latin typeface="Times New Roman" panose="02020603050405020304" pitchFamily="18" charset="0"/>
                <a:ea typeface="仿宋_GB2312" pitchFamily="49" charset="-122"/>
              </a:rPr>
              <a:t>                  ⑵参数互连形式：命名结合，用符号“=&gt;”显性地指明互连关系，书写顺序不重要；</a:t>
            </a:r>
          </a:p>
          <a:p>
            <a:pPr algn="just">
              <a:spcBef>
                <a:spcPct val="20000"/>
              </a:spcBef>
            </a:pPr>
            <a:r>
              <a:rPr lang="zh-CN" altLang="en-US" sz="1600" b="1">
                <a:latin typeface="Times New Roman" panose="02020603050405020304" pitchFamily="18" charset="0"/>
                <a:ea typeface="仿宋_GB2312" pitchFamily="49" charset="-122"/>
              </a:rPr>
              <a:t>                      位置结合，用实参占形参位置来相连，书写顺序非常重要。允许两种方法混合</a:t>
            </a:r>
          </a:p>
          <a:p>
            <a:pPr algn="just">
              <a:spcBef>
                <a:spcPct val="20000"/>
              </a:spcBef>
            </a:pPr>
            <a:r>
              <a:rPr lang="zh-CN" altLang="en-US" sz="1600" b="1">
                <a:latin typeface="Times New Roman" panose="02020603050405020304" pitchFamily="18" charset="0"/>
                <a:ea typeface="仿宋_GB2312" pitchFamily="49" charset="-122"/>
              </a:rPr>
              <a:t>                      使用。互连参数有输入、输出方向之分</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7E18FEBE-6A63-4EB6-B032-CE4FB5F34EE4}"/>
              </a:ext>
            </a:extLst>
          </p:cNvPr>
          <p:cNvSpPr>
            <a:spLocks noGrp="1"/>
          </p:cNvSpPr>
          <p:nvPr>
            <p:ph type="dt" sz="half" idx="10"/>
          </p:nvPr>
        </p:nvSpPr>
        <p:spPr/>
        <p:txBody>
          <a:bodyPr/>
          <a:lstStyle/>
          <a:p>
            <a:fld id="{F3D5C1B9-60AA-4204-B10C-B84821206A7C}" type="datetime1">
              <a:rPr lang="zh-CN" altLang="en-US"/>
              <a:pPr/>
              <a:t>2018/11/27</a:t>
            </a:fld>
            <a:endParaRPr lang="en-US" altLang="en-US"/>
          </a:p>
        </p:txBody>
      </p:sp>
      <p:sp>
        <p:nvSpPr>
          <p:cNvPr id="11" name="页脚占位符 4">
            <a:extLst>
              <a:ext uri="{FF2B5EF4-FFF2-40B4-BE49-F238E27FC236}">
                <a16:creationId xmlns:a16="http://schemas.microsoft.com/office/drawing/2014/main" id="{49BA1B05-DDF3-4120-AC4C-1FE9241BC325}"/>
              </a:ext>
            </a:extLst>
          </p:cNvPr>
          <p:cNvSpPr>
            <a:spLocks noGrp="1"/>
          </p:cNvSpPr>
          <p:nvPr>
            <p:ph type="ftr" sz="quarter" idx="11"/>
          </p:nvPr>
        </p:nvSpPr>
        <p:spPr/>
        <p:txBody>
          <a:bodyPr/>
          <a:lstStyle/>
          <a:p>
            <a:r>
              <a:rPr lang="zh-CN" altLang="en-US"/>
              <a:t>电子教案 </a:t>
            </a:r>
            <a:r>
              <a:rPr lang="en-US" altLang="zh-CN"/>
              <a:t>Page </a:t>
            </a:r>
            <a:fld id="{32ED999E-DE75-4DAB-B5FB-717EA1579101}" type="slidenum">
              <a:rPr lang="en-US" altLang="zh-CN"/>
              <a:pPr/>
              <a:t>55</a:t>
            </a:fld>
            <a:r>
              <a:rPr lang="en-US" altLang="zh-CN"/>
              <a:t> of 97</a:t>
            </a:r>
          </a:p>
        </p:txBody>
      </p:sp>
      <p:sp>
        <p:nvSpPr>
          <p:cNvPr id="120834" name="Rectangle 2">
            <a:extLst>
              <a:ext uri="{FF2B5EF4-FFF2-40B4-BE49-F238E27FC236}">
                <a16:creationId xmlns:a16="http://schemas.microsoft.com/office/drawing/2014/main" id="{18F43245-2F65-4982-A434-1775E2936840}"/>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5" name="Text Box 3">
            <a:extLst>
              <a:ext uri="{FF2B5EF4-FFF2-40B4-BE49-F238E27FC236}">
                <a16:creationId xmlns:a16="http://schemas.microsoft.com/office/drawing/2014/main" id="{5C27B6CF-A161-43F7-8D14-C157B4EA6A11}"/>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的模型结构(18)</a:t>
            </a:r>
            <a:endParaRPr lang="en-US" altLang="en-US" sz="3200" b="1">
              <a:latin typeface="Times New Roman" panose="02020603050405020304" pitchFamily="18" charset="0"/>
              <a:ea typeface="宋体" panose="02010600030101010101" pitchFamily="2" charset="-122"/>
            </a:endParaRPr>
          </a:p>
        </p:txBody>
      </p:sp>
      <p:sp>
        <p:nvSpPr>
          <p:cNvPr id="120836" name="Rectangle 4">
            <a:extLst>
              <a:ext uri="{FF2B5EF4-FFF2-40B4-BE49-F238E27FC236}">
                <a16:creationId xmlns:a16="http://schemas.microsoft.com/office/drawing/2014/main" id="{6B6CB55B-D5FB-4AE6-9172-B76BD128D235}"/>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0837" name="Rectangle 5">
            <a:extLst>
              <a:ext uri="{FF2B5EF4-FFF2-40B4-BE49-F238E27FC236}">
                <a16:creationId xmlns:a16="http://schemas.microsoft.com/office/drawing/2014/main" id="{4D003249-7F92-4FFF-BC7A-4DB3A6C588A8}"/>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0838" name="Rectangle 6">
            <a:extLst>
              <a:ext uri="{FF2B5EF4-FFF2-40B4-BE49-F238E27FC236}">
                <a16:creationId xmlns:a16="http://schemas.microsoft.com/office/drawing/2014/main" id="{A99610BD-F7F5-4A63-99AE-43E1AE205E6D}"/>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839" name="Text Box 7">
            <a:extLst>
              <a:ext uri="{FF2B5EF4-FFF2-40B4-BE49-F238E27FC236}">
                <a16:creationId xmlns:a16="http://schemas.microsoft.com/office/drawing/2014/main" id="{BCD003A8-D9BC-446E-A637-8819464429C3}"/>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构造体功能的子结构描述</a:t>
            </a:r>
            <a:r>
              <a:rPr lang="zh-CN" altLang="en-US" b="1">
                <a:latin typeface="宋体" panose="02010600030101010101" pitchFamily="2" charset="-122"/>
                <a:ea typeface="仿宋_GB2312" pitchFamily="49" charset="-122"/>
              </a:rPr>
              <a:t>：</a:t>
            </a:r>
            <a:r>
              <a:rPr lang="zh-CN" altLang="en-US" sz="1600" b="1">
                <a:latin typeface="宋体" panose="02010600030101010101" pitchFamily="2" charset="-122"/>
                <a:ea typeface="仿宋_GB2312" pitchFamily="49" charset="-122"/>
              </a:rPr>
              <a:t>块、子程序、元件是结构描述的基本单元</a:t>
            </a:r>
          </a:p>
        </p:txBody>
      </p:sp>
      <p:sp>
        <p:nvSpPr>
          <p:cNvPr id="120840" name="Rectangle 8">
            <a:extLst>
              <a:ext uri="{FF2B5EF4-FFF2-40B4-BE49-F238E27FC236}">
                <a16:creationId xmlns:a16="http://schemas.microsoft.com/office/drawing/2014/main" id="{FD1A732A-D5A4-47AF-8618-3305E89B6620}"/>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0841" name="Rectangle 9">
            <a:extLst>
              <a:ext uri="{FF2B5EF4-FFF2-40B4-BE49-F238E27FC236}">
                <a16:creationId xmlns:a16="http://schemas.microsoft.com/office/drawing/2014/main" id="{09D577F7-D30A-4D1A-83AD-77AA18468791}"/>
              </a:ext>
            </a:extLst>
          </p:cNvPr>
          <p:cNvSpPr>
            <a:spLocks noChangeArrowheads="1"/>
          </p:cNvSpPr>
          <p:nvPr/>
        </p:nvSpPr>
        <p:spPr bwMode="auto">
          <a:xfrm>
            <a:off x="381000" y="1219200"/>
            <a:ext cx="8763000" cy="366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子程序:</a:t>
            </a:r>
            <a:endParaRPr lang="zh-CN" altLang="en-US" sz="1600" b="1">
              <a:latin typeface="Times New Roman" panose="02020603050405020304" pitchFamily="18" charset="0"/>
              <a:ea typeface="仿宋_GB2312" pitchFamily="49" charset="-122"/>
            </a:endParaRPr>
          </a:p>
          <a:p>
            <a:pPr algn="just">
              <a:spcBef>
                <a:spcPct val="50000"/>
              </a:spcBef>
            </a:pPr>
            <a:r>
              <a:rPr lang="zh-CN" altLang="en-US" sz="1600" b="1">
                <a:latin typeface="Times New Roman" panose="02020603050405020304" pitchFamily="18" charset="0"/>
                <a:ea typeface="仿宋_GB2312" pitchFamily="49" charset="-122"/>
                <a:sym typeface="Symbol" panose="05050102010706020507" pitchFamily="18" charset="2"/>
              </a:rPr>
              <a:t>             </a:t>
            </a:r>
            <a:r>
              <a:rPr lang="zh-CN" altLang="en-US" sz="1600" b="1">
                <a:latin typeface="Times New Roman" panose="02020603050405020304" pitchFamily="18" charset="0"/>
                <a:ea typeface="仿宋_GB2312" pitchFamily="49" charset="-122"/>
              </a:rPr>
              <a:t>子程序重载:  指多个子程序使用相同名字的情况，</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编译工具通过检查子程序</a:t>
            </a:r>
          </a:p>
          <a:p>
            <a:pPr algn="just">
              <a:spcBef>
                <a:spcPct val="50000"/>
              </a:spcBef>
            </a:pPr>
            <a:r>
              <a:rPr lang="zh-CN" altLang="en-US" sz="1600" b="1">
                <a:latin typeface="Times New Roman" panose="02020603050405020304" pitchFamily="18" charset="0"/>
                <a:ea typeface="仿宋_GB2312" pitchFamily="49" charset="-122"/>
              </a:rPr>
              <a:t>                                       参数是否具有相同数据类型来区分重名的子程序，例如：</a:t>
            </a:r>
          </a:p>
          <a:p>
            <a:pPr algn="just">
              <a:spcBef>
                <a:spcPct val="50000"/>
              </a:spcBef>
            </a:pPr>
            <a:r>
              <a:rPr lang="zh-CN" altLang="en-US" sz="1600" b="1">
                <a:latin typeface="仿宋_GB2312" pitchFamily="49" charset="-122"/>
                <a:ea typeface="仿宋_GB2312" pitchFamily="49" charset="-122"/>
                <a:sym typeface="Symbol" panose="05050102010706020507" pitchFamily="18" charset="2"/>
              </a:rPr>
              <a:t>                    </a:t>
            </a:r>
            <a:r>
              <a:rPr lang="en-US" altLang="zh-CN"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sym typeface="Wingdings 2" panose="05020102010507070707" pitchFamily="18" charset="2"/>
              </a:rPr>
              <a:t> </a:t>
            </a:r>
            <a:r>
              <a:rPr lang="zh-CN" altLang="en-US" sz="1600" b="1">
                <a:latin typeface="仿宋_GB2312" pitchFamily="49" charset="-122"/>
                <a:ea typeface="仿宋_GB2312" pitchFamily="49" charset="-122"/>
              </a:rPr>
              <a:t> 子程序调用中出现的参数数目</a:t>
            </a:r>
          </a:p>
          <a:p>
            <a:pPr algn="just">
              <a:spcBef>
                <a:spcPct val="50000"/>
              </a:spcBef>
            </a:pPr>
            <a:r>
              <a:rPr lang="zh-CN" altLang="en-US" sz="1600" b="1">
                <a:latin typeface="仿宋_GB2312" pitchFamily="49" charset="-122"/>
                <a:ea typeface="仿宋_GB2312" pitchFamily="49" charset="-122"/>
                <a:sym typeface="Symbol" panose="05050102010706020507" pitchFamily="18" charset="2"/>
              </a:rPr>
              <a:t>                    </a:t>
            </a:r>
            <a:r>
              <a:rPr lang="en-US" altLang="zh-CN"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sym typeface="Wingdings 2" panose="05020102010507070707" pitchFamily="18" charset="2"/>
              </a:rPr>
              <a:t> </a:t>
            </a:r>
            <a:r>
              <a:rPr lang="zh-CN" altLang="en-US" sz="1600" b="1">
                <a:latin typeface="仿宋_GB2312" pitchFamily="49" charset="-122"/>
                <a:ea typeface="仿宋_GB2312" pitchFamily="49" charset="-122"/>
              </a:rPr>
              <a:t> 子程序调用中出现的参数类型</a:t>
            </a:r>
          </a:p>
          <a:p>
            <a:pPr algn="just">
              <a:spcBef>
                <a:spcPct val="50000"/>
              </a:spcBef>
            </a:pPr>
            <a:r>
              <a:rPr lang="zh-CN" altLang="en-US" sz="1600" b="1">
                <a:latin typeface="仿宋_GB2312" pitchFamily="49" charset="-122"/>
                <a:ea typeface="仿宋_GB2312" pitchFamily="49" charset="-122"/>
                <a:sym typeface="Symbol" panose="05050102010706020507" pitchFamily="18" charset="2"/>
              </a:rPr>
              <a:t>                    </a:t>
            </a:r>
            <a:r>
              <a:rPr lang="en-US" altLang="zh-CN"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sym typeface="Wingdings 2" panose="05020102010507070707" pitchFamily="18" charset="2"/>
              </a:rPr>
              <a:t> </a:t>
            </a:r>
            <a:r>
              <a:rPr lang="zh-CN" altLang="en-US" sz="1600" b="1">
                <a:latin typeface="仿宋_GB2312" pitchFamily="49" charset="-122"/>
                <a:ea typeface="仿宋_GB2312" pitchFamily="49" charset="-122"/>
              </a:rPr>
              <a:t> 子程序调用为实现参数结合所用的参数名字</a:t>
            </a:r>
          </a:p>
          <a:p>
            <a:pPr algn="just">
              <a:spcBef>
                <a:spcPct val="50000"/>
              </a:spcBef>
            </a:pPr>
            <a:r>
              <a:rPr lang="zh-CN" altLang="en-US" sz="1600" b="1">
                <a:latin typeface="仿宋_GB2312" pitchFamily="49" charset="-122"/>
                <a:ea typeface="仿宋_GB2312" pitchFamily="49" charset="-122"/>
                <a:sym typeface="Symbol" panose="05050102010706020507" pitchFamily="18" charset="2"/>
              </a:rPr>
              <a:t>                    </a:t>
            </a:r>
            <a:r>
              <a:rPr lang="en-US" altLang="zh-CN"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sym typeface="Wingdings 2" panose="05020102010507070707" pitchFamily="18" charset="2"/>
              </a:rPr>
              <a:t> </a:t>
            </a:r>
            <a:r>
              <a:rPr lang="zh-CN" altLang="en-US" sz="1600" b="1">
                <a:latin typeface="仿宋_GB2312" pitchFamily="49" charset="-122"/>
                <a:ea typeface="仿宋_GB2312" pitchFamily="49" charset="-122"/>
              </a:rPr>
              <a:t> 在函数调用下返回值的数据类型</a:t>
            </a:r>
          </a:p>
          <a:p>
            <a:pPr algn="just">
              <a:spcBef>
                <a:spcPct val="50000"/>
              </a:spcBef>
            </a:pPr>
            <a:r>
              <a:rPr lang="zh-CN" altLang="en-US" sz="1600" b="1">
                <a:latin typeface="Times New Roman" panose="02020603050405020304" pitchFamily="18" charset="0"/>
                <a:ea typeface="仿宋_GB2312" pitchFamily="49" charset="-122"/>
              </a:rPr>
              <a:t>       注:⑴如果使用的重载子程序使</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无法区分上述因素，那么就会产生错误。</a:t>
            </a:r>
          </a:p>
          <a:p>
            <a:pPr algn="just">
              <a:spcBef>
                <a:spcPct val="50000"/>
              </a:spcBef>
            </a:pPr>
            <a:r>
              <a:rPr lang="zh-CN" altLang="en-US" sz="1600" b="1">
                <a:latin typeface="Times New Roman" panose="02020603050405020304" pitchFamily="18" charset="0"/>
                <a:ea typeface="仿宋_GB2312" pitchFamily="49" charset="-122"/>
              </a:rPr>
              <a:t>             ⑵在</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中，运算符作为一种预定义的函数也可以重载</a:t>
            </a:r>
          </a:p>
          <a:p>
            <a:pPr algn="just">
              <a:spcBef>
                <a:spcPct val="50000"/>
              </a:spcBef>
            </a:pPr>
            <a:r>
              <a:rPr lang="zh-CN" altLang="en-US" sz="1600" b="1">
                <a:latin typeface="Times New Roman" panose="02020603050405020304" pitchFamily="18" charset="0"/>
                <a:ea typeface="仿宋_GB2312" pitchFamily="49" charset="-122"/>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C6119A7B-225D-43F8-9FAC-E244832FFD1D}"/>
              </a:ext>
            </a:extLst>
          </p:cNvPr>
          <p:cNvSpPr>
            <a:spLocks noGrp="1"/>
          </p:cNvSpPr>
          <p:nvPr>
            <p:ph type="dt" sz="half" idx="10"/>
          </p:nvPr>
        </p:nvSpPr>
        <p:spPr/>
        <p:txBody>
          <a:bodyPr/>
          <a:lstStyle/>
          <a:p>
            <a:fld id="{680C6BEE-535D-4414-9F42-BC9AED9EFECF}" type="datetime1">
              <a:rPr lang="zh-CN" altLang="en-US"/>
              <a:pPr/>
              <a:t>2018/11/27</a:t>
            </a:fld>
            <a:endParaRPr lang="en-US" altLang="en-US"/>
          </a:p>
        </p:txBody>
      </p:sp>
      <p:sp>
        <p:nvSpPr>
          <p:cNvPr id="11" name="页脚占位符 4">
            <a:extLst>
              <a:ext uri="{FF2B5EF4-FFF2-40B4-BE49-F238E27FC236}">
                <a16:creationId xmlns:a16="http://schemas.microsoft.com/office/drawing/2014/main" id="{6C28664A-F34A-444D-9EC6-DAA4A5FFC4CE}"/>
              </a:ext>
            </a:extLst>
          </p:cNvPr>
          <p:cNvSpPr>
            <a:spLocks noGrp="1"/>
          </p:cNvSpPr>
          <p:nvPr>
            <p:ph type="ftr" sz="quarter" idx="11"/>
          </p:nvPr>
        </p:nvSpPr>
        <p:spPr/>
        <p:txBody>
          <a:bodyPr/>
          <a:lstStyle/>
          <a:p>
            <a:r>
              <a:rPr lang="zh-CN" altLang="en-US"/>
              <a:t>电子教案 </a:t>
            </a:r>
            <a:r>
              <a:rPr lang="en-US" altLang="zh-CN"/>
              <a:t>Page </a:t>
            </a:r>
            <a:fld id="{E4CDC592-0473-4DAE-8CBC-87CEBC64EB06}" type="slidenum">
              <a:rPr lang="en-US" altLang="zh-CN"/>
              <a:pPr/>
              <a:t>56</a:t>
            </a:fld>
            <a:r>
              <a:rPr lang="en-US" altLang="zh-CN"/>
              <a:t> of 97</a:t>
            </a:r>
          </a:p>
        </p:txBody>
      </p:sp>
      <p:sp>
        <p:nvSpPr>
          <p:cNvPr id="117762" name="Rectangle 2050">
            <a:extLst>
              <a:ext uri="{FF2B5EF4-FFF2-40B4-BE49-F238E27FC236}">
                <a16:creationId xmlns:a16="http://schemas.microsoft.com/office/drawing/2014/main" id="{D6F85EC4-4DAC-475B-AD23-492AE28CD82D}"/>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63" name="Text Box 2051">
            <a:extLst>
              <a:ext uri="{FF2B5EF4-FFF2-40B4-BE49-F238E27FC236}">
                <a16:creationId xmlns:a16="http://schemas.microsoft.com/office/drawing/2014/main" id="{6B78A16C-731C-4573-B86B-9B41F561B3DD}"/>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的模型结构(19)</a:t>
            </a:r>
            <a:endParaRPr lang="en-US" altLang="en-US" sz="3200" b="1">
              <a:latin typeface="Times New Roman" panose="02020603050405020304" pitchFamily="18" charset="0"/>
              <a:ea typeface="宋体" panose="02010600030101010101" pitchFamily="2" charset="-122"/>
            </a:endParaRPr>
          </a:p>
        </p:txBody>
      </p:sp>
      <p:sp>
        <p:nvSpPr>
          <p:cNvPr id="117764" name="Rectangle 2052">
            <a:extLst>
              <a:ext uri="{FF2B5EF4-FFF2-40B4-BE49-F238E27FC236}">
                <a16:creationId xmlns:a16="http://schemas.microsoft.com/office/drawing/2014/main" id="{3EE369B0-3D62-4208-9D2A-829A5F19AB0C}"/>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7765" name="Rectangle 2053">
            <a:extLst>
              <a:ext uri="{FF2B5EF4-FFF2-40B4-BE49-F238E27FC236}">
                <a16:creationId xmlns:a16="http://schemas.microsoft.com/office/drawing/2014/main" id="{431698CF-8BDC-4860-ADA9-CD72BDDC7EF4}"/>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7766" name="Rectangle 2054">
            <a:extLst>
              <a:ext uri="{FF2B5EF4-FFF2-40B4-BE49-F238E27FC236}">
                <a16:creationId xmlns:a16="http://schemas.microsoft.com/office/drawing/2014/main" id="{DFA80BA0-FC95-44DF-834F-1CC0D0307805}"/>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767" name="Text Box 2055">
            <a:extLst>
              <a:ext uri="{FF2B5EF4-FFF2-40B4-BE49-F238E27FC236}">
                <a16:creationId xmlns:a16="http://schemas.microsoft.com/office/drawing/2014/main" id="{F02AA4A5-1448-4180-9D55-46C29BB59453}"/>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构造体功能的子结构描述</a:t>
            </a:r>
            <a:r>
              <a:rPr lang="zh-CN" altLang="en-US" b="1">
                <a:latin typeface="宋体" panose="02010600030101010101" pitchFamily="2" charset="-122"/>
                <a:ea typeface="仿宋_GB2312" pitchFamily="49" charset="-122"/>
              </a:rPr>
              <a:t>：</a:t>
            </a:r>
            <a:r>
              <a:rPr lang="zh-CN" altLang="en-US" sz="1600" b="1">
                <a:latin typeface="宋体" panose="02010600030101010101" pitchFamily="2" charset="-122"/>
                <a:ea typeface="仿宋_GB2312" pitchFamily="49" charset="-122"/>
              </a:rPr>
              <a:t>块、子程序、元件是结构描述的基本单元</a:t>
            </a:r>
          </a:p>
        </p:txBody>
      </p:sp>
      <p:sp>
        <p:nvSpPr>
          <p:cNvPr id="117768" name="Rectangle 2056">
            <a:extLst>
              <a:ext uri="{FF2B5EF4-FFF2-40B4-BE49-F238E27FC236}">
                <a16:creationId xmlns:a16="http://schemas.microsoft.com/office/drawing/2014/main" id="{1216F1AF-8BBF-418A-8598-0F3F2C879158}"/>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17769" name="Rectangle 2057">
            <a:extLst>
              <a:ext uri="{FF2B5EF4-FFF2-40B4-BE49-F238E27FC236}">
                <a16:creationId xmlns:a16="http://schemas.microsoft.com/office/drawing/2014/main" id="{71C03F52-3D1C-4096-805D-4584FD49E5E9}"/>
              </a:ext>
            </a:extLst>
          </p:cNvPr>
          <p:cNvSpPr>
            <a:spLocks noChangeArrowheads="1"/>
          </p:cNvSpPr>
          <p:nvPr/>
        </p:nvSpPr>
        <p:spPr bwMode="auto">
          <a:xfrm>
            <a:off x="381000" y="1295400"/>
            <a:ext cx="8763000" cy="490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元件语句:   </a:t>
            </a:r>
            <a:r>
              <a:rPr lang="zh-CN" altLang="en-US" sz="1600" b="1">
                <a:latin typeface="Times New Roman" panose="02020603050405020304" pitchFamily="18" charset="0"/>
                <a:ea typeface="仿宋_GB2312" pitchFamily="49" charset="-122"/>
              </a:rPr>
              <a:t>用于描述设计的层次结构，由元件说明和元件例示两部分组成。元件说明仅</a:t>
            </a:r>
          </a:p>
          <a:p>
            <a:pPr>
              <a:spcBef>
                <a:spcPct val="35000"/>
              </a:spcBef>
            </a:pPr>
            <a:r>
              <a:rPr lang="zh-CN" altLang="en-US" sz="1600" b="1">
                <a:latin typeface="Times New Roman" panose="02020603050405020304" pitchFamily="18" charset="0"/>
                <a:ea typeface="仿宋_GB2312" pitchFamily="49" charset="-122"/>
              </a:rPr>
              <a:t>                                指定元件的外部界面；元件例示用于完成</a:t>
            </a:r>
            <a:r>
              <a:rPr lang="zh-CN" altLang="en-US" sz="1600" b="1">
                <a:latin typeface="宋体" panose="02010600030101010101" pitchFamily="2" charset="-122"/>
                <a:ea typeface="仿宋_GB2312" pitchFamily="49" charset="-122"/>
              </a:rPr>
              <a:t>元件与外部信号间的互连，不受设     </a:t>
            </a:r>
          </a:p>
          <a:p>
            <a:pPr>
              <a:spcBef>
                <a:spcPct val="35000"/>
              </a:spcBef>
            </a:pPr>
            <a:r>
              <a:rPr lang="zh-CN" altLang="en-US" sz="1600" b="1">
                <a:latin typeface="宋体" panose="02010600030101010101" pitchFamily="2" charset="-122"/>
                <a:ea typeface="仿宋_GB2312" pitchFamily="49" charset="-122"/>
              </a:rPr>
              <a:t>                计层次限制。</a:t>
            </a:r>
            <a:r>
              <a:rPr lang="zh-CN" altLang="en-US" sz="1600" b="1">
                <a:latin typeface="仿宋_GB2312" pitchFamily="49" charset="-122"/>
                <a:ea typeface="仿宋_GB2312" pitchFamily="49" charset="-122"/>
              </a:rPr>
              <a:t>元件只与相关的实体接口连接，不依赖于任何库单元，元件语</a:t>
            </a:r>
          </a:p>
          <a:p>
            <a:pPr>
              <a:spcBef>
                <a:spcPct val="35000"/>
              </a:spcBef>
            </a:pPr>
            <a:r>
              <a:rPr lang="zh-CN" altLang="en-US" sz="1600" b="1">
                <a:latin typeface="仿宋_GB2312" pitchFamily="49" charset="-122"/>
                <a:ea typeface="仿宋_GB2312" pitchFamily="49" charset="-122"/>
              </a:rPr>
              <a:t>                句本身不能赋予元件功能，为使元件获得指定的功能需借助配置语句来完成 </a:t>
            </a:r>
          </a:p>
          <a:p>
            <a:pPr algn="just">
              <a:spcBef>
                <a:spcPct val="50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600" b="1">
                <a:latin typeface="Times New Roman" panose="02020603050405020304" pitchFamily="18" charset="0"/>
                <a:ea typeface="仿宋_GB2312" pitchFamily="49" charset="-122"/>
              </a:rPr>
              <a:t>元件说明语句:  只能在包集合、构造体、块中的说明区使用</a:t>
            </a:r>
          </a:p>
          <a:p>
            <a:pPr algn="just">
              <a:spcBef>
                <a:spcPct val="3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component &lt;</a:t>
            </a:r>
            <a:r>
              <a:rPr lang="zh-CN" altLang="en-US" sz="1600" b="1">
                <a:latin typeface="Times New Roman" panose="02020603050405020304" pitchFamily="18" charset="0"/>
                <a:ea typeface="仿宋_GB2312" pitchFamily="49" charset="-122"/>
              </a:rPr>
              <a:t>元件名&gt; [</a:t>
            </a:r>
            <a:r>
              <a:rPr lang="en-US" altLang="zh-CN" sz="1600" b="1">
                <a:latin typeface="Times New Roman" panose="02020603050405020304" pitchFamily="18" charset="0"/>
                <a:ea typeface="仿宋_GB2312" pitchFamily="49" charset="-122"/>
              </a:rPr>
              <a:t>is]</a:t>
            </a:r>
          </a:p>
          <a:p>
            <a:pPr algn="just">
              <a:spcBef>
                <a:spcPct val="30000"/>
              </a:spcBef>
            </a:pPr>
            <a:r>
              <a:rPr lang="en-US" altLang="zh-CN" sz="1600" b="1">
                <a:latin typeface="Times New Roman" panose="02020603050405020304" pitchFamily="18" charset="0"/>
                <a:ea typeface="仿宋_GB2312" pitchFamily="49" charset="-122"/>
              </a:rPr>
              <a:t>                         [generic(&lt;</a:t>
            </a:r>
            <a:r>
              <a:rPr lang="zh-CN" altLang="en-US" sz="1600" b="1">
                <a:latin typeface="Times New Roman" panose="02020603050405020304" pitchFamily="18" charset="0"/>
                <a:ea typeface="仿宋_GB2312" pitchFamily="49" charset="-122"/>
              </a:rPr>
              <a:t>类属参数表&gt;)；]</a:t>
            </a:r>
          </a:p>
          <a:p>
            <a:pPr algn="just">
              <a:spcBef>
                <a:spcPct val="3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port (&lt;</a:t>
            </a:r>
            <a:r>
              <a:rPr lang="zh-CN" altLang="en-US" sz="1600" b="1">
                <a:latin typeface="Times New Roman" panose="02020603050405020304" pitchFamily="18" charset="0"/>
                <a:ea typeface="仿宋_GB2312" pitchFamily="49" charset="-122"/>
              </a:rPr>
              <a:t>端口表&gt;)；]</a:t>
            </a:r>
          </a:p>
          <a:p>
            <a:pPr algn="just">
              <a:spcBef>
                <a:spcPct val="30000"/>
              </a:spcBef>
            </a:pPr>
            <a:r>
              <a:rPr lang="en-US" altLang="zh-CN" sz="1600" b="1">
                <a:latin typeface="Times New Roman" panose="02020603050405020304" pitchFamily="18" charset="0"/>
                <a:ea typeface="仿宋_GB2312" pitchFamily="49" charset="-122"/>
              </a:rPr>
              <a:t>                   end component [&lt;</a:t>
            </a:r>
            <a:r>
              <a:rPr lang="zh-CN" altLang="en-US" sz="1600" b="1">
                <a:latin typeface="Times New Roman" panose="02020603050405020304" pitchFamily="18" charset="0"/>
                <a:ea typeface="仿宋_GB2312" pitchFamily="49" charset="-122"/>
              </a:rPr>
              <a:t>元件名&gt;]；</a:t>
            </a:r>
          </a:p>
          <a:p>
            <a:pPr algn="just">
              <a:spcBef>
                <a:spcPct val="50000"/>
              </a:spcBef>
            </a:pPr>
            <a:r>
              <a:rPr lang="zh-CN" altLang="en-US" sz="1600" b="1">
                <a:latin typeface="Times New Roman" panose="02020603050405020304" pitchFamily="18" charset="0"/>
                <a:ea typeface="仿宋_GB2312" pitchFamily="49" charset="-122"/>
              </a:rPr>
              <a:t>            注:⑴</a:t>
            </a:r>
            <a:r>
              <a:rPr lang="en-US" altLang="zh-CN" sz="1600" b="1">
                <a:latin typeface="Times New Roman" panose="02020603050405020304" pitchFamily="18" charset="0"/>
                <a:ea typeface="仿宋_GB2312" pitchFamily="49" charset="-122"/>
              </a:rPr>
              <a:t>generic</a:t>
            </a:r>
            <a:r>
              <a:rPr lang="zh-CN" altLang="en-US" sz="1600" b="1">
                <a:latin typeface="Times New Roman" panose="02020603050405020304" pitchFamily="18" charset="0"/>
                <a:ea typeface="仿宋_GB2312" pitchFamily="49" charset="-122"/>
              </a:rPr>
              <a:t>子句用于定义引入元件内部的常量参数，</a:t>
            </a:r>
            <a:r>
              <a:rPr lang="en-US" altLang="zh-CN" sz="1600" b="1">
                <a:latin typeface="Times New Roman" panose="02020603050405020304" pitchFamily="18" charset="0"/>
                <a:ea typeface="仿宋_GB2312" pitchFamily="49" charset="-122"/>
              </a:rPr>
              <a:t>port</a:t>
            </a:r>
            <a:r>
              <a:rPr lang="zh-CN" altLang="en-US" sz="1600" b="1">
                <a:latin typeface="Times New Roman" panose="02020603050405020304" pitchFamily="18" charset="0"/>
                <a:ea typeface="仿宋_GB2312" pitchFamily="49" charset="-122"/>
              </a:rPr>
              <a:t>子句用于规定元件的输入和输</a:t>
            </a:r>
          </a:p>
          <a:p>
            <a:pPr algn="just">
              <a:spcBef>
                <a:spcPct val="20000"/>
              </a:spcBef>
            </a:pPr>
            <a:r>
              <a:rPr lang="zh-CN" altLang="en-US" sz="1600" b="1">
                <a:latin typeface="Times New Roman" panose="02020603050405020304" pitchFamily="18" charset="0"/>
                <a:ea typeface="仿宋_GB2312" pitchFamily="49" charset="-122"/>
              </a:rPr>
              <a:t>                     出端口信号。&lt;类属参数表&gt;和&lt;端口表&gt;的书写格式与实体说明语句相同</a:t>
            </a:r>
          </a:p>
          <a:p>
            <a:pPr algn="just">
              <a:spcBef>
                <a:spcPct val="50000"/>
              </a:spcBef>
            </a:pPr>
            <a:r>
              <a:rPr lang="zh-CN" altLang="en-US" sz="1600" b="1">
                <a:latin typeface="Times New Roman" panose="02020603050405020304" pitchFamily="18" charset="0"/>
                <a:ea typeface="仿宋_GB2312" pitchFamily="49" charset="-122"/>
              </a:rPr>
              <a:t>                  ⑵元件说明与实体说明表达的概念不同：一个实体说明最终可能代表一个实际的集成 </a:t>
            </a:r>
          </a:p>
          <a:p>
            <a:pPr algn="just">
              <a:spcBef>
                <a:spcPct val="20000"/>
              </a:spcBef>
            </a:pPr>
            <a:r>
              <a:rPr lang="zh-CN" altLang="en-US" sz="1600" b="1">
                <a:latin typeface="Times New Roman" panose="02020603050405020304" pitchFamily="18" charset="0"/>
                <a:ea typeface="仿宋_GB2312" pitchFamily="49" charset="-122"/>
              </a:rPr>
              <a:t>                      电路器件/一个放在硅芯片上的标准设计模块，是一个分离的设计单元，可以独立地 </a:t>
            </a:r>
          </a:p>
          <a:p>
            <a:pPr algn="just">
              <a:spcBef>
                <a:spcPct val="20000"/>
              </a:spcBef>
            </a:pPr>
            <a:r>
              <a:rPr lang="zh-CN" altLang="en-US" sz="1600" b="1">
                <a:latin typeface="Times New Roman" panose="02020603050405020304" pitchFamily="18" charset="0"/>
                <a:ea typeface="仿宋_GB2312" pitchFamily="49" charset="-122"/>
              </a:rPr>
              <a:t>                      进行分析，结果要放入设计库中。而一个元件说明只是定义了一个包含在构造体内</a:t>
            </a:r>
          </a:p>
          <a:p>
            <a:pPr algn="just">
              <a:spcBef>
                <a:spcPct val="20000"/>
              </a:spcBef>
            </a:pPr>
            <a:r>
              <a:rPr lang="zh-CN" altLang="en-US" sz="1600" b="1">
                <a:latin typeface="Times New Roman" panose="02020603050405020304" pitchFamily="18" charset="0"/>
                <a:ea typeface="仿宋_GB2312" pitchFamily="49" charset="-122"/>
              </a:rPr>
              <a:t>                      的虚拟模块</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F9F8AA4F-137E-4EBE-B3F2-739E25F65595}"/>
              </a:ext>
            </a:extLst>
          </p:cNvPr>
          <p:cNvSpPr>
            <a:spLocks noGrp="1"/>
          </p:cNvSpPr>
          <p:nvPr>
            <p:ph type="dt" sz="half" idx="10"/>
          </p:nvPr>
        </p:nvSpPr>
        <p:spPr/>
        <p:txBody>
          <a:bodyPr/>
          <a:lstStyle/>
          <a:p>
            <a:fld id="{C028BA50-033B-4472-A915-74856EE11A2E}" type="datetime1">
              <a:rPr lang="zh-CN" altLang="en-US"/>
              <a:pPr/>
              <a:t>2018/11/27</a:t>
            </a:fld>
            <a:endParaRPr lang="en-US" altLang="en-US"/>
          </a:p>
        </p:txBody>
      </p:sp>
      <p:sp>
        <p:nvSpPr>
          <p:cNvPr id="11" name="页脚占位符 4">
            <a:extLst>
              <a:ext uri="{FF2B5EF4-FFF2-40B4-BE49-F238E27FC236}">
                <a16:creationId xmlns:a16="http://schemas.microsoft.com/office/drawing/2014/main" id="{EFE67E21-7077-42A1-A3B5-487076005316}"/>
              </a:ext>
            </a:extLst>
          </p:cNvPr>
          <p:cNvSpPr>
            <a:spLocks noGrp="1"/>
          </p:cNvSpPr>
          <p:nvPr>
            <p:ph type="ftr" sz="quarter" idx="11"/>
          </p:nvPr>
        </p:nvSpPr>
        <p:spPr/>
        <p:txBody>
          <a:bodyPr/>
          <a:lstStyle/>
          <a:p>
            <a:r>
              <a:rPr lang="zh-CN" altLang="en-US"/>
              <a:t>电子教案 </a:t>
            </a:r>
            <a:r>
              <a:rPr lang="en-US" altLang="zh-CN"/>
              <a:t>Page </a:t>
            </a:r>
            <a:fld id="{7E3A0CC1-4A4D-4F7C-A64C-F4052120191B}" type="slidenum">
              <a:rPr lang="en-US" altLang="zh-CN"/>
              <a:pPr/>
              <a:t>57</a:t>
            </a:fld>
            <a:r>
              <a:rPr lang="en-US" altLang="zh-CN"/>
              <a:t> of 97</a:t>
            </a:r>
          </a:p>
        </p:txBody>
      </p:sp>
      <p:sp>
        <p:nvSpPr>
          <p:cNvPr id="121858" name="Rectangle 2">
            <a:extLst>
              <a:ext uri="{FF2B5EF4-FFF2-40B4-BE49-F238E27FC236}">
                <a16:creationId xmlns:a16="http://schemas.microsoft.com/office/drawing/2014/main" id="{975A1AC4-634D-4F9B-ADE4-E46A0EC6AB02}"/>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59" name="Text Box 3">
            <a:extLst>
              <a:ext uri="{FF2B5EF4-FFF2-40B4-BE49-F238E27FC236}">
                <a16:creationId xmlns:a16="http://schemas.microsoft.com/office/drawing/2014/main" id="{ABECFF6B-872F-435E-B4AB-346C2CE0EA9B}"/>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的模型结构(20)</a:t>
            </a:r>
            <a:endParaRPr lang="en-US" altLang="en-US" sz="3200" b="1">
              <a:latin typeface="Times New Roman" panose="02020603050405020304" pitchFamily="18" charset="0"/>
              <a:ea typeface="宋体" panose="02010600030101010101" pitchFamily="2" charset="-122"/>
            </a:endParaRPr>
          </a:p>
        </p:txBody>
      </p:sp>
      <p:sp>
        <p:nvSpPr>
          <p:cNvPr id="121860" name="Rectangle 4">
            <a:extLst>
              <a:ext uri="{FF2B5EF4-FFF2-40B4-BE49-F238E27FC236}">
                <a16:creationId xmlns:a16="http://schemas.microsoft.com/office/drawing/2014/main" id="{9EFB060E-F8CF-48EE-8C2F-FBEB9B82B773}"/>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1861" name="Rectangle 5">
            <a:extLst>
              <a:ext uri="{FF2B5EF4-FFF2-40B4-BE49-F238E27FC236}">
                <a16:creationId xmlns:a16="http://schemas.microsoft.com/office/drawing/2014/main" id="{7C243787-8A83-4040-B9D7-D0B4FA19A8E6}"/>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1862" name="Rectangle 6">
            <a:extLst>
              <a:ext uri="{FF2B5EF4-FFF2-40B4-BE49-F238E27FC236}">
                <a16:creationId xmlns:a16="http://schemas.microsoft.com/office/drawing/2014/main" id="{1D0130CE-5DB7-499C-B424-A2959A658FE0}"/>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863" name="Text Box 7">
            <a:extLst>
              <a:ext uri="{FF2B5EF4-FFF2-40B4-BE49-F238E27FC236}">
                <a16:creationId xmlns:a16="http://schemas.microsoft.com/office/drawing/2014/main" id="{D5A5AF6D-DD06-4821-A927-1538CD6CF33E}"/>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构造体功能的子结构描述</a:t>
            </a:r>
            <a:r>
              <a:rPr lang="zh-CN" altLang="en-US" b="1">
                <a:latin typeface="宋体" panose="02010600030101010101" pitchFamily="2" charset="-122"/>
                <a:ea typeface="仿宋_GB2312" pitchFamily="49" charset="-122"/>
              </a:rPr>
              <a:t>：</a:t>
            </a:r>
            <a:r>
              <a:rPr lang="zh-CN" altLang="en-US" sz="1600" b="1">
                <a:latin typeface="宋体" panose="02010600030101010101" pitchFamily="2" charset="-122"/>
                <a:ea typeface="仿宋_GB2312" pitchFamily="49" charset="-122"/>
              </a:rPr>
              <a:t>块、子程序、元件是结构描述的基本单元</a:t>
            </a:r>
          </a:p>
        </p:txBody>
      </p:sp>
      <p:sp>
        <p:nvSpPr>
          <p:cNvPr id="121864" name="Rectangle 8">
            <a:extLst>
              <a:ext uri="{FF2B5EF4-FFF2-40B4-BE49-F238E27FC236}">
                <a16:creationId xmlns:a16="http://schemas.microsoft.com/office/drawing/2014/main" id="{4B9230F6-0B1A-4C04-AA03-C0C679D44511}"/>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1865" name="Rectangle 9">
            <a:extLst>
              <a:ext uri="{FF2B5EF4-FFF2-40B4-BE49-F238E27FC236}">
                <a16:creationId xmlns:a16="http://schemas.microsoft.com/office/drawing/2014/main" id="{99EBB47A-BFBC-4BC3-839C-133592C5C8A9}"/>
              </a:ext>
            </a:extLst>
          </p:cNvPr>
          <p:cNvSpPr>
            <a:spLocks noChangeArrowheads="1"/>
          </p:cNvSpPr>
          <p:nvPr/>
        </p:nvSpPr>
        <p:spPr bwMode="auto">
          <a:xfrm>
            <a:off x="381000" y="1219200"/>
            <a:ext cx="8763000" cy="480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元件语句: </a:t>
            </a:r>
          </a:p>
          <a:p>
            <a:pPr>
              <a:spcBef>
                <a:spcPct val="40000"/>
              </a:spcBef>
            </a:pPr>
            <a:r>
              <a:rPr lang="zh-CN" altLang="en-US"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sym typeface="Symbol" panose="05050102010706020507" pitchFamily="18" charset="2"/>
              </a:rPr>
              <a:t></a:t>
            </a:r>
            <a:r>
              <a:rPr lang="zh-CN" altLang="en-US" sz="1600" b="1">
                <a:latin typeface="Times New Roman" panose="02020603050405020304" pitchFamily="18" charset="0"/>
                <a:ea typeface="仿宋_GB2312" pitchFamily="49" charset="-122"/>
              </a:rPr>
              <a:t>元件例示语句:</a:t>
            </a:r>
          </a:p>
          <a:p>
            <a:pPr algn="just">
              <a:spcBef>
                <a:spcPct val="30000"/>
              </a:spcBef>
            </a:pPr>
            <a:r>
              <a:rPr lang="en-US" altLang="zh-CN" sz="1600" b="1">
                <a:latin typeface="Times New Roman" panose="02020603050405020304" pitchFamily="18" charset="0"/>
                <a:ea typeface="仿宋_GB2312" pitchFamily="49" charset="-122"/>
              </a:rPr>
              <a:t>            &lt;</a:t>
            </a:r>
            <a:r>
              <a:rPr lang="zh-CN" altLang="en-US" sz="1600" b="1">
                <a:latin typeface="Times New Roman" panose="02020603050405020304" pitchFamily="18" charset="0"/>
                <a:ea typeface="仿宋_GB2312" pitchFamily="49" charset="-122"/>
              </a:rPr>
              <a:t>例示标号&gt;：[</a:t>
            </a:r>
            <a:r>
              <a:rPr lang="en-US" altLang="zh-CN" sz="1600" b="1">
                <a:latin typeface="Times New Roman" panose="02020603050405020304" pitchFamily="18" charset="0"/>
                <a:ea typeface="仿宋_GB2312" pitchFamily="49" charset="-122"/>
              </a:rPr>
              <a:t>component] &lt;</a:t>
            </a:r>
            <a:r>
              <a:rPr lang="zh-CN" altLang="en-US" sz="1600" b="1">
                <a:latin typeface="Times New Roman" panose="02020603050405020304" pitchFamily="18" charset="0"/>
                <a:ea typeface="仿宋_GB2312" pitchFamily="49" charset="-122"/>
              </a:rPr>
              <a:t>元件名&gt;</a:t>
            </a:r>
          </a:p>
          <a:p>
            <a:pPr algn="just">
              <a:spcBef>
                <a:spcPct val="3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generic map(&lt;</a:t>
            </a:r>
            <a:r>
              <a:rPr lang="zh-CN" altLang="en-US" sz="1600" b="1">
                <a:latin typeface="Times New Roman" panose="02020603050405020304" pitchFamily="18" charset="0"/>
                <a:ea typeface="仿宋_GB2312" pitchFamily="49" charset="-122"/>
              </a:rPr>
              <a:t>类属参数互连表&gt;)]</a:t>
            </a:r>
          </a:p>
          <a:p>
            <a:pPr algn="just">
              <a:spcBef>
                <a:spcPct val="3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port map(&lt;</a:t>
            </a:r>
            <a:r>
              <a:rPr lang="zh-CN" altLang="en-US" sz="1600" b="1">
                <a:latin typeface="Times New Roman" panose="02020603050405020304" pitchFamily="18" charset="0"/>
                <a:ea typeface="仿宋_GB2312" pitchFamily="49" charset="-122"/>
              </a:rPr>
              <a:t>端口互连表&gt;)]；</a:t>
            </a:r>
          </a:p>
          <a:p>
            <a:pPr algn="just">
              <a:spcBef>
                <a:spcPct val="50000"/>
              </a:spcBef>
            </a:pPr>
            <a:r>
              <a:rPr lang="zh-CN" altLang="en-US" sz="1600" b="1">
                <a:latin typeface="Times New Roman" panose="02020603050405020304" pitchFamily="18" charset="0"/>
                <a:ea typeface="仿宋_GB2312" pitchFamily="49" charset="-122"/>
              </a:rPr>
              <a:t>            注:⑴&lt;例示标号&gt;必须是唯一的。</a:t>
            </a:r>
          </a:p>
          <a:p>
            <a:pPr algn="just">
              <a:spcBef>
                <a:spcPct val="30000"/>
              </a:spcBef>
            </a:pPr>
            <a:r>
              <a:rPr lang="zh-CN" altLang="en-US" sz="1600" b="1">
                <a:latin typeface="Times New Roman" panose="02020603050405020304" pitchFamily="18" charset="0"/>
                <a:ea typeface="仿宋_GB2312" pitchFamily="49" charset="-122"/>
              </a:rPr>
              <a:t>                  ⑵实际参数与类属参数、实际信号与端口信号之间的互连可采用位置结合或命名结合</a:t>
            </a:r>
          </a:p>
          <a:p>
            <a:pPr algn="just">
              <a:spcBef>
                <a:spcPct val="15000"/>
              </a:spcBef>
            </a:pPr>
            <a:r>
              <a:rPr lang="zh-CN" altLang="en-US" sz="1600" b="1">
                <a:latin typeface="Times New Roman" panose="02020603050405020304" pitchFamily="18" charset="0"/>
                <a:ea typeface="仿宋_GB2312" pitchFamily="49" charset="-122"/>
              </a:rPr>
              <a:t>                      方法来完成。</a:t>
            </a:r>
          </a:p>
          <a:p>
            <a:pPr algn="just">
              <a:spcBef>
                <a:spcPct val="30000"/>
              </a:spcBef>
            </a:pPr>
            <a:r>
              <a:rPr lang="zh-CN" altLang="en-US" sz="1600" b="1">
                <a:latin typeface="Times New Roman" panose="02020603050405020304" pitchFamily="18" charset="0"/>
                <a:ea typeface="仿宋_GB2312" pitchFamily="49" charset="-122"/>
              </a:rPr>
              <a:t>                  ⑶</a:t>
            </a:r>
            <a:r>
              <a:rPr lang="en-US" altLang="zh-CN" sz="1600" b="1">
                <a:latin typeface="Times New Roman" panose="02020603050405020304" pitchFamily="18" charset="0"/>
                <a:ea typeface="仿宋_GB2312" pitchFamily="49" charset="-122"/>
              </a:rPr>
              <a:t>VHDL’87</a:t>
            </a:r>
            <a:r>
              <a:rPr lang="zh-CN" altLang="en-US" sz="1600" b="1">
                <a:latin typeface="Times New Roman" panose="02020603050405020304" pitchFamily="18" charset="0"/>
                <a:ea typeface="仿宋_GB2312" pitchFamily="49" charset="-122"/>
              </a:rPr>
              <a:t>标准不支持使用保留字</a:t>
            </a:r>
            <a:r>
              <a:rPr lang="en-US" altLang="zh-CN" sz="1600" b="1">
                <a:latin typeface="Times New Roman" panose="02020603050405020304" pitchFamily="18" charset="0"/>
                <a:ea typeface="仿宋_GB2312" pitchFamily="49" charset="-122"/>
              </a:rPr>
              <a:t>component。VHDL’93</a:t>
            </a:r>
            <a:r>
              <a:rPr lang="zh-CN" altLang="en-US" sz="1600" b="1">
                <a:latin typeface="Times New Roman" panose="02020603050405020304" pitchFamily="18" charset="0"/>
                <a:ea typeface="仿宋_GB2312" pitchFamily="49" charset="-122"/>
              </a:rPr>
              <a:t>和</a:t>
            </a:r>
            <a:r>
              <a:rPr lang="en-US" altLang="zh-CN" sz="1600" b="1">
                <a:latin typeface="Times New Roman" panose="02020603050405020304" pitchFamily="18" charset="0"/>
                <a:ea typeface="仿宋_GB2312" pitchFamily="49" charset="-122"/>
              </a:rPr>
              <a:t>VHDL’2001</a:t>
            </a:r>
            <a:r>
              <a:rPr lang="zh-CN" altLang="en-US" sz="1600" b="1">
                <a:latin typeface="Times New Roman" panose="02020603050405020304" pitchFamily="18" charset="0"/>
                <a:ea typeface="仿宋_GB2312" pitchFamily="49" charset="-122"/>
              </a:rPr>
              <a:t>标准使用该</a:t>
            </a:r>
          </a:p>
          <a:p>
            <a:pPr algn="just">
              <a:spcBef>
                <a:spcPct val="15000"/>
              </a:spcBef>
            </a:pPr>
            <a:r>
              <a:rPr lang="zh-CN" altLang="en-US" sz="1600" b="1">
                <a:latin typeface="Times New Roman" panose="02020603050405020304" pitchFamily="18" charset="0"/>
                <a:ea typeface="仿宋_GB2312" pitchFamily="49" charset="-122"/>
              </a:rPr>
              <a:t>                      保留字主要用于区分一个例示是元件例示还是直接实体例示</a:t>
            </a:r>
          </a:p>
          <a:p>
            <a:pPr algn="just">
              <a:spcBef>
                <a:spcPct val="50000"/>
              </a:spcBef>
            </a:pPr>
            <a:r>
              <a:rPr lang="zh-CN" altLang="en-US" sz="1600" b="1">
                <a:latin typeface="Times New Roman" panose="02020603050405020304" pitchFamily="18" charset="0"/>
                <a:ea typeface="仿宋_GB2312" pitchFamily="49" charset="-122"/>
              </a:rPr>
              <a:t>      例：</a:t>
            </a:r>
            <a:r>
              <a:rPr lang="en-US" altLang="zh-CN" sz="1600" b="1">
                <a:latin typeface="Times New Roman" panose="02020603050405020304" pitchFamily="18" charset="0"/>
                <a:ea typeface="仿宋_GB2312" pitchFamily="49" charset="-122"/>
              </a:rPr>
              <a:t>library </a:t>
            </a:r>
            <a:r>
              <a:rPr lang="en-US" altLang="zh-CN" sz="1600">
                <a:latin typeface="Times New Roman" panose="02020603050405020304" pitchFamily="18" charset="0"/>
                <a:ea typeface="仿宋_GB2312" pitchFamily="49" charset="-122"/>
              </a:rPr>
              <a:t>IEEE</a:t>
            </a:r>
            <a:r>
              <a:rPr lang="en-US" altLang="zh-CN" sz="1600" b="1">
                <a:latin typeface="Times New Roman" panose="02020603050405020304" pitchFamily="18" charset="0"/>
                <a:ea typeface="仿宋_GB2312" pitchFamily="49" charset="-122"/>
              </a:rPr>
              <a:t>； </a:t>
            </a:r>
          </a:p>
          <a:p>
            <a:pPr algn="just">
              <a:spcBef>
                <a:spcPct val="20000"/>
              </a:spcBef>
            </a:pPr>
            <a:r>
              <a:rPr lang="en-US" altLang="zh-CN" sz="1600" b="1">
                <a:latin typeface="Times New Roman" panose="02020603050405020304" pitchFamily="18" charset="0"/>
                <a:ea typeface="仿宋_GB2312" pitchFamily="49" charset="-122"/>
              </a:rPr>
              <a:t>              use </a:t>
            </a:r>
            <a:r>
              <a:rPr lang="en-US" altLang="zh-CN" sz="1600">
                <a:latin typeface="Times New Roman" panose="02020603050405020304" pitchFamily="18" charset="0"/>
                <a:ea typeface="仿宋_GB2312" pitchFamily="49" charset="-122"/>
              </a:rPr>
              <a:t>IEEE.std_logic_1164.</a:t>
            </a:r>
            <a:r>
              <a:rPr lang="en-US" altLang="zh-CN" sz="1600" b="1">
                <a:latin typeface="Times New Roman" panose="02020603050405020304" pitchFamily="18" charset="0"/>
                <a:ea typeface="仿宋_GB2312" pitchFamily="49" charset="-122"/>
              </a:rPr>
              <a:t>all； </a:t>
            </a:r>
          </a:p>
          <a:p>
            <a:pPr algn="just">
              <a:spcBef>
                <a:spcPct val="20000"/>
              </a:spcBef>
            </a:pPr>
            <a:r>
              <a:rPr lang="en-US" altLang="zh-CN" sz="1600" b="1">
                <a:latin typeface="Times New Roman" panose="02020603050405020304" pitchFamily="18" charset="0"/>
                <a:ea typeface="仿宋_GB2312" pitchFamily="49" charset="-122"/>
              </a:rPr>
              <a:t>              use </a:t>
            </a:r>
            <a:r>
              <a:rPr lang="en-US" altLang="zh-CN" sz="1600">
                <a:latin typeface="Times New Roman" panose="02020603050405020304" pitchFamily="18" charset="0"/>
                <a:ea typeface="仿宋_GB2312" pitchFamily="49" charset="-122"/>
              </a:rPr>
              <a:t>IEEE.std_logic_arith.</a:t>
            </a:r>
            <a:r>
              <a:rPr lang="en-US" altLang="zh-CN" sz="1600" b="1">
                <a:latin typeface="Times New Roman" panose="02020603050405020304" pitchFamily="18" charset="0"/>
                <a:ea typeface="仿宋_GB2312" pitchFamily="49" charset="-122"/>
              </a:rPr>
              <a:t>all；</a:t>
            </a:r>
          </a:p>
          <a:p>
            <a:pPr algn="just">
              <a:spcBef>
                <a:spcPct val="20000"/>
              </a:spcBef>
            </a:pPr>
            <a:r>
              <a:rPr lang="en-US" altLang="zh-CN" sz="1600" b="1">
                <a:latin typeface="Times New Roman" panose="02020603050405020304" pitchFamily="18" charset="0"/>
                <a:ea typeface="仿宋_GB2312" pitchFamily="49" charset="-122"/>
              </a:rPr>
              <a:t>              use </a:t>
            </a:r>
            <a:r>
              <a:rPr lang="en-US" altLang="zh-CN" sz="1600">
                <a:latin typeface="Times New Roman" panose="02020603050405020304" pitchFamily="18" charset="0"/>
                <a:ea typeface="仿宋_GB2312" pitchFamily="49" charset="-122"/>
              </a:rPr>
              <a:t>IEEE.std_logic_unsigned.</a:t>
            </a:r>
            <a:r>
              <a:rPr lang="en-US" altLang="zh-CN" sz="1600" b="1">
                <a:latin typeface="Times New Roman" panose="02020603050405020304" pitchFamily="18" charset="0"/>
                <a:ea typeface="仿宋_GB2312" pitchFamily="49" charset="-122"/>
              </a:rPr>
              <a:t>all；</a:t>
            </a:r>
          </a:p>
          <a:p>
            <a:pPr algn="just">
              <a:spcBef>
                <a:spcPct val="2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use </a:t>
            </a:r>
            <a:r>
              <a:rPr lang="en-US" altLang="zh-CN" sz="1600">
                <a:latin typeface="Times New Roman" panose="02020603050405020304" pitchFamily="18" charset="0"/>
                <a:ea typeface="仿宋_GB2312" pitchFamily="49" charset="-122"/>
              </a:rPr>
              <a:t>WORK.divide_unit</a:t>
            </a:r>
            <a:r>
              <a:rPr lang="en-US" altLang="zh-CN" sz="1600" b="1">
                <a:latin typeface="Times New Roman" panose="02020603050405020304" pitchFamily="18" charset="0"/>
                <a:ea typeface="仿宋_GB2312" pitchFamily="49" charset="-122"/>
              </a:rPr>
              <a:t>；</a:t>
            </a:r>
            <a:endParaRPr lang="zh-CN" altLang="en-US" sz="1600" b="1">
              <a:latin typeface="Times New Roman" panose="02020603050405020304" pitchFamily="18" charset="0"/>
              <a:ea typeface="仿宋_GB2312"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CD08FDE5-2B47-4C4D-A7A7-19A20D53B596}"/>
              </a:ext>
            </a:extLst>
          </p:cNvPr>
          <p:cNvSpPr>
            <a:spLocks noGrp="1"/>
          </p:cNvSpPr>
          <p:nvPr>
            <p:ph type="dt" sz="half" idx="10"/>
          </p:nvPr>
        </p:nvSpPr>
        <p:spPr/>
        <p:txBody>
          <a:bodyPr/>
          <a:lstStyle/>
          <a:p>
            <a:fld id="{8D724B10-D61C-424D-B90A-30F276174740}" type="datetime1">
              <a:rPr lang="zh-CN" altLang="en-US"/>
              <a:pPr/>
              <a:t>2018/11/27</a:t>
            </a:fld>
            <a:endParaRPr lang="en-US" altLang="en-US"/>
          </a:p>
        </p:txBody>
      </p:sp>
      <p:sp>
        <p:nvSpPr>
          <p:cNvPr id="11" name="页脚占位符 4">
            <a:extLst>
              <a:ext uri="{FF2B5EF4-FFF2-40B4-BE49-F238E27FC236}">
                <a16:creationId xmlns:a16="http://schemas.microsoft.com/office/drawing/2014/main" id="{C53EA6E2-D2B7-43CA-9365-C1E45ECFC3A4}"/>
              </a:ext>
            </a:extLst>
          </p:cNvPr>
          <p:cNvSpPr>
            <a:spLocks noGrp="1"/>
          </p:cNvSpPr>
          <p:nvPr>
            <p:ph type="ftr" sz="quarter" idx="11"/>
          </p:nvPr>
        </p:nvSpPr>
        <p:spPr/>
        <p:txBody>
          <a:bodyPr/>
          <a:lstStyle/>
          <a:p>
            <a:r>
              <a:rPr lang="zh-CN" altLang="en-US"/>
              <a:t>电子教案 </a:t>
            </a:r>
            <a:r>
              <a:rPr lang="en-US" altLang="zh-CN"/>
              <a:t>Page </a:t>
            </a:r>
            <a:fld id="{3FDF30B1-4712-45C6-8F32-0C4989AA0D03}" type="slidenum">
              <a:rPr lang="en-US" altLang="zh-CN"/>
              <a:pPr/>
              <a:t>58</a:t>
            </a:fld>
            <a:r>
              <a:rPr lang="en-US" altLang="zh-CN"/>
              <a:t> of 97</a:t>
            </a:r>
          </a:p>
        </p:txBody>
      </p:sp>
      <p:sp>
        <p:nvSpPr>
          <p:cNvPr id="122882" name="Rectangle 2">
            <a:extLst>
              <a:ext uri="{FF2B5EF4-FFF2-40B4-BE49-F238E27FC236}">
                <a16:creationId xmlns:a16="http://schemas.microsoft.com/office/drawing/2014/main" id="{B6264077-E568-4F31-BDF0-715BEC3CB779}"/>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3" name="Text Box 3">
            <a:extLst>
              <a:ext uri="{FF2B5EF4-FFF2-40B4-BE49-F238E27FC236}">
                <a16:creationId xmlns:a16="http://schemas.microsoft.com/office/drawing/2014/main" id="{0F7F4096-E925-4C5F-A1A4-E9739991860D}"/>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的模型结构(21)</a:t>
            </a:r>
            <a:endParaRPr lang="en-US" altLang="en-US" sz="3200" b="1">
              <a:latin typeface="Times New Roman" panose="02020603050405020304" pitchFamily="18" charset="0"/>
              <a:ea typeface="宋体" panose="02010600030101010101" pitchFamily="2" charset="-122"/>
            </a:endParaRPr>
          </a:p>
        </p:txBody>
      </p:sp>
      <p:sp>
        <p:nvSpPr>
          <p:cNvPr id="122884" name="Rectangle 4">
            <a:extLst>
              <a:ext uri="{FF2B5EF4-FFF2-40B4-BE49-F238E27FC236}">
                <a16:creationId xmlns:a16="http://schemas.microsoft.com/office/drawing/2014/main" id="{A0A28266-9666-414C-ACC3-2F032472ED9D}"/>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2885" name="Rectangle 5">
            <a:extLst>
              <a:ext uri="{FF2B5EF4-FFF2-40B4-BE49-F238E27FC236}">
                <a16:creationId xmlns:a16="http://schemas.microsoft.com/office/drawing/2014/main" id="{DCA4AB7A-3CC8-4304-9B53-D4B76D25B70A}"/>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2886" name="Rectangle 6">
            <a:extLst>
              <a:ext uri="{FF2B5EF4-FFF2-40B4-BE49-F238E27FC236}">
                <a16:creationId xmlns:a16="http://schemas.microsoft.com/office/drawing/2014/main" id="{92FEAEF9-9276-4E09-8DC3-8FC1ADAB1AAE}"/>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887" name="Text Box 7">
            <a:extLst>
              <a:ext uri="{FF2B5EF4-FFF2-40B4-BE49-F238E27FC236}">
                <a16:creationId xmlns:a16="http://schemas.microsoft.com/office/drawing/2014/main" id="{D7F22E54-541E-4E2A-8609-52D35C65780C}"/>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构造体功能的子结构描述</a:t>
            </a:r>
            <a:r>
              <a:rPr lang="zh-CN" altLang="en-US" b="1">
                <a:latin typeface="宋体" panose="02010600030101010101" pitchFamily="2" charset="-122"/>
                <a:ea typeface="仿宋_GB2312" pitchFamily="49" charset="-122"/>
              </a:rPr>
              <a:t>：</a:t>
            </a:r>
            <a:r>
              <a:rPr lang="zh-CN" altLang="en-US" sz="1600" b="1">
                <a:latin typeface="宋体" panose="02010600030101010101" pitchFamily="2" charset="-122"/>
                <a:ea typeface="仿宋_GB2312" pitchFamily="49" charset="-122"/>
              </a:rPr>
              <a:t>块、子程序、元件是结构描述的基本单元</a:t>
            </a:r>
          </a:p>
        </p:txBody>
      </p:sp>
      <p:sp>
        <p:nvSpPr>
          <p:cNvPr id="122888" name="Rectangle 8">
            <a:extLst>
              <a:ext uri="{FF2B5EF4-FFF2-40B4-BE49-F238E27FC236}">
                <a16:creationId xmlns:a16="http://schemas.microsoft.com/office/drawing/2014/main" id="{B113D8CF-31EE-4FBF-BCA2-29C2972A3A7F}"/>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2889" name="Rectangle 9">
            <a:extLst>
              <a:ext uri="{FF2B5EF4-FFF2-40B4-BE49-F238E27FC236}">
                <a16:creationId xmlns:a16="http://schemas.microsoft.com/office/drawing/2014/main" id="{B874CAD5-AB8B-4F5A-B0FD-BFCD2C43AC75}"/>
              </a:ext>
            </a:extLst>
          </p:cNvPr>
          <p:cNvSpPr>
            <a:spLocks noChangeArrowheads="1"/>
          </p:cNvSpPr>
          <p:nvPr/>
        </p:nvSpPr>
        <p:spPr bwMode="auto">
          <a:xfrm>
            <a:off x="381000" y="1143000"/>
            <a:ext cx="8763000" cy="519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元件语句: </a:t>
            </a:r>
            <a:endParaRPr lang="en-US" altLang="zh-CN" sz="1600" b="1">
              <a:latin typeface="Times New Roman" panose="02020603050405020304" pitchFamily="18" charset="0"/>
              <a:ea typeface="仿宋_GB2312" pitchFamily="49" charset="-122"/>
            </a:endParaRPr>
          </a:p>
          <a:p>
            <a:pPr algn="just">
              <a:spcBef>
                <a:spcPct val="10000"/>
              </a:spcBef>
            </a:pPr>
            <a:r>
              <a:rPr lang="en-US" altLang="zh-CN" sz="1600" b="1">
                <a:latin typeface="Times New Roman" panose="02020603050405020304" pitchFamily="18" charset="0"/>
                <a:ea typeface="仿宋_GB2312" pitchFamily="49" charset="-122"/>
              </a:rPr>
              <a:t>              entity </a:t>
            </a:r>
            <a:r>
              <a:rPr lang="en-US" altLang="zh-CN" sz="1600">
                <a:latin typeface="Times New Roman" panose="02020603050405020304" pitchFamily="18" charset="0"/>
                <a:ea typeface="仿宋_GB2312" pitchFamily="49" charset="-122"/>
              </a:rPr>
              <a:t>divider</a:t>
            </a:r>
            <a:r>
              <a:rPr lang="en-US" altLang="zh-CN" sz="1600" b="1">
                <a:latin typeface="Times New Roman" panose="02020603050405020304" pitchFamily="18" charset="0"/>
                <a:ea typeface="仿宋_GB2312" pitchFamily="49" charset="-122"/>
              </a:rPr>
              <a:t> is</a:t>
            </a:r>
          </a:p>
          <a:p>
            <a:pPr algn="just">
              <a:spcBef>
                <a:spcPct val="10000"/>
              </a:spcBef>
            </a:pPr>
            <a:r>
              <a:rPr lang="en-US" altLang="zh-CN" sz="1600" b="1">
                <a:latin typeface="Times New Roman" panose="02020603050405020304" pitchFamily="18" charset="0"/>
                <a:ea typeface="仿宋_GB2312" pitchFamily="49" charset="-122"/>
              </a:rPr>
              <a:t>                   generic</a:t>
            </a:r>
            <a:r>
              <a:rPr lang="en-US" altLang="zh-CN" sz="1600">
                <a:latin typeface="Times New Roman" panose="02020603050405020304" pitchFamily="18" charset="0"/>
                <a:ea typeface="仿宋_GB2312" pitchFamily="49" charset="-122"/>
              </a:rPr>
              <a:t>(m: integer := 12)</a:t>
            </a:r>
            <a:r>
              <a:rPr lang="en-US" altLang="zh-CN" sz="1600" b="1">
                <a:latin typeface="Times New Roman" panose="02020603050405020304" pitchFamily="18" charset="0"/>
                <a:ea typeface="仿宋_GB2312" pitchFamily="49" charset="-122"/>
              </a:rPr>
              <a:t>；</a:t>
            </a:r>
          </a:p>
          <a:p>
            <a:pPr algn="just">
              <a:spcBef>
                <a:spcPct val="10000"/>
              </a:spcBef>
            </a:pPr>
            <a:r>
              <a:rPr lang="en-US" altLang="zh-CN" sz="1600" b="1">
                <a:latin typeface="Times New Roman" panose="02020603050405020304" pitchFamily="18" charset="0"/>
                <a:ea typeface="仿宋_GB2312" pitchFamily="49" charset="-122"/>
              </a:rPr>
              <a:t>                   port </a:t>
            </a:r>
            <a:r>
              <a:rPr lang="en-US" altLang="zh-CN" sz="1600">
                <a:latin typeface="Times New Roman" panose="02020603050405020304" pitchFamily="18" charset="0"/>
                <a:ea typeface="仿宋_GB2312" pitchFamily="49" charset="-122"/>
              </a:rPr>
              <a:t>(clk：</a:t>
            </a:r>
            <a:r>
              <a:rPr lang="en-US" altLang="zh-CN" sz="1600" b="1">
                <a:latin typeface="Times New Roman" panose="02020603050405020304" pitchFamily="18" charset="0"/>
                <a:ea typeface="仿宋_GB2312" pitchFamily="49" charset="-122"/>
              </a:rPr>
              <a:t>in </a:t>
            </a:r>
            <a:r>
              <a:rPr lang="en-US" altLang="zh-CN" sz="1600">
                <a:latin typeface="Times New Roman" panose="02020603050405020304" pitchFamily="18" charset="0"/>
                <a:ea typeface="仿宋_GB2312" pitchFamily="49" charset="-122"/>
              </a:rPr>
              <a:t>std_logic；x，y：</a:t>
            </a:r>
            <a:r>
              <a:rPr lang="en-US" altLang="zh-CN" sz="1600" b="1">
                <a:latin typeface="Times New Roman" panose="02020603050405020304" pitchFamily="18" charset="0"/>
                <a:ea typeface="仿宋_GB2312" pitchFamily="49" charset="-122"/>
              </a:rPr>
              <a:t>in </a:t>
            </a:r>
            <a:r>
              <a:rPr lang="en-US" altLang="zh-CN" sz="1600">
                <a:latin typeface="Times New Roman" panose="02020603050405020304" pitchFamily="18" charset="0"/>
                <a:ea typeface="仿宋_GB2312" pitchFamily="49" charset="-122"/>
              </a:rPr>
              <a:t>std_logic_vector(m-1</a:t>
            </a:r>
            <a:r>
              <a:rPr lang="en-US" altLang="zh-CN" sz="1600" b="1">
                <a:latin typeface="Times New Roman" panose="02020603050405020304" pitchFamily="18" charset="0"/>
                <a:ea typeface="仿宋_GB2312" pitchFamily="49" charset="-122"/>
              </a:rPr>
              <a:t> downto </a:t>
            </a:r>
            <a:r>
              <a:rPr lang="en-US" altLang="zh-CN" sz="1600">
                <a:latin typeface="Times New Roman" panose="02020603050405020304" pitchFamily="18" charset="0"/>
                <a:ea typeface="仿宋_GB2312" pitchFamily="49" charset="-122"/>
              </a:rPr>
              <a:t>0)</a:t>
            </a:r>
            <a:r>
              <a:rPr lang="en-US" altLang="zh-CN" sz="1600" b="1">
                <a:latin typeface="Times New Roman" panose="02020603050405020304" pitchFamily="18" charset="0"/>
                <a:ea typeface="仿宋_GB2312" pitchFamily="49" charset="-122"/>
              </a:rPr>
              <a:t>； </a:t>
            </a:r>
          </a:p>
          <a:p>
            <a:pPr algn="just">
              <a:spcBef>
                <a:spcPct val="10000"/>
              </a:spcBef>
            </a:pPr>
            <a:r>
              <a:rPr lang="en-US" altLang="zh-CN" sz="1600" b="1">
                <a:latin typeface="Times New Roman" panose="02020603050405020304" pitchFamily="18" charset="0"/>
                <a:ea typeface="仿宋_GB2312" pitchFamily="49" charset="-122"/>
              </a:rPr>
              <a:t>                             </a:t>
            </a:r>
            <a:r>
              <a:rPr lang="en-US" altLang="zh-CN" sz="1600">
                <a:latin typeface="Times New Roman" panose="02020603050405020304" pitchFamily="18" charset="0"/>
                <a:ea typeface="仿宋_GB2312" pitchFamily="49" charset="-122"/>
              </a:rPr>
              <a:t>z：</a:t>
            </a:r>
            <a:r>
              <a:rPr lang="en-US" altLang="zh-CN" sz="1600" b="1">
                <a:latin typeface="Times New Roman" panose="02020603050405020304" pitchFamily="18" charset="0"/>
                <a:ea typeface="仿宋_GB2312" pitchFamily="49" charset="-122"/>
              </a:rPr>
              <a:t>out </a:t>
            </a:r>
            <a:r>
              <a:rPr lang="en-US" altLang="zh-CN" sz="1600">
                <a:latin typeface="Times New Roman" panose="02020603050405020304" pitchFamily="18" charset="0"/>
                <a:ea typeface="仿宋_GB2312" pitchFamily="49" charset="-122"/>
              </a:rPr>
              <a:t>std_logic_vector(m-1</a:t>
            </a:r>
            <a:r>
              <a:rPr lang="en-US" altLang="zh-CN" sz="1600" b="1">
                <a:latin typeface="Times New Roman" panose="02020603050405020304" pitchFamily="18" charset="0"/>
                <a:ea typeface="仿宋_GB2312" pitchFamily="49" charset="-122"/>
              </a:rPr>
              <a:t> downto </a:t>
            </a:r>
            <a:r>
              <a:rPr lang="en-US" altLang="zh-CN" sz="1600">
                <a:latin typeface="Times New Roman" panose="02020603050405020304" pitchFamily="18" charset="0"/>
                <a:ea typeface="仿宋_GB2312" pitchFamily="49" charset="-122"/>
              </a:rPr>
              <a:t>0))</a:t>
            </a:r>
            <a:r>
              <a:rPr lang="en-US" altLang="zh-CN" sz="1600" b="1">
                <a:latin typeface="Times New Roman" panose="02020603050405020304" pitchFamily="18" charset="0"/>
                <a:ea typeface="仿宋_GB2312" pitchFamily="49" charset="-122"/>
              </a:rPr>
              <a:t>；</a:t>
            </a:r>
          </a:p>
          <a:p>
            <a:pPr algn="just">
              <a:spcBef>
                <a:spcPct val="10000"/>
              </a:spcBef>
            </a:pPr>
            <a:r>
              <a:rPr lang="en-US" altLang="zh-CN" sz="1600" b="1">
                <a:latin typeface="Times New Roman" panose="02020603050405020304" pitchFamily="18" charset="0"/>
                <a:ea typeface="仿宋_GB2312" pitchFamily="49" charset="-122"/>
              </a:rPr>
              <a:t>              end entity </a:t>
            </a:r>
            <a:r>
              <a:rPr lang="en-US" altLang="zh-CN" sz="1600">
                <a:latin typeface="Times New Roman" panose="02020603050405020304" pitchFamily="18" charset="0"/>
                <a:ea typeface="仿宋_GB2312" pitchFamily="49" charset="-122"/>
              </a:rPr>
              <a:t>divider</a:t>
            </a:r>
            <a:r>
              <a:rPr lang="en-US" altLang="zh-CN" sz="1600" b="1">
                <a:latin typeface="Times New Roman" panose="02020603050405020304" pitchFamily="18" charset="0"/>
                <a:ea typeface="仿宋_GB2312" pitchFamily="49" charset="-122"/>
              </a:rPr>
              <a:t>；</a:t>
            </a:r>
          </a:p>
          <a:p>
            <a:pPr algn="just">
              <a:spcBef>
                <a:spcPct val="10000"/>
              </a:spcBef>
            </a:pPr>
            <a:r>
              <a:rPr lang="en-US" altLang="zh-CN" sz="1600" b="1">
                <a:latin typeface="Times New Roman" panose="02020603050405020304" pitchFamily="18" charset="0"/>
                <a:ea typeface="仿宋_GB2312" pitchFamily="49" charset="-122"/>
              </a:rPr>
              <a:t>              architecture </a:t>
            </a:r>
            <a:r>
              <a:rPr lang="en-US" altLang="zh-CN" sz="1600">
                <a:latin typeface="Times New Roman" panose="02020603050405020304" pitchFamily="18" charset="0"/>
                <a:ea typeface="仿宋_GB2312" pitchFamily="49" charset="-122"/>
              </a:rPr>
              <a:t>behav</a:t>
            </a:r>
            <a:r>
              <a:rPr lang="en-US" altLang="zh-CN" sz="1600" b="1">
                <a:latin typeface="Times New Roman" panose="02020603050405020304" pitchFamily="18" charset="0"/>
                <a:ea typeface="仿宋_GB2312" pitchFamily="49" charset="-122"/>
              </a:rPr>
              <a:t> of </a:t>
            </a:r>
            <a:r>
              <a:rPr lang="en-US" altLang="zh-CN" sz="1600">
                <a:latin typeface="Times New Roman" panose="02020603050405020304" pitchFamily="18" charset="0"/>
                <a:ea typeface="仿宋_GB2312" pitchFamily="49" charset="-122"/>
              </a:rPr>
              <a:t>divider</a:t>
            </a:r>
            <a:r>
              <a:rPr lang="en-US" altLang="zh-CN" sz="1600" b="1">
                <a:latin typeface="Times New Roman" panose="02020603050405020304" pitchFamily="18" charset="0"/>
                <a:ea typeface="仿宋_GB2312" pitchFamily="49" charset="-122"/>
              </a:rPr>
              <a:t> is</a:t>
            </a:r>
          </a:p>
          <a:p>
            <a:pPr algn="just">
              <a:spcBef>
                <a:spcPct val="10000"/>
              </a:spcBef>
            </a:pPr>
            <a:r>
              <a:rPr lang="en-US" altLang="zh-CN" sz="1600" b="1">
                <a:latin typeface="Times New Roman" panose="02020603050405020304" pitchFamily="18" charset="0"/>
                <a:ea typeface="仿宋_GB2312" pitchFamily="49" charset="-122"/>
              </a:rPr>
              <a:t>                    component </a:t>
            </a:r>
            <a:r>
              <a:rPr lang="en-US" altLang="zh-CN" sz="1600">
                <a:latin typeface="Times New Roman" panose="02020603050405020304" pitchFamily="18" charset="0"/>
                <a:ea typeface="仿宋_GB2312" pitchFamily="49" charset="-122"/>
              </a:rPr>
              <a:t>divide_unit</a:t>
            </a:r>
            <a:r>
              <a:rPr lang="en-US" altLang="zh-CN" sz="1600" b="1">
                <a:latin typeface="Times New Roman" panose="02020603050405020304" pitchFamily="18" charset="0"/>
                <a:ea typeface="仿宋_GB2312" pitchFamily="49" charset="-122"/>
              </a:rPr>
              <a:t> is                                                                       --</a:t>
            </a:r>
            <a:r>
              <a:rPr lang="zh-CN" altLang="en-US" sz="1600" b="1">
                <a:latin typeface="Times New Roman" panose="02020603050405020304" pitchFamily="18" charset="0"/>
                <a:ea typeface="仿宋_GB2312" pitchFamily="49" charset="-122"/>
              </a:rPr>
              <a:t>元件说明</a:t>
            </a:r>
          </a:p>
          <a:p>
            <a:pPr algn="just">
              <a:spcBef>
                <a:spcPct val="1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generic</a:t>
            </a:r>
            <a:r>
              <a:rPr lang="en-US" altLang="zh-CN" sz="1600">
                <a:latin typeface="Times New Roman" panose="02020603050405020304" pitchFamily="18" charset="0"/>
                <a:ea typeface="仿宋_GB2312" pitchFamily="49" charset="-122"/>
              </a:rPr>
              <a:t>(m：integer)</a:t>
            </a:r>
            <a:r>
              <a:rPr lang="en-US" altLang="zh-CN" sz="1600" b="1">
                <a:latin typeface="Times New Roman" panose="02020603050405020304" pitchFamily="18" charset="0"/>
                <a:ea typeface="仿宋_GB2312" pitchFamily="49" charset="-122"/>
              </a:rPr>
              <a:t>；</a:t>
            </a:r>
          </a:p>
          <a:p>
            <a:pPr algn="just">
              <a:spcBef>
                <a:spcPct val="10000"/>
              </a:spcBef>
            </a:pPr>
            <a:r>
              <a:rPr lang="en-US" altLang="zh-CN" sz="1600" b="1">
                <a:latin typeface="Times New Roman" panose="02020603050405020304" pitchFamily="18" charset="0"/>
                <a:ea typeface="仿宋_GB2312" pitchFamily="49" charset="-122"/>
              </a:rPr>
              <a:t>                          port</a:t>
            </a:r>
            <a:r>
              <a:rPr lang="en-US" altLang="zh-CN" sz="1600">
                <a:latin typeface="Times New Roman" panose="02020603050405020304" pitchFamily="18" charset="0"/>
                <a:ea typeface="仿宋_GB2312" pitchFamily="49" charset="-122"/>
              </a:rPr>
              <a:t>(clk：</a:t>
            </a:r>
            <a:r>
              <a:rPr lang="en-US" altLang="zh-CN" sz="1600" b="1">
                <a:latin typeface="Times New Roman" panose="02020603050405020304" pitchFamily="18" charset="0"/>
                <a:ea typeface="仿宋_GB2312" pitchFamily="49" charset="-122"/>
              </a:rPr>
              <a:t>in </a:t>
            </a:r>
            <a:r>
              <a:rPr lang="en-US" altLang="zh-CN" sz="1600">
                <a:latin typeface="Times New Roman" panose="02020603050405020304" pitchFamily="18" charset="0"/>
                <a:ea typeface="仿宋_GB2312" pitchFamily="49" charset="-122"/>
              </a:rPr>
              <a:t>std_logic；rd：</a:t>
            </a:r>
            <a:r>
              <a:rPr lang="en-US" altLang="zh-CN" sz="1600" b="1">
                <a:latin typeface="Times New Roman" panose="02020603050405020304" pitchFamily="18" charset="0"/>
                <a:ea typeface="仿宋_GB2312" pitchFamily="49" charset="-122"/>
              </a:rPr>
              <a:t>out </a:t>
            </a:r>
            <a:r>
              <a:rPr lang="en-US" altLang="zh-CN" sz="1600">
                <a:latin typeface="Times New Roman" panose="02020603050405020304" pitchFamily="18" charset="0"/>
                <a:ea typeface="仿宋_GB2312" pitchFamily="49" charset="-122"/>
              </a:rPr>
              <a:t>std_logic</a:t>
            </a:r>
            <a:r>
              <a:rPr lang="en-US" altLang="zh-CN" sz="1600" b="1">
                <a:latin typeface="Times New Roman" panose="02020603050405020304" pitchFamily="18" charset="0"/>
                <a:ea typeface="仿宋_GB2312" pitchFamily="49" charset="-122"/>
              </a:rPr>
              <a:t>；</a:t>
            </a:r>
          </a:p>
          <a:p>
            <a:pPr algn="just">
              <a:spcBef>
                <a:spcPct val="10000"/>
              </a:spcBef>
            </a:pPr>
            <a:r>
              <a:rPr lang="en-US" altLang="zh-CN" sz="1600" b="1">
                <a:latin typeface="Times New Roman" panose="02020603050405020304" pitchFamily="18" charset="0"/>
                <a:ea typeface="仿宋_GB2312" pitchFamily="49" charset="-122"/>
              </a:rPr>
              <a:t>                                   </a:t>
            </a:r>
            <a:r>
              <a:rPr lang="en-US" altLang="zh-CN" sz="1600">
                <a:latin typeface="Times New Roman" panose="02020603050405020304" pitchFamily="18" charset="0"/>
                <a:ea typeface="仿宋_GB2312" pitchFamily="49" charset="-122"/>
              </a:rPr>
              <a:t>operand_left，operand_right:</a:t>
            </a:r>
            <a:r>
              <a:rPr lang="en-US" altLang="zh-CN" sz="1600" b="1">
                <a:latin typeface="Times New Roman" panose="02020603050405020304" pitchFamily="18" charset="0"/>
                <a:ea typeface="仿宋_GB2312" pitchFamily="49" charset="-122"/>
              </a:rPr>
              <a:t> in </a:t>
            </a:r>
            <a:r>
              <a:rPr lang="en-US" altLang="zh-CN" sz="1600">
                <a:latin typeface="Times New Roman" panose="02020603050405020304" pitchFamily="18" charset="0"/>
                <a:ea typeface="仿宋_GB2312" pitchFamily="49" charset="-122"/>
              </a:rPr>
              <a:t>std_logic_vector(m-1</a:t>
            </a:r>
            <a:r>
              <a:rPr lang="en-US" altLang="zh-CN" sz="1600" b="1">
                <a:latin typeface="Times New Roman" panose="02020603050405020304" pitchFamily="18" charset="0"/>
                <a:ea typeface="仿宋_GB2312" pitchFamily="49" charset="-122"/>
              </a:rPr>
              <a:t> downto </a:t>
            </a:r>
            <a:r>
              <a:rPr lang="en-US" altLang="zh-CN" sz="1600">
                <a:latin typeface="Times New Roman" panose="02020603050405020304" pitchFamily="18" charset="0"/>
                <a:ea typeface="仿宋_GB2312" pitchFamily="49" charset="-122"/>
              </a:rPr>
              <a:t>0)</a:t>
            </a:r>
            <a:r>
              <a:rPr lang="en-US" altLang="zh-CN" sz="1600" b="1">
                <a:latin typeface="Times New Roman" panose="02020603050405020304" pitchFamily="18" charset="0"/>
                <a:ea typeface="仿宋_GB2312" pitchFamily="49" charset="-122"/>
              </a:rPr>
              <a:t>；</a:t>
            </a:r>
          </a:p>
          <a:p>
            <a:pPr algn="just">
              <a:spcBef>
                <a:spcPct val="10000"/>
              </a:spcBef>
            </a:pPr>
            <a:r>
              <a:rPr lang="en-US" altLang="zh-CN" sz="1600" b="1">
                <a:latin typeface="Times New Roman" panose="02020603050405020304" pitchFamily="18" charset="0"/>
                <a:ea typeface="仿宋_GB2312" pitchFamily="49" charset="-122"/>
              </a:rPr>
              <a:t>                                   </a:t>
            </a:r>
            <a:r>
              <a:rPr lang="en-US" altLang="zh-CN" sz="1600">
                <a:latin typeface="Times New Roman" panose="02020603050405020304" pitchFamily="18" charset="0"/>
                <a:ea typeface="仿宋_GB2312" pitchFamily="49" charset="-122"/>
              </a:rPr>
              <a:t>result：</a:t>
            </a:r>
            <a:r>
              <a:rPr lang="en-US" altLang="zh-CN" sz="1600" b="1">
                <a:latin typeface="Times New Roman" panose="02020603050405020304" pitchFamily="18" charset="0"/>
                <a:ea typeface="仿宋_GB2312" pitchFamily="49" charset="-122"/>
              </a:rPr>
              <a:t>out </a:t>
            </a:r>
            <a:r>
              <a:rPr lang="en-US" altLang="zh-CN" sz="1600">
                <a:latin typeface="Times New Roman" panose="02020603050405020304" pitchFamily="18" charset="0"/>
                <a:ea typeface="仿宋_GB2312" pitchFamily="49" charset="-122"/>
              </a:rPr>
              <a:t>std_logic_vector(m-1</a:t>
            </a:r>
            <a:r>
              <a:rPr lang="en-US" altLang="zh-CN" sz="1600" b="1">
                <a:latin typeface="Times New Roman" panose="02020603050405020304" pitchFamily="18" charset="0"/>
                <a:ea typeface="仿宋_GB2312" pitchFamily="49" charset="-122"/>
              </a:rPr>
              <a:t> downto </a:t>
            </a:r>
            <a:r>
              <a:rPr lang="en-US" altLang="zh-CN" sz="1600">
                <a:latin typeface="Times New Roman" panose="02020603050405020304" pitchFamily="18" charset="0"/>
                <a:ea typeface="仿宋_GB2312" pitchFamily="49" charset="-122"/>
              </a:rPr>
              <a:t>0))</a:t>
            </a:r>
            <a:r>
              <a:rPr lang="en-US" altLang="zh-CN" sz="1600" b="1">
                <a:latin typeface="Times New Roman" panose="02020603050405020304" pitchFamily="18" charset="0"/>
                <a:ea typeface="仿宋_GB2312" pitchFamily="49" charset="-122"/>
              </a:rPr>
              <a:t>；</a:t>
            </a:r>
          </a:p>
          <a:p>
            <a:pPr algn="just">
              <a:spcBef>
                <a:spcPct val="10000"/>
              </a:spcBef>
            </a:pPr>
            <a:r>
              <a:rPr lang="en-US" altLang="zh-CN" sz="1600" b="1">
                <a:latin typeface="Times New Roman" panose="02020603050405020304" pitchFamily="18" charset="0"/>
                <a:ea typeface="仿宋_GB2312" pitchFamily="49" charset="-122"/>
              </a:rPr>
              <a:t>                    end component </a:t>
            </a:r>
            <a:r>
              <a:rPr lang="en-US" altLang="zh-CN" sz="1600">
                <a:latin typeface="Times New Roman" panose="02020603050405020304" pitchFamily="18" charset="0"/>
                <a:ea typeface="仿宋_GB2312" pitchFamily="49" charset="-122"/>
              </a:rPr>
              <a:t>divide_unit</a:t>
            </a:r>
            <a:r>
              <a:rPr lang="en-US" altLang="zh-CN" sz="1600" b="1">
                <a:latin typeface="Times New Roman" panose="02020603050405020304" pitchFamily="18" charset="0"/>
                <a:ea typeface="仿宋_GB2312" pitchFamily="49" charset="-122"/>
              </a:rPr>
              <a:t>；</a:t>
            </a:r>
          </a:p>
          <a:p>
            <a:pPr algn="just">
              <a:spcBef>
                <a:spcPct val="10000"/>
              </a:spcBef>
            </a:pPr>
            <a:r>
              <a:rPr lang="en-US" altLang="zh-CN" sz="1600" b="1">
                <a:latin typeface="Times New Roman" panose="02020603050405020304" pitchFamily="18" charset="0"/>
                <a:ea typeface="仿宋_GB2312" pitchFamily="49" charset="-122"/>
              </a:rPr>
              <a:t>                    signal </a:t>
            </a:r>
            <a:r>
              <a:rPr lang="en-US" altLang="zh-CN" sz="1600">
                <a:latin typeface="Times New Roman" panose="02020603050405020304" pitchFamily="18" charset="0"/>
                <a:ea typeface="仿宋_GB2312" pitchFamily="49" charset="-122"/>
              </a:rPr>
              <a:t>rd：std_logic</a:t>
            </a:r>
            <a:r>
              <a:rPr lang="en-US" altLang="zh-CN" sz="1600" b="1">
                <a:latin typeface="Times New Roman" panose="02020603050405020304" pitchFamily="18" charset="0"/>
                <a:ea typeface="仿宋_GB2312" pitchFamily="49" charset="-122"/>
              </a:rPr>
              <a:t>；</a:t>
            </a:r>
          </a:p>
          <a:p>
            <a:pPr algn="just">
              <a:spcBef>
                <a:spcPct val="10000"/>
              </a:spcBef>
            </a:pPr>
            <a:r>
              <a:rPr lang="en-US" altLang="zh-CN" sz="1600" b="1">
                <a:latin typeface="Times New Roman" panose="02020603050405020304" pitchFamily="18" charset="0"/>
                <a:ea typeface="仿宋_GB2312" pitchFamily="49" charset="-122"/>
              </a:rPr>
              <a:t>               begin</a:t>
            </a:r>
          </a:p>
          <a:p>
            <a:pPr algn="just">
              <a:spcBef>
                <a:spcPct val="10000"/>
              </a:spcBef>
            </a:pPr>
            <a:r>
              <a:rPr lang="en-US" altLang="zh-CN" sz="1600" b="1">
                <a:latin typeface="Times New Roman" panose="02020603050405020304" pitchFamily="18" charset="0"/>
                <a:ea typeface="仿宋_GB2312" pitchFamily="49" charset="-122"/>
              </a:rPr>
              <a:t>                    </a:t>
            </a:r>
            <a:r>
              <a:rPr lang="en-US" altLang="zh-CN" sz="1600">
                <a:latin typeface="Times New Roman" panose="02020603050405020304" pitchFamily="18" charset="0"/>
                <a:ea typeface="仿宋_GB2312" pitchFamily="49" charset="-122"/>
              </a:rPr>
              <a:t>div:</a:t>
            </a:r>
            <a:r>
              <a:rPr lang="en-US" altLang="zh-CN" sz="1600" b="1">
                <a:latin typeface="Times New Roman" panose="02020603050405020304" pitchFamily="18" charset="0"/>
                <a:ea typeface="仿宋_GB2312" pitchFamily="49" charset="-122"/>
              </a:rPr>
              <a:t> component </a:t>
            </a:r>
            <a:r>
              <a:rPr lang="en-US" altLang="zh-CN" sz="1600">
                <a:latin typeface="Times New Roman" panose="02020603050405020304" pitchFamily="18" charset="0"/>
                <a:ea typeface="仿宋_GB2312" pitchFamily="49" charset="-122"/>
              </a:rPr>
              <a:t>divide_unit</a:t>
            </a:r>
            <a:r>
              <a:rPr lang="en-US" altLang="zh-CN" sz="16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元件例示</a:t>
            </a:r>
          </a:p>
          <a:p>
            <a:pPr algn="just">
              <a:spcBef>
                <a:spcPct val="1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generic map</a:t>
            </a:r>
            <a:r>
              <a:rPr lang="en-US" altLang="zh-CN" sz="1600">
                <a:latin typeface="Times New Roman" panose="02020603050405020304" pitchFamily="18" charset="0"/>
                <a:ea typeface="仿宋_GB2312" pitchFamily="49" charset="-122"/>
              </a:rPr>
              <a:t>(m)</a:t>
            </a:r>
          </a:p>
          <a:p>
            <a:pPr algn="just">
              <a:spcBef>
                <a:spcPct val="10000"/>
              </a:spcBef>
            </a:pPr>
            <a:r>
              <a:rPr lang="en-US" altLang="zh-CN" sz="1600" b="1">
                <a:latin typeface="Times New Roman" panose="02020603050405020304" pitchFamily="18" charset="0"/>
                <a:ea typeface="仿宋_GB2312" pitchFamily="49" charset="-122"/>
              </a:rPr>
              <a:t>                    port map</a:t>
            </a:r>
            <a:r>
              <a:rPr lang="en-US" altLang="zh-CN" sz="1600">
                <a:latin typeface="Times New Roman" panose="02020603050405020304" pitchFamily="18" charset="0"/>
                <a:ea typeface="仿宋_GB2312" pitchFamily="49" charset="-122"/>
              </a:rPr>
              <a:t>(clk，rd，x，y，z)</a:t>
            </a:r>
            <a:r>
              <a:rPr lang="en-US" altLang="zh-CN" sz="1600" b="1">
                <a:latin typeface="Times New Roman" panose="02020603050405020304" pitchFamily="18" charset="0"/>
                <a:ea typeface="仿宋_GB2312" pitchFamily="49" charset="-122"/>
              </a:rPr>
              <a:t>；</a:t>
            </a:r>
          </a:p>
          <a:p>
            <a:pPr algn="just">
              <a:spcBef>
                <a:spcPct val="10000"/>
              </a:spcBef>
            </a:pPr>
            <a:r>
              <a:rPr lang="en-US" altLang="zh-CN" sz="1600" b="1">
                <a:latin typeface="Times New Roman" panose="02020603050405020304" pitchFamily="18" charset="0"/>
                <a:ea typeface="仿宋_GB2312" pitchFamily="49" charset="-122"/>
              </a:rPr>
              <a:t>              end architecture </a:t>
            </a:r>
            <a:r>
              <a:rPr lang="en-US" altLang="zh-CN" sz="1600">
                <a:latin typeface="Times New Roman" panose="02020603050405020304" pitchFamily="18" charset="0"/>
                <a:ea typeface="仿宋_GB2312" pitchFamily="49" charset="-122"/>
              </a:rPr>
              <a:t>behav</a:t>
            </a:r>
            <a:r>
              <a:rPr lang="en-US" altLang="zh-CN" sz="1600" b="1">
                <a:latin typeface="Times New Roman" panose="02020603050405020304" pitchFamily="18" charset="0"/>
                <a:ea typeface="仿宋_GB2312" pitchFamily="49" charset="-122"/>
              </a:rPr>
              <a:t>；</a:t>
            </a:r>
            <a:endParaRPr lang="zh-CN" altLang="en-US" sz="1600" b="1">
              <a:latin typeface="Times New Roman" panose="02020603050405020304" pitchFamily="18" charset="0"/>
              <a:ea typeface="仿宋_GB2312"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8303637C-C665-4A13-8C26-D032CE2D8B9D}"/>
              </a:ext>
            </a:extLst>
          </p:cNvPr>
          <p:cNvSpPr>
            <a:spLocks noGrp="1"/>
          </p:cNvSpPr>
          <p:nvPr>
            <p:ph type="dt" sz="half" idx="10"/>
          </p:nvPr>
        </p:nvSpPr>
        <p:spPr/>
        <p:txBody>
          <a:bodyPr/>
          <a:lstStyle/>
          <a:p>
            <a:fld id="{232C0EF3-11B4-4975-8D95-ACFCAF6DDC92}" type="datetime1">
              <a:rPr lang="zh-CN" altLang="en-US"/>
              <a:pPr/>
              <a:t>2018/11/27</a:t>
            </a:fld>
            <a:endParaRPr lang="en-US" altLang="en-US"/>
          </a:p>
        </p:txBody>
      </p:sp>
      <p:sp>
        <p:nvSpPr>
          <p:cNvPr id="11" name="页脚占位符 4">
            <a:extLst>
              <a:ext uri="{FF2B5EF4-FFF2-40B4-BE49-F238E27FC236}">
                <a16:creationId xmlns:a16="http://schemas.microsoft.com/office/drawing/2014/main" id="{70DB045A-E8CF-4645-90DE-9EA0EC22E01B}"/>
              </a:ext>
            </a:extLst>
          </p:cNvPr>
          <p:cNvSpPr>
            <a:spLocks noGrp="1"/>
          </p:cNvSpPr>
          <p:nvPr>
            <p:ph type="ftr" sz="quarter" idx="11"/>
          </p:nvPr>
        </p:nvSpPr>
        <p:spPr/>
        <p:txBody>
          <a:bodyPr/>
          <a:lstStyle/>
          <a:p>
            <a:r>
              <a:rPr lang="zh-CN" altLang="en-US"/>
              <a:t>电子教案 </a:t>
            </a:r>
            <a:r>
              <a:rPr lang="en-US" altLang="zh-CN"/>
              <a:t>Page </a:t>
            </a:r>
            <a:fld id="{F8301650-C166-45E9-91BF-4A3ACD52D640}" type="slidenum">
              <a:rPr lang="en-US" altLang="zh-CN"/>
              <a:pPr/>
              <a:t>59</a:t>
            </a:fld>
            <a:r>
              <a:rPr lang="en-US" altLang="zh-CN"/>
              <a:t> of 97</a:t>
            </a:r>
          </a:p>
        </p:txBody>
      </p:sp>
      <p:sp>
        <p:nvSpPr>
          <p:cNvPr id="123906" name="Rectangle 2">
            <a:extLst>
              <a:ext uri="{FF2B5EF4-FFF2-40B4-BE49-F238E27FC236}">
                <a16:creationId xmlns:a16="http://schemas.microsoft.com/office/drawing/2014/main" id="{262ED430-A978-4B7B-A1D4-DA619C2F2861}"/>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07" name="Text Box 3">
            <a:extLst>
              <a:ext uri="{FF2B5EF4-FFF2-40B4-BE49-F238E27FC236}">
                <a16:creationId xmlns:a16="http://schemas.microsoft.com/office/drawing/2014/main" id="{5815E790-C43B-45B3-8743-0A1087E74D95}"/>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的模型结构(22)</a:t>
            </a:r>
            <a:endParaRPr lang="en-US" altLang="en-US" sz="3200" b="1">
              <a:latin typeface="Times New Roman" panose="02020603050405020304" pitchFamily="18" charset="0"/>
              <a:ea typeface="宋体" panose="02010600030101010101" pitchFamily="2" charset="-122"/>
            </a:endParaRPr>
          </a:p>
        </p:txBody>
      </p:sp>
      <p:sp>
        <p:nvSpPr>
          <p:cNvPr id="123908" name="Rectangle 4">
            <a:extLst>
              <a:ext uri="{FF2B5EF4-FFF2-40B4-BE49-F238E27FC236}">
                <a16:creationId xmlns:a16="http://schemas.microsoft.com/office/drawing/2014/main" id="{109C940D-30C6-415C-85B9-849B4E02D6B6}"/>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909" name="Rectangle 5">
            <a:extLst>
              <a:ext uri="{FF2B5EF4-FFF2-40B4-BE49-F238E27FC236}">
                <a16:creationId xmlns:a16="http://schemas.microsoft.com/office/drawing/2014/main" id="{E3350AB6-5088-49B1-8578-99E3087F8866}"/>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3910" name="Rectangle 6">
            <a:extLst>
              <a:ext uri="{FF2B5EF4-FFF2-40B4-BE49-F238E27FC236}">
                <a16:creationId xmlns:a16="http://schemas.microsoft.com/office/drawing/2014/main" id="{84FA8F5A-D4D4-4624-A5FB-2C29C4D7F7D8}"/>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911" name="Text Box 7">
            <a:extLst>
              <a:ext uri="{FF2B5EF4-FFF2-40B4-BE49-F238E27FC236}">
                <a16:creationId xmlns:a16="http://schemas.microsoft.com/office/drawing/2014/main" id="{09585BEA-FC21-4716-A01D-A64089BA9521}"/>
              </a:ext>
            </a:extLst>
          </p:cNvPr>
          <p:cNvSpPr txBox="1">
            <a:spLocks noChangeArrowheads="1"/>
          </p:cNvSpPr>
          <p:nvPr/>
        </p:nvSpPr>
        <p:spPr bwMode="auto">
          <a:xfrm>
            <a:off x="381000" y="762000"/>
            <a:ext cx="8915400"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配置</a:t>
            </a:r>
            <a:r>
              <a:rPr lang="zh-CN" altLang="en-US" b="1">
                <a:latin typeface="宋体" panose="02010600030101010101" pitchFamily="2" charset="-122"/>
                <a:ea typeface="仿宋_GB2312" pitchFamily="49" charset="-122"/>
              </a:rPr>
              <a:t>：</a:t>
            </a:r>
            <a:r>
              <a:rPr lang="zh-CN" altLang="en-US" sz="1600" b="1">
                <a:latin typeface="Times New Roman" panose="02020603050405020304" pitchFamily="18" charset="0"/>
                <a:ea typeface="仿宋_GB2312" pitchFamily="49" charset="-122"/>
              </a:rPr>
              <a:t>分默认连接</a:t>
            </a:r>
            <a:r>
              <a:rPr lang="en-US" altLang="zh-CN" sz="1600" b="1">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配置指定</a:t>
            </a:r>
            <a:r>
              <a:rPr lang="en-US" altLang="zh-CN" sz="1600" b="1">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配置说明和直接例示4种形式，可用于为例示元件赋予功能</a:t>
            </a:r>
          </a:p>
          <a:p>
            <a:pPr>
              <a:spcBef>
                <a:spcPct val="15000"/>
              </a:spcBef>
            </a:pPr>
            <a:r>
              <a:rPr lang="zh-CN" altLang="en-US" sz="1600" b="1">
                <a:latin typeface="Times New Roman" panose="02020603050405020304" pitchFamily="18" charset="0"/>
                <a:ea typeface="仿宋_GB2312" pitchFamily="49" charset="-122"/>
              </a:rPr>
              <a:t>                     或为实体说明选配构造体。是初级设计单元，可单独地编译，编译后并入设计库中</a:t>
            </a:r>
          </a:p>
        </p:txBody>
      </p:sp>
      <p:sp>
        <p:nvSpPr>
          <p:cNvPr id="123912" name="Rectangle 8">
            <a:extLst>
              <a:ext uri="{FF2B5EF4-FFF2-40B4-BE49-F238E27FC236}">
                <a16:creationId xmlns:a16="http://schemas.microsoft.com/office/drawing/2014/main" id="{403DACF6-CA3F-4D01-B7A6-C933405ED7E4}"/>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3913" name="Rectangle 9">
            <a:extLst>
              <a:ext uri="{FF2B5EF4-FFF2-40B4-BE49-F238E27FC236}">
                <a16:creationId xmlns:a16="http://schemas.microsoft.com/office/drawing/2014/main" id="{C92E6E9B-C7C2-47CD-BB8E-04704627C432}"/>
              </a:ext>
            </a:extLst>
          </p:cNvPr>
          <p:cNvSpPr>
            <a:spLocks noChangeArrowheads="1"/>
          </p:cNvSpPr>
          <p:nvPr/>
        </p:nvSpPr>
        <p:spPr bwMode="auto">
          <a:xfrm>
            <a:off x="381000" y="1600200"/>
            <a:ext cx="8763000" cy="454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默认连接:  </a:t>
            </a:r>
            <a:r>
              <a:rPr lang="zh-CN" altLang="en-US" sz="1600" b="1">
                <a:latin typeface="Times New Roman" panose="02020603050405020304" pitchFamily="18" charset="0"/>
                <a:ea typeface="仿宋_GB2312" pitchFamily="49" charset="-122"/>
              </a:rPr>
              <a:t>指将一个元件与当前工作库中的同名实体相连接的情况。默认连接的元件不能</a:t>
            </a:r>
          </a:p>
          <a:p>
            <a:pPr>
              <a:spcBef>
                <a:spcPct val="20000"/>
              </a:spcBef>
            </a:pPr>
            <a:r>
              <a:rPr lang="zh-CN" altLang="en-US" sz="1600" b="1">
                <a:latin typeface="Times New Roman" panose="02020603050405020304" pitchFamily="18" charset="0"/>
                <a:ea typeface="仿宋_GB2312" pitchFamily="49" charset="-122"/>
              </a:rPr>
              <a:t>                               被连接的实体包含。默认连接只在被连接的实体可见时才发生。使被连接的实 </a:t>
            </a:r>
          </a:p>
          <a:p>
            <a:pPr>
              <a:spcBef>
                <a:spcPct val="20000"/>
              </a:spcBef>
            </a:pPr>
            <a:r>
              <a:rPr lang="zh-CN" altLang="en-US" sz="1600" b="1">
                <a:latin typeface="Times New Roman" panose="02020603050405020304" pitchFamily="18" charset="0"/>
                <a:ea typeface="仿宋_GB2312" pitchFamily="49" charset="-122"/>
              </a:rPr>
              <a:t>                               体透明需使用</a:t>
            </a:r>
            <a:r>
              <a:rPr lang="en-US" altLang="zh-CN" sz="1600" b="1">
                <a:latin typeface="Times New Roman" panose="02020603050405020304" pitchFamily="18" charset="0"/>
                <a:ea typeface="仿宋_GB2312" pitchFamily="49" charset="-122"/>
              </a:rPr>
              <a:t>use</a:t>
            </a:r>
            <a:r>
              <a:rPr lang="zh-CN" altLang="en-US" sz="1600" b="1">
                <a:latin typeface="Times New Roman" panose="02020603050405020304" pitchFamily="18" charset="0"/>
                <a:ea typeface="仿宋_GB2312" pitchFamily="49" charset="-122"/>
              </a:rPr>
              <a:t>子句</a:t>
            </a:r>
          </a:p>
          <a:p>
            <a:pPr>
              <a:spcBef>
                <a:spcPct val="35000"/>
              </a:spcBef>
            </a:pPr>
            <a:r>
              <a:rPr lang="zh-CN" altLang="en-US" sz="1600" b="1">
                <a:latin typeface="Times New Roman" panose="02020603050405020304" pitchFamily="18" charset="0"/>
                <a:ea typeface="仿宋_GB2312" pitchFamily="49" charset="-122"/>
              </a:rPr>
              <a:t>         例4-20中用    </a:t>
            </a:r>
            <a:r>
              <a:rPr lang="en-US" altLang="zh-CN" sz="1600" b="1">
                <a:latin typeface="Times New Roman" panose="02020603050405020304" pitchFamily="18" charset="0"/>
                <a:ea typeface="仿宋_GB2312" pitchFamily="49" charset="-122"/>
              </a:rPr>
              <a:t>use </a:t>
            </a:r>
            <a:r>
              <a:rPr lang="en-US" altLang="zh-CN" sz="1600">
                <a:latin typeface="Times New Roman" panose="02020603050405020304" pitchFamily="18" charset="0"/>
                <a:ea typeface="仿宋_GB2312" pitchFamily="49" charset="-122"/>
              </a:rPr>
              <a:t>WORK.divide_unit</a:t>
            </a:r>
            <a:r>
              <a:rPr lang="en-US" altLang="zh-CN" sz="1600" b="1">
                <a:latin typeface="Times New Roman" panose="02020603050405020304" pitchFamily="18" charset="0"/>
                <a:ea typeface="仿宋_GB2312" pitchFamily="49" charset="-122"/>
              </a:rPr>
              <a:t>；</a:t>
            </a:r>
          </a:p>
          <a:p>
            <a:pPr algn="just">
              <a:spcBef>
                <a:spcPct val="35000"/>
              </a:spcBef>
            </a:pPr>
            <a:r>
              <a:rPr lang="zh-CN" altLang="en-US" sz="1600" b="1">
                <a:latin typeface="Times New Roman" panose="02020603050405020304" pitchFamily="18" charset="0"/>
                <a:ea typeface="仿宋_GB2312" pitchFamily="49" charset="-122"/>
              </a:rPr>
              <a:t>                                使被连接的实体可见</a:t>
            </a:r>
          </a:p>
          <a:p>
            <a:pPr algn="just">
              <a:spcBef>
                <a:spcPct val="35000"/>
              </a:spcBef>
            </a:pPr>
            <a:r>
              <a:rPr lang="zh-CN" altLang="en-US" sz="1600" b="1">
                <a:latin typeface="Times New Roman" panose="02020603050405020304" pitchFamily="18" charset="0"/>
                <a:ea typeface="仿宋_GB2312" pitchFamily="49" charset="-122"/>
              </a:rPr>
              <a:t>         注：默认连接总把连接直接指向当前工作库中最新编译的与同名实体说明对应的构造体</a:t>
            </a:r>
          </a:p>
          <a:p>
            <a:pPr algn="just">
              <a:spcBef>
                <a:spcPct val="35000"/>
              </a:spcBef>
            </a:pPr>
            <a:r>
              <a:rPr lang="zh-CN" altLang="en-US" sz="1600">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配置指定: </a:t>
            </a:r>
            <a:r>
              <a:rPr lang="zh-CN" altLang="en-US" sz="1600" b="1">
                <a:latin typeface="仿宋_GB2312" pitchFamily="49" charset="-122"/>
                <a:ea typeface="仿宋_GB2312" pitchFamily="49" charset="-122"/>
              </a:rPr>
              <a:t>用于建立元件例示与其他实体之间的关系，同时完成把实体功能赋予元件的任</a:t>
            </a:r>
          </a:p>
          <a:p>
            <a:pPr>
              <a:spcBef>
                <a:spcPct val="20000"/>
              </a:spcBef>
            </a:pPr>
            <a:r>
              <a:rPr lang="zh-CN" altLang="en-US" sz="1600" b="1">
                <a:latin typeface="仿宋_GB2312" pitchFamily="49" charset="-122"/>
                <a:ea typeface="仿宋_GB2312" pitchFamily="49" charset="-122"/>
              </a:rPr>
              <a:t>               务。只能在构造体、块或生成语句的说明区内使用</a:t>
            </a:r>
          </a:p>
          <a:p>
            <a:pPr algn="just">
              <a:spcBef>
                <a:spcPct val="35000"/>
              </a:spcBef>
            </a:pPr>
            <a:r>
              <a:rPr lang="en-US" altLang="zh-CN" sz="1600" b="1">
                <a:latin typeface="Times New Roman" panose="02020603050405020304" pitchFamily="18" charset="0"/>
                <a:ea typeface="仿宋_GB2312" pitchFamily="49" charset="-122"/>
              </a:rPr>
              <a:t>           for &lt;</a:t>
            </a:r>
            <a:r>
              <a:rPr lang="zh-CN" altLang="en-US" sz="1600" b="1">
                <a:latin typeface="Times New Roman" panose="02020603050405020304" pitchFamily="18" charset="0"/>
                <a:ea typeface="仿宋_GB2312" pitchFamily="49" charset="-122"/>
              </a:rPr>
              <a:t>元件标识&gt; </a:t>
            </a:r>
            <a:r>
              <a:rPr lang="en-US" altLang="zh-CN" sz="1600" b="1">
                <a:latin typeface="Times New Roman" panose="02020603050405020304" pitchFamily="18" charset="0"/>
                <a:ea typeface="仿宋_GB2312" pitchFamily="49" charset="-122"/>
              </a:rPr>
              <a:t>use entity &lt;</a:t>
            </a:r>
            <a:r>
              <a:rPr lang="zh-CN" altLang="en-US" sz="1600" b="1">
                <a:latin typeface="Times New Roman" panose="02020603050405020304" pitchFamily="18" charset="0"/>
                <a:ea typeface="仿宋_GB2312" pitchFamily="49" charset="-122"/>
              </a:rPr>
              <a:t>库名&gt;. &lt;实体名&gt;[(构造体名)]</a:t>
            </a:r>
          </a:p>
          <a:p>
            <a:pPr algn="just">
              <a:spcBef>
                <a:spcPct val="35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generic map(&lt;</a:t>
            </a:r>
            <a:r>
              <a:rPr lang="zh-CN" altLang="en-US" sz="1600" b="1">
                <a:latin typeface="Times New Roman" panose="02020603050405020304" pitchFamily="18" charset="0"/>
                <a:ea typeface="仿宋_GB2312" pitchFamily="49" charset="-122"/>
              </a:rPr>
              <a:t>类属参数互连表&gt;)]</a:t>
            </a:r>
          </a:p>
          <a:p>
            <a:pPr algn="just">
              <a:spcBef>
                <a:spcPct val="35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port map(&lt;</a:t>
            </a:r>
            <a:r>
              <a:rPr lang="zh-CN" altLang="en-US" sz="1600" b="1">
                <a:latin typeface="Times New Roman" panose="02020603050405020304" pitchFamily="18" charset="0"/>
                <a:ea typeface="仿宋_GB2312" pitchFamily="49" charset="-122"/>
              </a:rPr>
              <a:t>端口互连表&gt;)]；</a:t>
            </a:r>
          </a:p>
          <a:p>
            <a:pPr algn="just">
              <a:spcBef>
                <a:spcPct val="35000"/>
              </a:spcBef>
            </a:pPr>
            <a:r>
              <a:rPr lang="zh-CN" altLang="en-US" sz="1600" b="1">
                <a:latin typeface="Times New Roman" panose="02020603050405020304" pitchFamily="18" charset="0"/>
                <a:ea typeface="仿宋_GB2312" pitchFamily="49" charset="-122"/>
              </a:rPr>
              <a:t>          注:⑴&lt;元件标识&gt; ::= {&lt;例示标号&gt;}{，…} | </a:t>
            </a:r>
            <a:r>
              <a:rPr lang="en-US" altLang="zh-CN" sz="1600" b="1">
                <a:latin typeface="Times New Roman" panose="02020603050405020304" pitchFamily="18" charset="0"/>
                <a:ea typeface="仿宋_GB2312" pitchFamily="49" charset="-122"/>
              </a:rPr>
              <a:t>others | all：&lt;</a:t>
            </a:r>
            <a:r>
              <a:rPr lang="zh-CN" altLang="en-US" sz="1600" b="1">
                <a:latin typeface="Times New Roman" panose="02020603050405020304" pitchFamily="18" charset="0"/>
                <a:ea typeface="仿宋_GB2312" pitchFamily="49" charset="-122"/>
              </a:rPr>
              <a:t>元件名&gt;</a:t>
            </a:r>
          </a:p>
          <a:p>
            <a:pPr algn="just">
              <a:spcBef>
                <a:spcPct val="15000"/>
              </a:spcBef>
            </a:pPr>
            <a:r>
              <a:rPr lang="zh-CN" altLang="en-US" sz="1600" b="1">
                <a:latin typeface="Times New Roman" panose="02020603050405020304" pitchFamily="18" charset="0"/>
                <a:ea typeface="仿宋_GB2312" pitchFamily="49" charset="-122"/>
              </a:rPr>
              <a:t>                   若取</a:t>
            </a:r>
            <a:r>
              <a:rPr lang="en-US" altLang="zh-CN" sz="1600" b="1">
                <a:latin typeface="Times New Roman" panose="02020603050405020304" pitchFamily="18" charset="0"/>
                <a:ea typeface="仿宋_GB2312" pitchFamily="49" charset="-122"/>
              </a:rPr>
              <a:t>others</a:t>
            </a:r>
            <a:r>
              <a:rPr lang="zh-CN" altLang="en-US" sz="1600" b="1">
                <a:latin typeface="Times New Roman" panose="02020603050405020304" pitchFamily="18" charset="0"/>
                <a:ea typeface="仿宋_GB2312" pitchFamily="49" charset="-122"/>
              </a:rPr>
              <a:t>或</a:t>
            </a:r>
            <a:r>
              <a:rPr lang="en-US" altLang="zh-CN" sz="1600" b="1">
                <a:latin typeface="Times New Roman" panose="02020603050405020304" pitchFamily="18" charset="0"/>
                <a:ea typeface="仿宋_GB2312" pitchFamily="49" charset="-122"/>
              </a:rPr>
              <a:t>all</a:t>
            </a:r>
            <a:r>
              <a:rPr lang="zh-CN" altLang="en-US" sz="1600" b="1">
                <a:latin typeface="Times New Roman" panose="02020603050405020304" pitchFamily="18" charset="0"/>
                <a:ea typeface="仿宋_GB2312" pitchFamily="49" charset="-122"/>
              </a:rPr>
              <a:t>保留字时，则分别代表所有剩余例示元件或全部例示元件。</a:t>
            </a:r>
          </a:p>
          <a:p>
            <a:pPr algn="just">
              <a:spcBef>
                <a:spcPct val="35000"/>
              </a:spcBef>
            </a:pPr>
            <a:r>
              <a:rPr lang="zh-CN" altLang="en-US" sz="1600" b="1">
                <a:latin typeface="Times New Roman" panose="02020603050405020304" pitchFamily="18" charset="0"/>
                <a:ea typeface="仿宋_GB2312" pitchFamily="49" charset="-122"/>
              </a:rPr>
              <a:t>               ⑵缺省构造体名时，连接指向最新编译的构造体</a:t>
            </a:r>
            <a:r>
              <a:rPr lang="en-US" altLang="zh-CN" sz="1600" b="1">
                <a:latin typeface="Times New Roman" panose="02020603050405020304" pitchFamily="18" charset="0"/>
                <a:ea typeface="仿宋_GB2312" pitchFamily="49" charset="-122"/>
              </a:rPr>
              <a:t>              </a:t>
            </a:r>
            <a:endParaRPr lang="zh-CN" altLang="en-US" sz="1600" b="1">
              <a:latin typeface="Times New Roman" panose="02020603050405020304" pitchFamily="18" charset="0"/>
              <a:ea typeface="仿宋_GB2312"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4F323038-005E-4E53-AB86-10363437593C}"/>
              </a:ext>
            </a:extLst>
          </p:cNvPr>
          <p:cNvSpPr>
            <a:spLocks noGrp="1"/>
          </p:cNvSpPr>
          <p:nvPr>
            <p:ph type="dt" sz="half" idx="10"/>
          </p:nvPr>
        </p:nvSpPr>
        <p:spPr/>
        <p:txBody>
          <a:bodyPr/>
          <a:lstStyle/>
          <a:p>
            <a:fld id="{218C1569-F542-4064-80BE-DC22290D9AB9}" type="datetime1">
              <a:rPr lang="zh-CN" altLang="en-US"/>
              <a:pPr/>
              <a:t>2018/11/27</a:t>
            </a:fld>
            <a:endParaRPr lang="en-US" altLang="en-US"/>
          </a:p>
        </p:txBody>
      </p:sp>
      <p:sp>
        <p:nvSpPr>
          <p:cNvPr id="12" name="页脚占位符 4">
            <a:extLst>
              <a:ext uri="{FF2B5EF4-FFF2-40B4-BE49-F238E27FC236}">
                <a16:creationId xmlns:a16="http://schemas.microsoft.com/office/drawing/2014/main" id="{EE764747-6FFA-42C4-8753-8938D6DE64B1}"/>
              </a:ext>
            </a:extLst>
          </p:cNvPr>
          <p:cNvSpPr>
            <a:spLocks noGrp="1"/>
          </p:cNvSpPr>
          <p:nvPr>
            <p:ph type="ftr" sz="quarter" idx="11"/>
          </p:nvPr>
        </p:nvSpPr>
        <p:spPr/>
        <p:txBody>
          <a:bodyPr/>
          <a:lstStyle/>
          <a:p>
            <a:r>
              <a:rPr lang="zh-CN" altLang="en-US"/>
              <a:t>电子教案 </a:t>
            </a:r>
            <a:r>
              <a:rPr lang="en-US" altLang="zh-CN"/>
              <a:t>Page </a:t>
            </a:r>
            <a:fld id="{C8E51716-8C55-4ED0-A74B-FEB8DAC5AD02}" type="slidenum">
              <a:rPr lang="en-US" altLang="zh-CN"/>
              <a:pPr/>
              <a:t>6</a:t>
            </a:fld>
            <a:r>
              <a:rPr lang="en-US" altLang="zh-CN"/>
              <a:t> of 97</a:t>
            </a:r>
          </a:p>
        </p:txBody>
      </p:sp>
      <p:sp>
        <p:nvSpPr>
          <p:cNvPr id="157698" name="Rectangle 2">
            <a:extLst>
              <a:ext uri="{FF2B5EF4-FFF2-40B4-BE49-F238E27FC236}">
                <a16:creationId xmlns:a16="http://schemas.microsoft.com/office/drawing/2014/main" id="{7E66AFD3-406C-4822-9F52-96B85745CB57}"/>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7699" name="Text Box 3">
            <a:extLst>
              <a:ext uri="{FF2B5EF4-FFF2-40B4-BE49-F238E27FC236}">
                <a16:creationId xmlns:a16="http://schemas.microsoft.com/office/drawing/2014/main" id="{E7DD5656-FE91-4517-B911-2CF6364253DD}"/>
              </a:ext>
            </a:extLst>
          </p:cNvPr>
          <p:cNvSpPr txBox="1">
            <a:spLocks noChangeArrowheads="1"/>
          </p:cNvSpPr>
          <p:nvPr/>
        </p:nvSpPr>
        <p:spPr bwMode="auto">
          <a:xfrm>
            <a:off x="1295400" y="0"/>
            <a:ext cx="640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第一部分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综述(6)</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157700" name="Rectangle 4">
            <a:extLst>
              <a:ext uri="{FF2B5EF4-FFF2-40B4-BE49-F238E27FC236}">
                <a16:creationId xmlns:a16="http://schemas.microsoft.com/office/drawing/2014/main" id="{5C7ADEA5-A6EA-4DD9-BB7E-91772B270EB3}"/>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7701" name="Rectangle 5">
            <a:extLst>
              <a:ext uri="{FF2B5EF4-FFF2-40B4-BE49-F238E27FC236}">
                <a16:creationId xmlns:a16="http://schemas.microsoft.com/office/drawing/2014/main" id="{D512D8FA-C433-48FF-8C01-4F016B67FDB5}"/>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7702" name="Rectangle 6">
            <a:extLst>
              <a:ext uri="{FF2B5EF4-FFF2-40B4-BE49-F238E27FC236}">
                <a16:creationId xmlns:a16="http://schemas.microsoft.com/office/drawing/2014/main" id="{D9A07270-AEE3-4741-891D-21AAC7B60F38}"/>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7703" name="Text Box 7">
            <a:extLst>
              <a:ext uri="{FF2B5EF4-FFF2-40B4-BE49-F238E27FC236}">
                <a16:creationId xmlns:a16="http://schemas.microsoft.com/office/drawing/2014/main" id="{9F5A7FB8-CD56-4568-A293-50BCD9D37FA8}"/>
              </a:ext>
            </a:extLst>
          </p:cNvPr>
          <p:cNvSpPr txBox="1">
            <a:spLocks noChangeArrowheads="1"/>
          </p:cNvSpPr>
          <p:nvPr/>
        </p:nvSpPr>
        <p:spPr bwMode="auto">
          <a:xfrm>
            <a:off x="762000" y="10668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en-US" altLang="zh-CN" b="1">
                <a:latin typeface="Times New Roman" panose="02020603050405020304" pitchFamily="18" charset="0"/>
                <a:ea typeface="宋体" panose="02010600030101010101" pitchFamily="2" charset="-122"/>
              </a:rPr>
              <a:t>Altera</a:t>
            </a:r>
            <a:r>
              <a:rPr lang="zh-CN" altLang="en-US" b="1">
                <a:latin typeface="Times New Roman" panose="02020603050405020304" pitchFamily="18" charset="0"/>
                <a:ea typeface="宋体" panose="02010600030101010101" pitchFamily="2" charset="-122"/>
              </a:rPr>
              <a:t>公司的</a:t>
            </a:r>
            <a:r>
              <a:rPr lang="en-US" altLang="zh-CN" b="1">
                <a:latin typeface="Times New Roman" panose="02020603050405020304" pitchFamily="18" charset="0"/>
                <a:ea typeface="宋体" panose="02010600030101010101" pitchFamily="2" charset="-122"/>
              </a:rPr>
              <a:t>SoC</a:t>
            </a:r>
            <a:r>
              <a:rPr lang="zh-CN" altLang="en-US" b="1">
                <a:latin typeface="Times New Roman" panose="02020603050405020304" pitchFamily="18" charset="0"/>
                <a:ea typeface="宋体" panose="02010600030101010101" pitchFamily="2" charset="-122"/>
              </a:rPr>
              <a:t>研发板</a:t>
            </a:r>
            <a:endParaRPr lang="zh-CN" altLang="en-US" sz="1600" b="1">
              <a:latin typeface="Times New Roman" panose="02020603050405020304" pitchFamily="18" charset="0"/>
              <a:ea typeface="仿宋_GB2312" pitchFamily="49" charset="-122"/>
            </a:endParaRPr>
          </a:p>
        </p:txBody>
      </p:sp>
      <p:sp>
        <p:nvSpPr>
          <p:cNvPr id="157704" name="Rectangle 8">
            <a:extLst>
              <a:ext uri="{FF2B5EF4-FFF2-40B4-BE49-F238E27FC236}">
                <a16:creationId xmlns:a16="http://schemas.microsoft.com/office/drawing/2014/main" id="{1E785A0E-3E9B-46F5-A33C-942162E3D82E}"/>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57707" name="Object 11">
            <a:extLst>
              <a:ext uri="{FF2B5EF4-FFF2-40B4-BE49-F238E27FC236}">
                <a16:creationId xmlns:a16="http://schemas.microsoft.com/office/drawing/2014/main" id="{6E5BDEB2-15BC-4C19-935A-B15CA51C786E}"/>
              </a:ext>
            </a:extLst>
          </p:cNvPr>
          <p:cNvGraphicFramePr>
            <a:graphicFrameLocks noChangeAspect="1"/>
          </p:cNvGraphicFramePr>
          <p:nvPr/>
        </p:nvGraphicFramePr>
        <p:xfrm>
          <a:off x="990600" y="1600200"/>
          <a:ext cx="3900488" cy="2925763"/>
        </p:xfrm>
        <a:graphic>
          <a:graphicData uri="http://schemas.openxmlformats.org/presentationml/2006/ole">
            <mc:AlternateContent xmlns:mc="http://schemas.openxmlformats.org/markup-compatibility/2006">
              <mc:Choice xmlns:v="urn:schemas-microsoft-com:vml" Requires="v">
                <p:oleObj spid="_x0000_s157739" name="Photo Editor 照片" r:id="rId3" imgW="21638095" imgH="16228571" progId="MSPhotoEd.3">
                  <p:embed/>
                </p:oleObj>
              </mc:Choice>
              <mc:Fallback>
                <p:oleObj name="Photo Editor 照片" r:id="rId3" imgW="21638095" imgH="16228571" progId="MSPhotoEd.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600200"/>
                        <a:ext cx="3900488" cy="29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08" name="Object 12">
            <a:extLst>
              <a:ext uri="{FF2B5EF4-FFF2-40B4-BE49-F238E27FC236}">
                <a16:creationId xmlns:a16="http://schemas.microsoft.com/office/drawing/2014/main" id="{21652A21-5447-41B0-99EB-4BCAA4FDFB5C}"/>
              </a:ext>
            </a:extLst>
          </p:cNvPr>
          <p:cNvGraphicFramePr>
            <a:graphicFrameLocks noChangeAspect="1"/>
          </p:cNvGraphicFramePr>
          <p:nvPr/>
        </p:nvGraphicFramePr>
        <p:xfrm>
          <a:off x="4953000" y="3352800"/>
          <a:ext cx="3900488" cy="2925763"/>
        </p:xfrm>
        <a:graphic>
          <a:graphicData uri="http://schemas.openxmlformats.org/presentationml/2006/ole">
            <mc:AlternateContent xmlns:mc="http://schemas.openxmlformats.org/markup-compatibility/2006">
              <mc:Choice xmlns:v="urn:schemas-microsoft-com:vml" Requires="v">
                <p:oleObj spid="_x0000_s157740" name="Photo Editor 照片" r:id="rId5" imgW="21638095" imgH="16228571" progId="MSPhotoEd.3">
                  <p:embed/>
                </p:oleObj>
              </mc:Choice>
              <mc:Fallback>
                <p:oleObj name="Photo Editor 照片" r:id="rId5" imgW="21638095" imgH="16228571" progId="MSPhotoEd.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3352800"/>
                        <a:ext cx="3900488" cy="29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81801B2F-72A5-4B35-89FC-AC0EBA5B0593}"/>
              </a:ext>
            </a:extLst>
          </p:cNvPr>
          <p:cNvSpPr>
            <a:spLocks noGrp="1"/>
          </p:cNvSpPr>
          <p:nvPr>
            <p:ph type="dt" sz="half" idx="10"/>
          </p:nvPr>
        </p:nvSpPr>
        <p:spPr/>
        <p:txBody>
          <a:bodyPr/>
          <a:lstStyle/>
          <a:p>
            <a:fld id="{FCE32A1D-6FB6-4557-9450-A62E2A3FEFAC}" type="datetime1">
              <a:rPr lang="zh-CN" altLang="en-US"/>
              <a:pPr/>
              <a:t>2018/11/27</a:t>
            </a:fld>
            <a:endParaRPr lang="en-US" altLang="en-US"/>
          </a:p>
        </p:txBody>
      </p:sp>
      <p:sp>
        <p:nvSpPr>
          <p:cNvPr id="11" name="页脚占位符 4">
            <a:extLst>
              <a:ext uri="{FF2B5EF4-FFF2-40B4-BE49-F238E27FC236}">
                <a16:creationId xmlns:a16="http://schemas.microsoft.com/office/drawing/2014/main" id="{EED02BD8-36C3-42BF-97C3-B1531107A93D}"/>
              </a:ext>
            </a:extLst>
          </p:cNvPr>
          <p:cNvSpPr>
            <a:spLocks noGrp="1"/>
          </p:cNvSpPr>
          <p:nvPr>
            <p:ph type="ftr" sz="quarter" idx="11"/>
          </p:nvPr>
        </p:nvSpPr>
        <p:spPr/>
        <p:txBody>
          <a:bodyPr/>
          <a:lstStyle/>
          <a:p>
            <a:r>
              <a:rPr lang="zh-CN" altLang="en-US"/>
              <a:t>电子教案 </a:t>
            </a:r>
            <a:r>
              <a:rPr lang="en-US" altLang="zh-CN"/>
              <a:t>Page </a:t>
            </a:r>
            <a:fld id="{DAF689E2-A1A4-433E-BB12-EE488766EA45}" type="slidenum">
              <a:rPr lang="en-US" altLang="zh-CN"/>
              <a:pPr/>
              <a:t>60</a:t>
            </a:fld>
            <a:r>
              <a:rPr lang="en-US" altLang="zh-CN"/>
              <a:t> of 97</a:t>
            </a:r>
          </a:p>
        </p:txBody>
      </p:sp>
      <p:sp>
        <p:nvSpPr>
          <p:cNvPr id="124930" name="Rectangle 2">
            <a:extLst>
              <a:ext uri="{FF2B5EF4-FFF2-40B4-BE49-F238E27FC236}">
                <a16:creationId xmlns:a16="http://schemas.microsoft.com/office/drawing/2014/main" id="{A6FC92DD-5748-4D3F-BFE8-6CCD110D44C9}"/>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1" name="Text Box 3">
            <a:extLst>
              <a:ext uri="{FF2B5EF4-FFF2-40B4-BE49-F238E27FC236}">
                <a16:creationId xmlns:a16="http://schemas.microsoft.com/office/drawing/2014/main" id="{3700D8AF-A6DF-401E-8732-F32CBB801487}"/>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的模型结构(23)</a:t>
            </a:r>
            <a:endParaRPr lang="en-US" altLang="en-US" sz="3200" b="1">
              <a:latin typeface="Times New Roman" panose="02020603050405020304" pitchFamily="18" charset="0"/>
              <a:ea typeface="宋体" panose="02010600030101010101" pitchFamily="2" charset="-122"/>
            </a:endParaRPr>
          </a:p>
        </p:txBody>
      </p:sp>
      <p:sp>
        <p:nvSpPr>
          <p:cNvPr id="124932" name="Rectangle 4">
            <a:extLst>
              <a:ext uri="{FF2B5EF4-FFF2-40B4-BE49-F238E27FC236}">
                <a16:creationId xmlns:a16="http://schemas.microsoft.com/office/drawing/2014/main" id="{D93995D5-69FC-4E19-8F1C-58D8828A393D}"/>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33" name="Rectangle 5">
            <a:extLst>
              <a:ext uri="{FF2B5EF4-FFF2-40B4-BE49-F238E27FC236}">
                <a16:creationId xmlns:a16="http://schemas.microsoft.com/office/drawing/2014/main" id="{7DA7F7B1-B436-4955-8FAA-802D8E10E3EE}"/>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34" name="Rectangle 6">
            <a:extLst>
              <a:ext uri="{FF2B5EF4-FFF2-40B4-BE49-F238E27FC236}">
                <a16:creationId xmlns:a16="http://schemas.microsoft.com/office/drawing/2014/main" id="{D837CFCE-0405-4547-86DF-0C075EBEAF72}"/>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935" name="Text Box 7">
            <a:extLst>
              <a:ext uri="{FF2B5EF4-FFF2-40B4-BE49-F238E27FC236}">
                <a16:creationId xmlns:a16="http://schemas.microsoft.com/office/drawing/2014/main" id="{853ED5B6-FA2A-47BC-8F7B-305E68E59814}"/>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配置</a:t>
            </a:r>
            <a:r>
              <a:rPr lang="zh-CN" altLang="en-US" b="1">
                <a:latin typeface="宋体" panose="02010600030101010101" pitchFamily="2" charset="-122"/>
                <a:ea typeface="仿宋_GB2312" pitchFamily="49" charset="-122"/>
              </a:rPr>
              <a:t>：</a:t>
            </a:r>
            <a:endParaRPr lang="zh-CN" altLang="en-US" sz="1600" b="1">
              <a:latin typeface="Times New Roman" panose="02020603050405020304" pitchFamily="18" charset="0"/>
              <a:ea typeface="仿宋_GB2312" pitchFamily="49" charset="-122"/>
            </a:endParaRPr>
          </a:p>
        </p:txBody>
      </p:sp>
      <p:sp>
        <p:nvSpPr>
          <p:cNvPr id="124936" name="Rectangle 8">
            <a:extLst>
              <a:ext uri="{FF2B5EF4-FFF2-40B4-BE49-F238E27FC236}">
                <a16:creationId xmlns:a16="http://schemas.microsoft.com/office/drawing/2014/main" id="{8682EF29-5106-4210-A93E-9452CA05341B}"/>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4937" name="Rectangle 9">
            <a:extLst>
              <a:ext uri="{FF2B5EF4-FFF2-40B4-BE49-F238E27FC236}">
                <a16:creationId xmlns:a16="http://schemas.microsoft.com/office/drawing/2014/main" id="{19A1AC50-6148-40EE-AD84-6D2A71D346F7}"/>
              </a:ext>
            </a:extLst>
          </p:cNvPr>
          <p:cNvSpPr>
            <a:spLocks noChangeArrowheads="1"/>
          </p:cNvSpPr>
          <p:nvPr/>
        </p:nvSpPr>
        <p:spPr bwMode="auto">
          <a:xfrm>
            <a:off x="381000" y="1219200"/>
            <a:ext cx="8763000" cy="528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配置指定:</a:t>
            </a:r>
            <a:endParaRPr lang="zh-CN" altLang="en-US" sz="1600" b="1">
              <a:latin typeface="Times New Roman" panose="02020603050405020304" pitchFamily="18" charset="0"/>
              <a:ea typeface="仿宋_GB2312" pitchFamily="49" charset="-122"/>
            </a:endParaRPr>
          </a:p>
          <a:p>
            <a:pPr algn="just">
              <a:spcBef>
                <a:spcPct val="35000"/>
              </a:spcBef>
            </a:pPr>
            <a:r>
              <a:rPr lang="zh-CN" altLang="en-US" sz="1600" b="1">
                <a:latin typeface="Times New Roman" panose="02020603050405020304" pitchFamily="18" charset="0"/>
                <a:ea typeface="仿宋_GB2312" pitchFamily="49" charset="-122"/>
              </a:rPr>
              <a:t>      注:</a:t>
            </a:r>
            <a:r>
              <a:rPr lang="zh-CN" altLang="en-US" sz="1600" b="1">
                <a:latin typeface="仿宋_GB2312" pitchFamily="49" charset="-122"/>
                <a:ea typeface="仿宋_GB2312" pitchFamily="49" charset="-122"/>
              </a:rPr>
              <a:t>⑶</a:t>
            </a:r>
            <a:r>
              <a:rPr lang="zh-CN" altLang="en-US" sz="1600" b="1">
                <a:latin typeface="Times New Roman" panose="02020603050405020304" pitchFamily="18" charset="0"/>
                <a:ea typeface="仿宋_GB2312" pitchFamily="49" charset="-122"/>
              </a:rPr>
              <a:t>&lt;类属参数互连表&gt;和&lt;端口互连表&gt;与元件例示语句书写相同。</a:t>
            </a:r>
          </a:p>
          <a:p>
            <a:pPr algn="just">
              <a:spcBef>
                <a:spcPct val="35000"/>
              </a:spcBef>
            </a:pPr>
            <a:r>
              <a:rPr lang="zh-CN" altLang="en-US" sz="1600" b="1">
                <a:latin typeface="Times New Roman" panose="02020603050405020304" pitchFamily="18" charset="0"/>
                <a:ea typeface="仿宋_GB2312" pitchFamily="49" charset="-122"/>
              </a:rPr>
              <a:t>           ⑷构造体中的配置指定对</a:t>
            </a:r>
            <a:r>
              <a:rPr lang="en-US" altLang="zh-CN" sz="1600" b="1">
                <a:latin typeface="Times New Roman" panose="02020603050405020304" pitchFamily="18" charset="0"/>
                <a:ea typeface="仿宋_GB2312" pitchFamily="49" charset="-122"/>
              </a:rPr>
              <a:t>block</a:t>
            </a:r>
            <a:r>
              <a:rPr lang="zh-CN" altLang="en-US" sz="1600" b="1">
                <a:latin typeface="Times New Roman" panose="02020603050405020304" pitchFamily="18" charset="0"/>
                <a:ea typeface="仿宋_GB2312" pitchFamily="49" charset="-122"/>
              </a:rPr>
              <a:t>语句和</a:t>
            </a:r>
            <a:r>
              <a:rPr lang="en-US" altLang="zh-CN" sz="1600" b="1">
                <a:latin typeface="Times New Roman" panose="02020603050405020304" pitchFamily="18" charset="0"/>
                <a:ea typeface="仿宋_GB2312" pitchFamily="49" charset="-122"/>
              </a:rPr>
              <a:t>generate</a:t>
            </a:r>
            <a:r>
              <a:rPr lang="zh-CN" altLang="en-US" sz="1600" b="1">
                <a:latin typeface="Times New Roman" panose="02020603050405020304" pitchFamily="18" charset="0"/>
                <a:ea typeface="仿宋_GB2312" pitchFamily="49" charset="-122"/>
              </a:rPr>
              <a:t>语句中的元件例示无效。要为块或生成</a:t>
            </a:r>
          </a:p>
          <a:p>
            <a:pPr algn="just">
              <a:spcBef>
                <a:spcPct val="20000"/>
              </a:spcBef>
            </a:pPr>
            <a:r>
              <a:rPr lang="zh-CN" altLang="en-US" sz="1600" b="1">
                <a:latin typeface="Times New Roman" panose="02020603050405020304" pitchFamily="18" charset="0"/>
                <a:ea typeface="仿宋_GB2312" pitchFamily="49" charset="-122"/>
              </a:rPr>
              <a:t>               语句内的例示元件赋予功能，必须把配置指定放在</a:t>
            </a:r>
            <a:r>
              <a:rPr lang="en-US" altLang="zh-CN" sz="1600" b="1">
                <a:latin typeface="Times New Roman" panose="02020603050405020304" pitchFamily="18" charset="0"/>
                <a:ea typeface="仿宋_GB2312" pitchFamily="49" charset="-122"/>
              </a:rPr>
              <a:t>block</a:t>
            </a:r>
            <a:r>
              <a:rPr lang="zh-CN" altLang="en-US" sz="1600" b="1">
                <a:latin typeface="Times New Roman" panose="02020603050405020304" pitchFamily="18" charset="0"/>
                <a:ea typeface="仿宋_GB2312" pitchFamily="49" charset="-122"/>
              </a:rPr>
              <a:t>语句或</a:t>
            </a:r>
            <a:r>
              <a:rPr lang="en-US" altLang="zh-CN" sz="1600" b="1">
                <a:latin typeface="Times New Roman" panose="02020603050405020304" pitchFamily="18" charset="0"/>
                <a:ea typeface="仿宋_GB2312" pitchFamily="49" charset="-122"/>
              </a:rPr>
              <a:t>generate</a:t>
            </a:r>
            <a:r>
              <a:rPr lang="zh-CN" altLang="en-US" sz="1600" b="1">
                <a:latin typeface="Times New Roman" panose="02020603050405020304" pitchFamily="18" charset="0"/>
                <a:ea typeface="仿宋_GB2312" pitchFamily="49" charset="-122"/>
              </a:rPr>
              <a:t>语句的说明</a:t>
            </a:r>
          </a:p>
          <a:p>
            <a:pPr algn="just">
              <a:spcBef>
                <a:spcPct val="20000"/>
              </a:spcBef>
            </a:pPr>
            <a:r>
              <a:rPr lang="zh-CN" altLang="en-US" sz="1600" b="1">
                <a:latin typeface="Times New Roman" panose="02020603050405020304" pitchFamily="18" charset="0"/>
                <a:ea typeface="仿宋_GB2312" pitchFamily="49" charset="-122"/>
              </a:rPr>
              <a:t>               区内，</a:t>
            </a:r>
            <a:r>
              <a:rPr lang="en-US" altLang="zh-CN" sz="1600" b="1">
                <a:latin typeface="Times New Roman" panose="02020603050405020304" pitchFamily="18" charset="0"/>
                <a:ea typeface="仿宋_GB2312" pitchFamily="49" charset="-122"/>
              </a:rPr>
              <a:t>VHDL’87</a:t>
            </a:r>
            <a:r>
              <a:rPr lang="zh-CN" altLang="en-US" sz="1600" b="1">
                <a:latin typeface="Times New Roman" panose="02020603050405020304" pitchFamily="18" charset="0"/>
                <a:ea typeface="仿宋_GB2312" pitchFamily="49" charset="-122"/>
              </a:rPr>
              <a:t>标准没有为</a:t>
            </a:r>
            <a:r>
              <a:rPr lang="en-US" altLang="zh-CN" sz="1600" b="1">
                <a:latin typeface="Times New Roman" panose="02020603050405020304" pitchFamily="18" charset="0"/>
                <a:ea typeface="仿宋_GB2312" pitchFamily="49" charset="-122"/>
              </a:rPr>
              <a:t>generate</a:t>
            </a:r>
            <a:r>
              <a:rPr lang="zh-CN" altLang="en-US" sz="1600" b="1">
                <a:latin typeface="Times New Roman" panose="02020603050405020304" pitchFamily="18" charset="0"/>
                <a:ea typeface="仿宋_GB2312" pitchFamily="49" charset="-122"/>
              </a:rPr>
              <a:t>语句提供说明区，故须采取在生成语句中加入</a:t>
            </a:r>
          </a:p>
          <a:p>
            <a:pPr algn="just">
              <a:spcBef>
                <a:spcPct val="20000"/>
              </a:spcBef>
            </a:pPr>
            <a:r>
              <a:rPr lang="zh-CN" altLang="en-US" sz="1600" b="1">
                <a:latin typeface="Times New Roman" panose="02020603050405020304" pitchFamily="18" charset="0"/>
                <a:ea typeface="仿宋_GB2312" pitchFamily="49" charset="-122"/>
              </a:rPr>
              <a:t>               块语句的方法来解决。</a:t>
            </a:r>
          </a:p>
          <a:p>
            <a:pPr algn="just">
              <a:spcBef>
                <a:spcPct val="15000"/>
              </a:spcBef>
            </a:pPr>
            <a:r>
              <a:rPr lang="zh-CN" altLang="en-US" sz="1600" b="1">
                <a:latin typeface="Times New Roman" panose="02020603050405020304" pitchFamily="18" charset="0"/>
                <a:ea typeface="仿宋_GB2312" pitchFamily="49" charset="-122"/>
              </a:rPr>
              <a:t>      例：</a:t>
            </a:r>
            <a:r>
              <a:rPr lang="en-US" altLang="zh-CN" sz="1600" b="1">
                <a:latin typeface="Times New Roman" panose="02020603050405020304" pitchFamily="18" charset="0"/>
                <a:ea typeface="仿宋_GB2312" pitchFamily="49" charset="-122"/>
              </a:rPr>
              <a:t>architecture </a:t>
            </a:r>
            <a:r>
              <a:rPr lang="en-US" altLang="zh-CN" sz="1600">
                <a:latin typeface="Times New Roman" panose="02020603050405020304" pitchFamily="18" charset="0"/>
                <a:ea typeface="仿宋_GB2312" pitchFamily="49" charset="-122"/>
              </a:rPr>
              <a:t>behav </a:t>
            </a:r>
            <a:r>
              <a:rPr lang="en-US" altLang="zh-CN" sz="1600" b="1">
                <a:latin typeface="Times New Roman" panose="02020603050405020304" pitchFamily="18" charset="0"/>
                <a:ea typeface="仿宋_GB2312" pitchFamily="49" charset="-122"/>
              </a:rPr>
              <a:t>of </a:t>
            </a:r>
            <a:r>
              <a:rPr lang="en-US" altLang="zh-CN" sz="1600">
                <a:latin typeface="Times New Roman" panose="02020603050405020304" pitchFamily="18" charset="0"/>
                <a:ea typeface="仿宋_GB2312" pitchFamily="49" charset="-122"/>
              </a:rPr>
              <a:t>divider</a:t>
            </a:r>
            <a:r>
              <a:rPr lang="en-US" altLang="zh-CN" sz="1600" b="1">
                <a:latin typeface="Times New Roman" panose="02020603050405020304" pitchFamily="18" charset="0"/>
                <a:ea typeface="仿宋_GB2312" pitchFamily="49" charset="-122"/>
              </a:rPr>
              <a:t> is</a:t>
            </a:r>
          </a:p>
          <a:p>
            <a:pPr algn="just">
              <a:spcBef>
                <a:spcPct val="15000"/>
              </a:spcBef>
            </a:pPr>
            <a:r>
              <a:rPr lang="en-US" altLang="zh-CN" sz="1600" b="1">
                <a:latin typeface="Times New Roman" panose="02020603050405020304" pitchFamily="18" charset="0"/>
                <a:ea typeface="仿宋_GB2312" pitchFamily="49" charset="-122"/>
              </a:rPr>
              <a:t>                     component </a:t>
            </a:r>
            <a:r>
              <a:rPr lang="en-US" altLang="zh-CN" sz="1600">
                <a:latin typeface="Times New Roman" panose="02020603050405020304" pitchFamily="18" charset="0"/>
                <a:ea typeface="仿宋_GB2312" pitchFamily="49" charset="-122"/>
              </a:rPr>
              <a:t>divide_unit</a:t>
            </a:r>
            <a:r>
              <a:rPr lang="en-US" altLang="zh-CN" sz="1600" b="1">
                <a:latin typeface="Times New Roman" panose="02020603050405020304" pitchFamily="18" charset="0"/>
                <a:ea typeface="仿宋_GB2312" pitchFamily="49" charset="-122"/>
              </a:rPr>
              <a:t> is                                                                            --</a:t>
            </a:r>
            <a:r>
              <a:rPr lang="zh-CN" altLang="en-US" sz="1600" b="1">
                <a:latin typeface="Times New Roman" panose="02020603050405020304" pitchFamily="18" charset="0"/>
                <a:ea typeface="仿宋_GB2312" pitchFamily="49" charset="-122"/>
              </a:rPr>
              <a:t>元件说明</a:t>
            </a:r>
          </a:p>
          <a:p>
            <a:pPr algn="just">
              <a:spcBef>
                <a:spcPct val="15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generic</a:t>
            </a:r>
            <a:r>
              <a:rPr lang="en-US" altLang="zh-CN" sz="1600">
                <a:latin typeface="Times New Roman" panose="02020603050405020304" pitchFamily="18" charset="0"/>
                <a:ea typeface="仿宋_GB2312" pitchFamily="49" charset="-122"/>
              </a:rPr>
              <a:t>(m：integer)</a:t>
            </a:r>
            <a:r>
              <a:rPr lang="en-US" altLang="zh-CN" sz="1600" b="1">
                <a:latin typeface="Times New Roman" panose="02020603050405020304" pitchFamily="18" charset="0"/>
                <a:ea typeface="仿宋_GB2312" pitchFamily="49" charset="-122"/>
              </a:rPr>
              <a:t>；</a:t>
            </a:r>
          </a:p>
          <a:p>
            <a:pPr algn="just">
              <a:spcBef>
                <a:spcPct val="15000"/>
              </a:spcBef>
            </a:pPr>
            <a:r>
              <a:rPr lang="en-US" altLang="zh-CN" sz="1600" b="1">
                <a:latin typeface="Times New Roman" panose="02020603050405020304" pitchFamily="18" charset="0"/>
                <a:ea typeface="仿宋_GB2312" pitchFamily="49" charset="-122"/>
              </a:rPr>
              <a:t>                           port</a:t>
            </a:r>
            <a:r>
              <a:rPr lang="en-US" altLang="zh-CN" sz="1600">
                <a:latin typeface="Times New Roman" panose="02020603050405020304" pitchFamily="18" charset="0"/>
                <a:ea typeface="仿宋_GB2312" pitchFamily="49" charset="-122"/>
              </a:rPr>
              <a:t>(clk：</a:t>
            </a:r>
            <a:r>
              <a:rPr lang="en-US" altLang="zh-CN" sz="1600" b="1">
                <a:latin typeface="Times New Roman" panose="02020603050405020304" pitchFamily="18" charset="0"/>
                <a:ea typeface="仿宋_GB2312" pitchFamily="49" charset="-122"/>
              </a:rPr>
              <a:t>in </a:t>
            </a:r>
            <a:r>
              <a:rPr lang="en-US" altLang="zh-CN" sz="1600">
                <a:latin typeface="Times New Roman" panose="02020603050405020304" pitchFamily="18" charset="0"/>
                <a:ea typeface="仿宋_GB2312" pitchFamily="49" charset="-122"/>
              </a:rPr>
              <a:t>std_logic；rd：</a:t>
            </a:r>
            <a:r>
              <a:rPr lang="en-US" altLang="zh-CN" sz="1600" b="1">
                <a:latin typeface="Times New Roman" panose="02020603050405020304" pitchFamily="18" charset="0"/>
                <a:ea typeface="仿宋_GB2312" pitchFamily="49" charset="-122"/>
              </a:rPr>
              <a:t>out </a:t>
            </a:r>
            <a:r>
              <a:rPr lang="en-US" altLang="zh-CN" sz="1600">
                <a:latin typeface="Times New Roman" panose="02020603050405020304" pitchFamily="18" charset="0"/>
                <a:ea typeface="仿宋_GB2312" pitchFamily="49" charset="-122"/>
              </a:rPr>
              <a:t>std_logic</a:t>
            </a:r>
            <a:r>
              <a:rPr lang="en-US" altLang="zh-CN" sz="1600" b="1">
                <a:latin typeface="Times New Roman" panose="02020603050405020304" pitchFamily="18" charset="0"/>
                <a:ea typeface="仿宋_GB2312" pitchFamily="49" charset="-122"/>
              </a:rPr>
              <a:t>；</a:t>
            </a:r>
          </a:p>
          <a:p>
            <a:pPr algn="just">
              <a:spcBef>
                <a:spcPct val="15000"/>
              </a:spcBef>
            </a:pPr>
            <a:r>
              <a:rPr lang="en-US" altLang="zh-CN" sz="1600" b="1">
                <a:latin typeface="Times New Roman" panose="02020603050405020304" pitchFamily="18" charset="0"/>
                <a:ea typeface="仿宋_GB2312" pitchFamily="49" charset="-122"/>
              </a:rPr>
              <a:t>                                    </a:t>
            </a:r>
            <a:r>
              <a:rPr lang="en-US" altLang="zh-CN" sz="1600">
                <a:latin typeface="Times New Roman" panose="02020603050405020304" pitchFamily="18" charset="0"/>
                <a:ea typeface="仿宋_GB2312" pitchFamily="49" charset="-122"/>
              </a:rPr>
              <a:t>operand_left，operand_right:</a:t>
            </a:r>
            <a:r>
              <a:rPr lang="en-US" altLang="zh-CN" sz="1600" b="1">
                <a:latin typeface="Times New Roman" panose="02020603050405020304" pitchFamily="18" charset="0"/>
                <a:ea typeface="仿宋_GB2312" pitchFamily="49" charset="-122"/>
              </a:rPr>
              <a:t> in </a:t>
            </a:r>
            <a:r>
              <a:rPr lang="en-US" altLang="zh-CN" sz="1600">
                <a:latin typeface="Times New Roman" panose="02020603050405020304" pitchFamily="18" charset="0"/>
                <a:ea typeface="仿宋_GB2312" pitchFamily="49" charset="-122"/>
              </a:rPr>
              <a:t>std_logic_vector(m-1</a:t>
            </a:r>
            <a:r>
              <a:rPr lang="en-US" altLang="zh-CN" sz="1600" b="1">
                <a:latin typeface="Times New Roman" panose="02020603050405020304" pitchFamily="18" charset="0"/>
                <a:ea typeface="仿宋_GB2312" pitchFamily="49" charset="-122"/>
              </a:rPr>
              <a:t> downto </a:t>
            </a:r>
            <a:r>
              <a:rPr lang="en-US" altLang="zh-CN" sz="1600">
                <a:latin typeface="Times New Roman" panose="02020603050405020304" pitchFamily="18" charset="0"/>
                <a:ea typeface="仿宋_GB2312" pitchFamily="49" charset="-122"/>
              </a:rPr>
              <a:t>0)</a:t>
            </a:r>
            <a:r>
              <a:rPr lang="en-US" altLang="zh-CN" sz="1600" b="1">
                <a:latin typeface="Times New Roman" panose="02020603050405020304" pitchFamily="18" charset="0"/>
                <a:ea typeface="仿宋_GB2312" pitchFamily="49" charset="-122"/>
              </a:rPr>
              <a:t>；</a:t>
            </a:r>
          </a:p>
          <a:p>
            <a:pPr algn="just">
              <a:spcBef>
                <a:spcPct val="15000"/>
              </a:spcBef>
            </a:pPr>
            <a:r>
              <a:rPr lang="en-US" altLang="zh-CN" sz="1600" b="1">
                <a:latin typeface="Times New Roman" panose="02020603050405020304" pitchFamily="18" charset="0"/>
                <a:ea typeface="仿宋_GB2312" pitchFamily="49" charset="-122"/>
              </a:rPr>
              <a:t>                                                               </a:t>
            </a:r>
            <a:r>
              <a:rPr lang="en-US" altLang="zh-CN" sz="1600">
                <a:latin typeface="Times New Roman" panose="02020603050405020304" pitchFamily="18" charset="0"/>
                <a:ea typeface="仿宋_GB2312" pitchFamily="49" charset="-122"/>
              </a:rPr>
              <a:t>result：</a:t>
            </a:r>
            <a:r>
              <a:rPr lang="en-US" altLang="zh-CN" sz="1600" b="1">
                <a:latin typeface="Times New Roman" panose="02020603050405020304" pitchFamily="18" charset="0"/>
                <a:ea typeface="仿宋_GB2312" pitchFamily="49" charset="-122"/>
              </a:rPr>
              <a:t>out </a:t>
            </a:r>
            <a:r>
              <a:rPr lang="en-US" altLang="zh-CN" sz="1600">
                <a:latin typeface="Times New Roman" panose="02020603050405020304" pitchFamily="18" charset="0"/>
                <a:ea typeface="仿宋_GB2312" pitchFamily="49" charset="-122"/>
              </a:rPr>
              <a:t>std_logic_vector(m-1</a:t>
            </a:r>
            <a:r>
              <a:rPr lang="en-US" altLang="zh-CN" sz="1600" b="1">
                <a:latin typeface="Times New Roman" panose="02020603050405020304" pitchFamily="18" charset="0"/>
                <a:ea typeface="仿宋_GB2312" pitchFamily="49" charset="-122"/>
              </a:rPr>
              <a:t> downto </a:t>
            </a:r>
            <a:r>
              <a:rPr lang="en-US" altLang="zh-CN" sz="1600">
                <a:latin typeface="Times New Roman" panose="02020603050405020304" pitchFamily="18" charset="0"/>
                <a:ea typeface="仿宋_GB2312" pitchFamily="49" charset="-122"/>
              </a:rPr>
              <a:t>0))</a:t>
            </a:r>
            <a:r>
              <a:rPr lang="en-US" altLang="zh-CN" sz="1600" b="1">
                <a:latin typeface="Times New Roman" panose="02020603050405020304" pitchFamily="18" charset="0"/>
                <a:ea typeface="仿宋_GB2312" pitchFamily="49" charset="-122"/>
              </a:rPr>
              <a:t>；</a:t>
            </a:r>
          </a:p>
          <a:p>
            <a:pPr algn="just">
              <a:spcBef>
                <a:spcPct val="15000"/>
              </a:spcBef>
            </a:pPr>
            <a:r>
              <a:rPr lang="en-US" altLang="zh-CN" sz="1600" b="1">
                <a:latin typeface="Times New Roman" panose="02020603050405020304" pitchFamily="18" charset="0"/>
                <a:ea typeface="仿宋_GB2312" pitchFamily="49" charset="-122"/>
              </a:rPr>
              <a:t>                    end component </a:t>
            </a:r>
            <a:r>
              <a:rPr lang="en-US" altLang="zh-CN" sz="1600">
                <a:latin typeface="Times New Roman" panose="02020603050405020304" pitchFamily="18" charset="0"/>
                <a:ea typeface="仿宋_GB2312" pitchFamily="49" charset="-122"/>
              </a:rPr>
              <a:t>divide_unit</a:t>
            </a:r>
            <a:r>
              <a:rPr lang="en-US" altLang="zh-CN" sz="1600" b="1">
                <a:latin typeface="Times New Roman" panose="02020603050405020304" pitchFamily="18" charset="0"/>
                <a:ea typeface="仿宋_GB2312" pitchFamily="49" charset="-122"/>
              </a:rPr>
              <a:t>；</a:t>
            </a:r>
          </a:p>
          <a:p>
            <a:pPr algn="just">
              <a:spcBef>
                <a:spcPct val="15000"/>
              </a:spcBef>
            </a:pPr>
            <a:r>
              <a:rPr lang="en-US" altLang="zh-CN" sz="1600" b="1">
                <a:latin typeface="Times New Roman" panose="02020603050405020304" pitchFamily="18" charset="0"/>
                <a:ea typeface="仿宋_GB2312" pitchFamily="49" charset="-122"/>
              </a:rPr>
              <a:t>              signal </a:t>
            </a:r>
            <a:r>
              <a:rPr lang="en-US" altLang="zh-CN" sz="1600">
                <a:latin typeface="Times New Roman" panose="02020603050405020304" pitchFamily="18" charset="0"/>
                <a:ea typeface="仿宋_GB2312" pitchFamily="49" charset="-122"/>
              </a:rPr>
              <a:t>rd：std_logic</a:t>
            </a:r>
            <a:r>
              <a:rPr lang="en-US" altLang="zh-CN" sz="1600" b="1">
                <a:latin typeface="Times New Roman" panose="02020603050405020304" pitchFamily="18" charset="0"/>
                <a:ea typeface="仿宋_GB2312" pitchFamily="49" charset="-122"/>
              </a:rPr>
              <a:t>；</a:t>
            </a:r>
          </a:p>
          <a:p>
            <a:pPr algn="just">
              <a:spcBef>
                <a:spcPct val="15000"/>
              </a:spcBef>
            </a:pPr>
            <a:r>
              <a:rPr lang="en-US" altLang="zh-CN" sz="1600" b="1">
                <a:latin typeface="Times New Roman" panose="02020603050405020304" pitchFamily="18" charset="0"/>
                <a:ea typeface="仿宋_GB2312" pitchFamily="49" charset="-122"/>
              </a:rPr>
              <a:t>              for </a:t>
            </a:r>
            <a:r>
              <a:rPr lang="en-US" altLang="zh-CN" sz="1600">
                <a:latin typeface="Times New Roman" panose="02020603050405020304" pitchFamily="18" charset="0"/>
                <a:ea typeface="仿宋_GB2312" pitchFamily="49" charset="-122"/>
              </a:rPr>
              <a:t>div: divider_unit</a:t>
            </a:r>
            <a:r>
              <a:rPr lang="en-US" altLang="zh-CN" sz="1600" b="1">
                <a:latin typeface="Times New Roman" panose="02020603050405020304" pitchFamily="18" charset="0"/>
                <a:ea typeface="仿宋_GB2312" pitchFamily="49" charset="-122"/>
              </a:rPr>
              <a:t> use entity </a:t>
            </a:r>
            <a:r>
              <a:rPr lang="en-US" altLang="zh-CN" sz="1600">
                <a:latin typeface="Times New Roman" panose="02020603050405020304" pitchFamily="18" charset="0"/>
                <a:ea typeface="仿宋_GB2312" pitchFamily="49" charset="-122"/>
              </a:rPr>
              <a:t>WORK.divide_unit(behavior)</a:t>
            </a:r>
            <a:r>
              <a:rPr lang="en-US" altLang="zh-CN" sz="16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配置指定</a:t>
            </a:r>
          </a:p>
          <a:p>
            <a:pPr algn="just">
              <a:spcBef>
                <a:spcPct val="15000"/>
              </a:spcBef>
            </a:pPr>
            <a:r>
              <a:rPr lang="en-US" altLang="zh-CN" sz="1600" b="1">
                <a:latin typeface="Times New Roman" panose="02020603050405020304" pitchFamily="18" charset="0"/>
                <a:ea typeface="仿宋_GB2312" pitchFamily="49" charset="-122"/>
              </a:rPr>
              <a:t>              begin</a:t>
            </a:r>
          </a:p>
          <a:p>
            <a:pPr algn="just">
              <a:spcBef>
                <a:spcPct val="15000"/>
              </a:spcBef>
            </a:pPr>
            <a:r>
              <a:rPr lang="en-US" altLang="zh-CN" sz="1600" b="1">
                <a:latin typeface="Times New Roman" panose="02020603050405020304" pitchFamily="18" charset="0"/>
                <a:ea typeface="仿宋_GB2312" pitchFamily="49" charset="-122"/>
              </a:rPr>
              <a:t>              </a:t>
            </a:r>
            <a:r>
              <a:rPr lang="en-US" altLang="zh-CN" sz="1600">
                <a:latin typeface="Times New Roman" panose="02020603050405020304" pitchFamily="18" charset="0"/>
                <a:ea typeface="仿宋_GB2312" pitchFamily="49" charset="-122"/>
              </a:rPr>
              <a:t>div:</a:t>
            </a:r>
            <a:r>
              <a:rPr lang="en-US" altLang="zh-CN" sz="1600" b="1">
                <a:latin typeface="Times New Roman" panose="02020603050405020304" pitchFamily="18" charset="0"/>
                <a:ea typeface="仿宋_GB2312" pitchFamily="49" charset="-122"/>
              </a:rPr>
              <a:t> component </a:t>
            </a:r>
            <a:r>
              <a:rPr lang="en-US" altLang="zh-CN" sz="1600">
                <a:latin typeface="Times New Roman" panose="02020603050405020304" pitchFamily="18" charset="0"/>
                <a:ea typeface="仿宋_GB2312" pitchFamily="49" charset="-122"/>
              </a:rPr>
              <a:t>divide_unit</a:t>
            </a:r>
            <a:r>
              <a:rPr lang="en-US" altLang="zh-CN" sz="1600" b="1">
                <a:latin typeface="Times New Roman" panose="02020603050405020304" pitchFamily="18" charset="0"/>
                <a:ea typeface="仿宋_GB2312" pitchFamily="49" charset="-122"/>
              </a:rPr>
              <a:t>  generic map</a:t>
            </a:r>
            <a:r>
              <a:rPr lang="en-US" altLang="zh-CN" sz="1600">
                <a:latin typeface="Times New Roman" panose="02020603050405020304" pitchFamily="18" charset="0"/>
                <a:ea typeface="仿宋_GB2312" pitchFamily="49" charset="-122"/>
              </a:rPr>
              <a:t>(m)</a:t>
            </a:r>
            <a:r>
              <a:rPr lang="en-US" altLang="zh-CN" sz="1600" b="1">
                <a:latin typeface="Times New Roman" panose="02020603050405020304" pitchFamily="18" charset="0"/>
                <a:ea typeface="仿宋_GB2312" pitchFamily="49" charset="-122"/>
              </a:rPr>
              <a:t> port map</a:t>
            </a:r>
            <a:r>
              <a:rPr lang="en-US" altLang="zh-CN" sz="1600">
                <a:latin typeface="Times New Roman" panose="02020603050405020304" pitchFamily="18" charset="0"/>
                <a:ea typeface="仿宋_GB2312" pitchFamily="49" charset="-122"/>
              </a:rPr>
              <a:t>(clk，rd，x，y，z)</a:t>
            </a:r>
            <a:r>
              <a:rPr lang="en-US" altLang="zh-CN" sz="1600" b="1">
                <a:latin typeface="Times New Roman" panose="02020603050405020304" pitchFamily="18" charset="0"/>
                <a:ea typeface="仿宋_GB2312" pitchFamily="49" charset="-122"/>
              </a:rPr>
              <a:t>；              </a:t>
            </a:r>
          </a:p>
          <a:p>
            <a:pPr algn="just">
              <a:spcBef>
                <a:spcPct val="15000"/>
              </a:spcBef>
            </a:pPr>
            <a:r>
              <a:rPr lang="en-US" altLang="zh-CN" sz="1600" b="1">
                <a:latin typeface="Times New Roman" panose="02020603050405020304" pitchFamily="18" charset="0"/>
                <a:ea typeface="仿宋_GB2312" pitchFamily="49" charset="-122"/>
              </a:rPr>
              <a:t>              end architecture </a:t>
            </a:r>
            <a:r>
              <a:rPr lang="en-US" altLang="zh-CN" sz="1600">
                <a:latin typeface="Times New Roman" panose="02020603050405020304" pitchFamily="18" charset="0"/>
                <a:ea typeface="仿宋_GB2312" pitchFamily="49" charset="-122"/>
              </a:rPr>
              <a:t>behav</a:t>
            </a:r>
            <a:r>
              <a:rPr lang="en-US" altLang="zh-CN" sz="1600" b="1">
                <a:latin typeface="Times New Roman" panose="02020603050405020304" pitchFamily="18" charset="0"/>
                <a:ea typeface="仿宋_GB2312" pitchFamily="49" charset="-122"/>
              </a:rPr>
              <a:t>；              </a:t>
            </a:r>
            <a:endParaRPr lang="zh-CN" altLang="en-US" sz="1600" b="1">
              <a:latin typeface="Times New Roman" panose="02020603050405020304" pitchFamily="18" charset="0"/>
              <a:ea typeface="仿宋_GB2312" pitchFamily="49"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931649D1-9D48-4FAC-BEEF-CBB34CA3996C}"/>
              </a:ext>
            </a:extLst>
          </p:cNvPr>
          <p:cNvSpPr>
            <a:spLocks noGrp="1"/>
          </p:cNvSpPr>
          <p:nvPr>
            <p:ph type="dt" sz="half" idx="10"/>
          </p:nvPr>
        </p:nvSpPr>
        <p:spPr/>
        <p:txBody>
          <a:bodyPr/>
          <a:lstStyle/>
          <a:p>
            <a:fld id="{348D505A-AEE5-49EE-9E8F-784872904E85}" type="datetime1">
              <a:rPr lang="zh-CN" altLang="en-US"/>
              <a:pPr/>
              <a:t>2018/11/27</a:t>
            </a:fld>
            <a:endParaRPr lang="en-US" altLang="en-US"/>
          </a:p>
        </p:txBody>
      </p:sp>
      <p:sp>
        <p:nvSpPr>
          <p:cNvPr id="11" name="页脚占位符 4">
            <a:extLst>
              <a:ext uri="{FF2B5EF4-FFF2-40B4-BE49-F238E27FC236}">
                <a16:creationId xmlns:a16="http://schemas.microsoft.com/office/drawing/2014/main" id="{77221F66-4FDF-4902-AC3B-46B2AA2F2134}"/>
              </a:ext>
            </a:extLst>
          </p:cNvPr>
          <p:cNvSpPr>
            <a:spLocks noGrp="1"/>
          </p:cNvSpPr>
          <p:nvPr>
            <p:ph type="ftr" sz="quarter" idx="11"/>
          </p:nvPr>
        </p:nvSpPr>
        <p:spPr/>
        <p:txBody>
          <a:bodyPr/>
          <a:lstStyle/>
          <a:p>
            <a:r>
              <a:rPr lang="zh-CN" altLang="en-US"/>
              <a:t>电子教案 </a:t>
            </a:r>
            <a:r>
              <a:rPr lang="en-US" altLang="zh-CN"/>
              <a:t>Page </a:t>
            </a:r>
            <a:fld id="{232E8C06-21C9-49C7-A4B1-0E4550B98D44}" type="slidenum">
              <a:rPr lang="en-US" altLang="zh-CN"/>
              <a:pPr/>
              <a:t>61</a:t>
            </a:fld>
            <a:r>
              <a:rPr lang="en-US" altLang="zh-CN"/>
              <a:t> of 97</a:t>
            </a:r>
          </a:p>
        </p:txBody>
      </p:sp>
      <p:sp>
        <p:nvSpPr>
          <p:cNvPr id="125954" name="Rectangle 2">
            <a:extLst>
              <a:ext uri="{FF2B5EF4-FFF2-40B4-BE49-F238E27FC236}">
                <a16:creationId xmlns:a16="http://schemas.microsoft.com/office/drawing/2014/main" id="{B7AABA07-8EDE-4AA0-9D29-A19823F2CA36}"/>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5" name="Text Box 3">
            <a:extLst>
              <a:ext uri="{FF2B5EF4-FFF2-40B4-BE49-F238E27FC236}">
                <a16:creationId xmlns:a16="http://schemas.microsoft.com/office/drawing/2014/main" id="{0B790989-434A-4BBB-8F73-C09ABED52C5C}"/>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的模型结构(24)</a:t>
            </a:r>
            <a:endParaRPr lang="en-US" altLang="en-US" sz="3200" b="1">
              <a:latin typeface="Times New Roman" panose="02020603050405020304" pitchFamily="18" charset="0"/>
              <a:ea typeface="宋体" panose="02010600030101010101" pitchFamily="2" charset="-122"/>
            </a:endParaRPr>
          </a:p>
        </p:txBody>
      </p:sp>
      <p:sp>
        <p:nvSpPr>
          <p:cNvPr id="125956" name="Rectangle 4">
            <a:extLst>
              <a:ext uri="{FF2B5EF4-FFF2-40B4-BE49-F238E27FC236}">
                <a16:creationId xmlns:a16="http://schemas.microsoft.com/office/drawing/2014/main" id="{4316C514-610A-4F63-8EC5-1664C7882213}"/>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957" name="Rectangle 5">
            <a:extLst>
              <a:ext uri="{FF2B5EF4-FFF2-40B4-BE49-F238E27FC236}">
                <a16:creationId xmlns:a16="http://schemas.microsoft.com/office/drawing/2014/main" id="{37360F51-EF57-4B7A-A8FA-01A536310EB1}"/>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5958" name="Rectangle 6">
            <a:extLst>
              <a:ext uri="{FF2B5EF4-FFF2-40B4-BE49-F238E27FC236}">
                <a16:creationId xmlns:a16="http://schemas.microsoft.com/office/drawing/2014/main" id="{AC105748-3F61-4FE5-9144-B2128C53B7CC}"/>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959" name="Text Box 7">
            <a:extLst>
              <a:ext uri="{FF2B5EF4-FFF2-40B4-BE49-F238E27FC236}">
                <a16:creationId xmlns:a16="http://schemas.microsoft.com/office/drawing/2014/main" id="{477DE995-AAD5-40DF-ACD9-E5C0C56F8904}"/>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配置</a:t>
            </a:r>
            <a:r>
              <a:rPr lang="zh-CN" altLang="en-US" b="1">
                <a:latin typeface="宋体" panose="02010600030101010101" pitchFamily="2" charset="-122"/>
                <a:ea typeface="仿宋_GB2312" pitchFamily="49" charset="-122"/>
              </a:rPr>
              <a:t>：</a:t>
            </a:r>
            <a:endParaRPr lang="zh-CN" altLang="en-US" sz="1600" b="1">
              <a:latin typeface="Times New Roman" panose="02020603050405020304" pitchFamily="18" charset="0"/>
              <a:ea typeface="仿宋_GB2312" pitchFamily="49" charset="-122"/>
            </a:endParaRPr>
          </a:p>
        </p:txBody>
      </p:sp>
      <p:sp>
        <p:nvSpPr>
          <p:cNvPr id="125960" name="Rectangle 8">
            <a:extLst>
              <a:ext uri="{FF2B5EF4-FFF2-40B4-BE49-F238E27FC236}">
                <a16:creationId xmlns:a16="http://schemas.microsoft.com/office/drawing/2014/main" id="{6B8C2B1B-CA35-4A28-B1CA-64451C0CF06C}"/>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5961" name="Rectangle 9">
            <a:extLst>
              <a:ext uri="{FF2B5EF4-FFF2-40B4-BE49-F238E27FC236}">
                <a16:creationId xmlns:a16="http://schemas.microsoft.com/office/drawing/2014/main" id="{51739414-3BC2-468D-9DC3-9DE3E549A034}"/>
              </a:ext>
            </a:extLst>
          </p:cNvPr>
          <p:cNvSpPr>
            <a:spLocks noChangeArrowheads="1"/>
          </p:cNvSpPr>
          <p:nvPr/>
        </p:nvSpPr>
        <p:spPr bwMode="auto">
          <a:xfrm>
            <a:off x="381000" y="1219200"/>
            <a:ext cx="8763000" cy="4926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配置说明:  </a:t>
            </a:r>
            <a:r>
              <a:rPr lang="zh-CN" altLang="en-US" sz="1600" b="1">
                <a:latin typeface="Times New Roman" panose="02020603050405020304" pitchFamily="18" charset="0"/>
                <a:ea typeface="仿宋_GB2312" pitchFamily="49" charset="-122"/>
              </a:rPr>
              <a:t>实现从元件例示到设计实体连接或完成实体与构造体选配的最基本的语句</a:t>
            </a:r>
          </a:p>
          <a:p>
            <a:pPr>
              <a:spcBef>
                <a:spcPct val="35000"/>
              </a:spcBef>
            </a:pPr>
            <a:r>
              <a:rPr lang="en-US" altLang="zh-CN" sz="1600" b="1">
                <a:latin typeface="Times New Roman" panose="02020603050405020304" pitchFamily="18" charset="0"/>
                <a:ea typeface="仿宋_GB2312" pitchFamily="49" charset="-122"/>
              </a:rPr>
              <a:t>                  configuration &lt;</a:t>
            </a:r>
            <a:r>
              <a:rPr lang="zh-CN" altLang="en-US" sz="1600" b="1">
                <a:latin typeface="Times New Roman" panose="02020603050405020304" pitchFamily="18" charset="0"/>
                <a:ea typeface="仿宋_GB2312" pitchFamily="49" charset="-122"/>
              </a:rPr>
              <a:t>配置名&gt; </a:t>
            </a:r>
            <a:r>
              <a:rPr lang="en-US" altLang="zh-CN" sz="1600" b="1">
                <a:latin typeface="Times New Roman" panose="02020603050405020304" pitchFamily="18" charset="0"/>
                <a:ea typeface="仿宋_GB2312" pitchFamily="49" charset="-122"/>
              </a:rPr>
              <a:t>of &lt;</a:t>
            </a:r>
            <a:r>
              <a:rPr lang="zh-CN" altLang="en-US" sz="1600" b="1">
                <a:latin typeface="Times New Roman" panose="02020603050405020304" pitchFamily="18" charset="0"/>
                <a:ea typeface="仿宋_GB2312" pitchFamily="49" charset="-122"/>
              </a:rPr>
              <a:t>实体名&gt; </a:t>
            </a:r>
            <a:r>
              <a:rPr lang="en-US" altLang="zh-CN" sz="1600" b="1">
                <a:latin typeface="Times New Roman" panose="02020603050405020304" pitchFamily="18" charset="0"/>
                <a:ea typeface="仿宋_GB2312" pitchFamily="49" charset="-122"/>
              </a:rPr>
              <a:t>is</a:t>
            </a:r>
          </a:p>
          <a:p>
            <a:pPr algn="just">
              <a:spcBef>
                <a:spcPct val="35000"/>
              </a:spcBef>
            </a:pPr>
            <a:r>
              <a:rPr lang="en-US" altLang="zh-CN" sz="1600" b="1">
                <a:latin typeface="Times New Roman" panose="02020603050405020304" pitchFamily="18" charset="0"/>
                <a:ea typeface="仿宋_GB2312" pitchFamily="49" charset="-122"/>
              </a:rPr>
              <a:t>                 &lt;</a:t>
            </a:r>
            <a:r>
              <a:rPr lang="zh-CN" altLang="en-US" sz="1600" b="1">
                <a:latin typeface="Times New Roman" panose="02020603050405020304" pitchFamily="18" charset="0"/>
                <a:ea typeface="仿宋_GB2312" pitchFamily="49" charset="-122"/>
              </a:rPr>
              <a:t>配置块&gt;</a:t>
            </a:r>
          </a:p>
          <a:p>
            <a:pPr algn="just">
              <a:spcBef>
                <a:spcPct val="35000"/>
              </a:spcBef>
            </a:pPr>
            <a:r>
              <a:rPr lang="en-US" altLang="zh-CN" sz="1600" b="1">
                <a:latin typeface="Times New Roman" panose="02020603050405020304" pitchFamily="18" charset="0"/>
                <a:ea typeface="仿宋_GB2312" pitchFamily="49" charset="-122"/>
              </a:rPr>
              <a:t>            end configuration [&lt;</a:t>
            </a:r>
            <a:r>
              <a:rPr lang="zh-CN" altLang="en-US" sz="1600" b="1">
                <a:latin typeface="Times New Roman" panose="02020603050405020304" pitchFamily="18" charset="0"/>
                <a:ea typeface="仿宋_GB2312" pitchFamily="49" charset="-122"/>
              </a:rPr>
              <a:t>配置名&gt;]；</a:t>
            </a:r>
          </a:p>
          <a:p>
            <a:pPr algn="just">
              <a:spcBef>
                <a:spcPct val="35000"/>
              </a:spcBef>
            </a:pPr>
            <a:r>
              <a:rPr lang="zh-CN" altLang="en-US" sz="1600" b="1">
                <a:latin typeface="Times New Roman" panose="02020603050405020304" pitchFamily="18" charset="0"/>
                <a:ea typeface="仿宋_GB2312" pitchFamily="49" charset="-122"/>
              </a:rPr>
              <a:t>         注:</a:t>
            </a:r>
            <a:r>
              <a:rPr lang="zh-CN" altLang="en-US" sz="1600" b="1">
                <a:latin typeface="仿宋_GB2312" pitchFamily="49" charset="-122"/>
                <a:ea typeface="仿宋_GB2312" pitchFamily="49" charset="-122"/>
              </a:rPr>
              <a:t>⑴</a:t>
            </a:r>
            <a:r>
              <a:rPr lang="zh-CN" altLang="en-US" sz="1600" b="1">
                <a:latin typeface="Times New Roman" panose="02020603050405020304" pitchFamily="18" charset="0"/>
                <a:ea typeface="仿宋_GB2312" pitchFamily="49" charset="-122"/>
              </a:rPr>
              <a:t>&lt;配置块&gt; ::= </a:t>
            </a:r>
            <a:r>
              <a:rPr lang="en-US" altLang="zh-CN" sz="1600" b="1">
                <a:latin typeface="Times New Roman" panose="02020603050405020304" pitchFamily="18" charset="0"/>
                <a:ea typeface="仿宋_GB2312" pitchFamily="49" charset="-122"/>
              </a:rPr>
              <a:t>for &lt;</a:t>
            </a:r>
            <a:r>
              <a:rPr lang="zh-CN" altLang="en-US" sz="1600" b="1">
                <a:latin typeface="Times New Roman" panose="02020603050405020304" pitchFamily="18" charset="0"/>
                <a:ea typeface="仿宋_GB2312" pitchFamily="49" charset="-122"/>
              </a:rPr>
              <a:t>构造体名&gt; </a:t>
            </a:r>
          </a:p>
          <a:p>
            <a:pPr algn="just">
              <a:spcBef>
                <a:spcPct val="15000"/>
              </a:spcBef>
            </a:pPr>
            <a:r>
              <a:rPr lang="zh-CN" altLang="en-US" sz="1600" b="1">
                <a:latin typeface="Times New Roman" panose="02020603050405020304" pitchFamily="18" charset="0"/>
                <a:ea typeface="仿宋_GB2312" pitchFamily="49" charset="-122"/>
              </a:rPr>
              <a:t>                                                </a:t>
            </a:r>
            <a:r>
              <a:rPr lang="zh-CN" altLang="en-US" sz="1600" b="1">
                <a:solidFill>
                  <a:srgbClr val="A50021"/>
                </a:solidFill>
                <a:latin typeface="Times New Roman" panose="02020603050405020304" pitchFamily="18" charset="0"/>
                <a:ea typeface="仿宋_GB2312" pitchFamily="49" charset="-122"/>
              </a:rPr>
              <a:t>[{</a:t>
            </a:r>
            <a:r>
              <a:rPr lang="en-US" altLang="zh-CN" sz="1600" b="1">
                <a:solidFill>
                  <a:srgbClr val="A50021"/>
                </a:solidFill>
                <a:latin typeface="Times New Roman" panose="02020603050405020304" pitchFamily="18" charset="0"/>
                <a:ea typeface="仿宋_GB2312" pitchFamily="49" charset="-122"/>
              </a:rPr>
              <a:t>for {&lt;</a:t>
            </a:r>
            <a:r>
              <a:rPr lang="zh-CN" altLang="en-US" sz="1600" b="1">
                <a:solidFill>
                  <a:srgbClr val="A50021"/>
                </a:solidFill>
                <a:latin typeface="Times New Roman" panose="02020603050405020304" pitchFamily="18" charset="0"/>
                <a:ea typeface="仿宋_GB2312" pitchFamily="49" charset="-122"/>
              </a:rPr>
              <a:t>例示标号&gt;}{，…}|</a:t>
            </a:r>
            <a:r>
              <a:rPr lang="en-US" altLang="zh-CN" sz="1600" b="1">
                <a:solidFill>
                  <a:srgbClr val="A50021"/>
                </a:solidFill>
                <a:latin typeface="Times New Roman" panose="02020603050405020304" pitchFamily="18" charset="0"/>
                <a:ea typeface="仿宋_GB2312" pitchFamily="49" charset="-122"/>
              </a:rPr>
              <a:t>others|all：&lt;</a:t>
            </a:r>
            <a:r>
              <a:rPr lang="zh-CN" altLang="en-US" sz="1600" b="1">
                <a:solidFill>
                  <a:srgbClr val="A50021"/>
                </a:solidFill>
                <a:latin typeface="Times New Roman" panose="02020603050405020304" pitchFamily="18" charset="0"/>
                <a:ea typeface="仿宋_GB2312" pitchFamily="49" charset="-122"/>
              </a:rPr>
              <a:t>元件名&gt;</a:t>
            </a:r>
          </a:p>
          <a:p>
            <a:pPr algn="just">
              <a:spcBef>
                <a:spcPct val="15000"/>
              </a:spcBef>
            </a:pPr>
            <a:r>
              <a:rPr lang="zh-CN" altLang="en-US" sz="1600" b="1">
                <a:solidFill>
                  <a:srgbClr val="A50021"/>
                </a:solidFill>
                <a:latin typeface="Times New Roman" panose="02020603050405020304" pitchFamily="18" charset="0"/>
                <a:ea typeface="仿宋_GB2312" pitchFamily="49" charset="-122"/>
              </a:rPr>
              <a:t>                                                      &lt;捆绑指定&gt;</a:t>
            </a:r>
          </a:p>
          <a:p>
            <a:pPr algn="just">
              <a:spcBef>
                <a:spcPct val="15000"/>
              </a:spcBef>
            </a:pPr>
            <a:r>
              <a:rPr lang="zh-CN" altLang="en-US" sz="1600" b="1">
                <a:solidFill>
                  <a:srgbClr val="A50021"/>
                </a:solidFill>
                <a:latin typeface="Times New Roman" panose="02020603050405020304" pitchFamily="18" charset="0"/>
                <a:ea typeface="仿宋_GB2312" pitchFamily="49" charset="-122"/>
              </a:rPr>
              <a:t>                                                      [</a:t>
            </a:r>
            <a:r>
              <a:rPr lang="en-US" altLang="zh-CN" sz="1600" b="1">
                <a:solidFill>
                  <a:srgbClr val="A50021"/>
                </a:solidFill>
                <a:latin typeface="Times New Roman" panose="02020603050405020304" pitchFamily="18" charset="0"/>
                <a:ea typeface="仿宋_GB2312" pitchFamily="49" charset="-122"/>
              </a:rPr>
              <a:t>generic map(&lt;</a:t>
            </a:r>
            <a:r>
              <a:rPr lang="zh-CN" altLang="en-US" sz="1600" b="1">
                <a:solidFill>
                  <a:srgbClr val="A50021"/>
                </a:solidFill>
                <a:latin typeface="Times New Roman" panose="02020603050405020304" pitchFamily="18" charset="0"/>
                <a:ea typeface="仿宋_GB2312" pitchFamily="49" charset="-122"/>
              </a:rPr>
              <a:t>类属参数互连表&gt;)]</a:t>
            </a:r>
          </a:p>
          <a:p>
            <a:pPr algn="just">
              <a:spcBef>
                <a:spcPct val="15000"/>
              </a:spcBef>
            </a:pPr>
            <a:r>
              <a:rPr lang="zh-CN" altLang="en-US" sz="1600" b="1">
                <a:solidFill>
                  <a:srgbClr val="A50021"/>
                </a:solidFill>
                <a:latin typeface="Times New Roman" panose="02020603050405020304" pitchFamily="18" charset="0"/>
                <a:ea typeface="仿宋_GB2312" pitchFamily="49" charset="-122"/>
              </a:rPr>
              <a:t>                                                      [</a:t>
            </a:r>
            <a:r>
              <a:rPr lang="en-US" altLang="zh-CN" sz="1600" b="1">
                <a:solidFill>
                  <a:srgbClr val="A50021"/>
                </a:solidFill>
                <a:latin typeface="Times New Roman" panose="02020603050405020304" pitchFamily="18" charset="0"/>
                <a:ea typeface="仿宋_GB2312" pitchFamily="49" charset="-122"/>
              </a:rPr>
              <a:t>port map(&lt;</a:t>
            </a:r>
            <a:r>
              <a:rPr lang="zh-CN" altLang="en-US" sz="1600" b="1">
                <a:solidFill>
                  <a:srgbClr val="A50021"/>
                </a:solidFill>
                <a:latin typeface="Times New Roman" panose="02020603050405020304" pitchFamily="18" charset="0"/>
                <a:ea typeface="仿宋_GB2312" pitchFamily="49" charset="-122"/>
              </a:rPr>
              <a:t>端口互连表&gt;)]；</a:t>
            </a:r>
          </a:p>
          <a:p>
            <a:pPr algn="just">
              <a:spcBef>
                <a:spcPct val="15000"/>
              </a:spcBef>
            </a:pPr>
            <a:r>
              <a:rPr lang="zh-CN" altLang="en-US" sz="1600" b="1">
                <a:solidFill>
                  <a:srgbClr val="A50021"/>
                </a:solidFill>
                <a:latin typeface="Times New Roman" panose="02020603050405020304" pitchFamily="18" charset="0"/>
                <a:ea typeface="仿宋_GB2312" pitchFamily="49" charset="-122"/>
              </a:rPr>
              <a:t>                                                      [&lt;配置块&gt;]</a:t>
            </a:r>
          </a:p>
          <a:p>
            <a:pPr algn="just">
              <a:spcBef>
                <a:spcPct val="15000"/>
              </a:spcBef>
            </a:pPr>
            <a:r>
              <a:rPr lang="zh-CN" altLang="en-US" sz="1600" b="1">
                <a:solidFill>
                  <a:srgbClr val="A50021"/>
                </a:solidFill>
                <a:latin typeface="Times New Roman" panose="02020603050405020304" pitchFamily="18" charset="0"/>
                <a:ea typeface="仿宋_GB2312" pitchFamily="49" charset="-122"/>
              </a:rPr>
              <a:t>                                                 </a:t>
            </a:r>
            <a:r>
              <a:rPr lang="en-US" altLang="zh-CN" sz="1600" b="1">
                <a:solidFill>
                  <a:srgbClr val="A50021"/>
                </a:solidFill>
                <a:latin typeface="Times New Roman" panose="02020603050405020304" pitchFamily="18" charset="0"/>
                <a:ea typeface="仿宋_GB2312" pitchFamily="49" charset="-122"/>
              </a:rPr>
              <a:t>end for；}]</a:t>
            </a:r>
          </a:p>
          <a:p>
            <a:pPr algn="just">
              <a:spcBef>
                <a:spcPct val="15000"/>
              </a:spcBef>
            </a:pPr>
            <a:r>
              <a:rPr lang="en-US" altLang="zh-CN" sz="1600" b="1">
                <a:latin typeface="Times New Roman" panose="02020603050405020304" pitchFamily="18" charset="0"/>
                <a:ea typeface="仿宋_GB2312" pitchFamily="49" charset="-122"/>
              </a:rPr>
              <a:t>                                          end for；</a:t>
            </a:r>
          </a:p>
          <a:p>
            <a:pPr algn="just">
              <a:spcBef>
                <a:spcPct val="35000"/>
              </a:spcBef>
            </a:pPr>
            <a:r>
              <a:rPr lang="en-US" altLang="zh-CN" sz="1600" b="1">
                <a:latin typeface="Times New Roman" panose="02020603050405020304" pitchFamily="18" charset="0"/>
                <a:ea typeface="仿宋_GB2312" pitchFamily="49" charset="-122"/>
              </a:rPr>
              <a:t>               ⑵&lt;</a:t>
            </a:r>
            <a:r>
              <a:rPr lang="zh-CN" altLang="en-US" sz="1600" b="1">
                <a:latin typeface="Times New Roman" panose="02020603050405020304" pitchFamily="18" charset="0"/>
                <a:ea typeface="仿宋_GB2312" pitchFamily="49" charset="-122"/>
              </a:rPr>
              <a:t>捆绑指定&gt; ::= </a:t>
            </a:r>
            <a:r>
              <a:rPr lang="en-US" altLang="zh-CN" sz="1600" b="1">
                <a:latin typeface="Times New Roman" panose="02020603050405020304" pitchFamily="18" charset="0"/>
                <a:ea typeface="仿宋_GB2312" pitchFamily="49" charset="-122"/>
              </a:rPr>
              <a:t>use entity &lt;</a:t>
            </a:r>
            <a:r>
              <a:rPr lang="zh-CN" altLang="en-US" sz="1600" b="1">
                <a:latin typeface="Times New Roman" panose="02020603050405020304" pitchFamily="18" charset="0"/>
                <a:ea typeface="仿宋_GB2312" pitchFamily="49" charset="-122"/>
              </a:rPr>
              <a:t>库名&gt;. &lt;实体名&gt;[(构造体名)]</a:t>
            </a:r>
          </a:p>
          <a:p>
            <a:pPr algn="just">
              <a:spcBef>
                <a:spcPct val="15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configuration &lt;</a:t>
            </a:r>
            <a:r>
              <a:rPr lang="zh-CN" altLang="en-US" sz="1600" b="1">
                <a:latin typeface="Times New Roman" panose="02020603050405020304" pitchFamily="18" charset="0"/>
                <a:ea typeface="仿宋_GB2312" pitchFamily="49" charset="-122"/>
              </a:rPr>
              <a:t>库名&gt;. &lt;配置名&gt;</a:t>
            </a:r>
          </a:p>
          <a:p>
            <a:pPr algn="just">
              <a:spcBef>
                <a:spcPct val="35000"/>
              </a:spcBef>
            </a:pPr>
            <a:r>
              <a:rPr lang="zh-CN" altLang="en-US" sz="1600" b="1">
                <a:latin typeface="Times New Roman" panose="02020603050405020304" pitchFamily="18" charset="0"/>
                <a:ea typeface="仿宋_GB2312" pitchFamily="49" charset="-122"/>
              </a:rPr>
              <a:t>               ⑶允许递归使用&lt;配置块&gt;，允许指定元件与实体的端口、类属参数间的显性连接。</a:t>
            </a:r>
          </a:p>
          <a:p>
            <a:pPr algn="just">
              <a:spcBef>
                <a:spcPct val="35000"/>
              </a:spcBef>
            </a:pPr>
            <a:r>
              <a:rPr lang="zh-CN" altLang="en-US" sz="1600" b="1">
                <a:latin typeface="Times New Roman" panose="02020603050405020304" pitchFamily="18" charset="0"/>
                <a:ea typeface="仿宋_GB2312" pitchFamily="49" charset="-122"/>
              </a:rPr>
              <a:t>               ⑷&lt;配置块&gt;中无配置信息时，把设计实体与构造体进行捆绑</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0BC4CFFD-DC75-40A4-AD38-742647747273}"/>
              </a:ext>
            </a:extLst>
          </p:cNvPr>
          <p:cNvSpPr>
            <a:spLocks noGrp="1"/>
          </p:cNvSpPr>
          <p:nvPr>
            <p:ph type="dt" sz="half" idx="10"/>
          </p:nvPr>
        </p:nvSpPr>
        <p:spPr/>
        <p:txBody>
          <a:bodyPr/>
          <a:lstStyle/>
          <a:p>
            <a:fld id="{4C897AC8-E98F-4791-BD90-A75FEE9770AF}" type="datetime1">
              <a:rPr lang="zh-CN" altLang="en-US"/>
              <a:pPr/>
              <a:t>2018/11/27</a:t>
            </a:fld>
            <a:endParaRPr lang="en-US" altLang="en-US"/>
          </a:p>
        </p:txBody>
      </p:sp>
      <p:sp>
        <p:nvSpPr>
          <p:cNvPr id="11" name="页脚占位符 4">
            <a:extLst>
              <a:ext uri="{FF2B5EF4-FFF2-40B4-BE49-F238E27FC236}">
                <a16:creationId xmlns:a16="http://schemas.microsoft.com/office/drawing/2014/main" id="{4C43C5B2-9C9A-4A84-B7BA-4196EDCB9B60}"/>
              </a:ext>
            </a:extLst>
          </p:cNvPr>
          <p:cNvSpPr>
            <a:spLocks noGrp="1"/>
          </p:cNvSpPr>
          <p:nvPr>
            <p:ph type="ftr" sz="quarter" idx="11"/>
          </p:nvPr>
        </p:nvSpPr>
        <p:spPr/>
        <p:txBody>
          <a:bodyPr/>
          <a:lstStyle/>
          <a:p>
            <a:r>
              <a:rPr lang="zh-CN" altLang="en-US"/>
              <a:t>电子教案 </a:t>
            </a:r>
            <a:r>
              <a:rPr lang="en-US" altLang="zh-CN"/>
              <a:t>Page </a:t>
            </a:r>
            <a:fld id="{05D36362-4ECF-45A0-B1A0-1116E3DC9662}" type="slidenum">
              <a:rPr lang="en-US" altLang="zh-CN"/>
              <a:pPr/>
              <a:t>62</a:t>
            </a:fld>
            <a:r>
              <a:rPr lang="en-US" altLang="zh-CN"/>
              <a:t> of 97</a:t>
            </a:r>
          </a:p>
        </p:txBody>
      </p:sp>
      <p:sp>
        <p:nvSpPr>
          <p:cNvPr id="126978" name="Rectangle 2">
            <a:extLst>
              <a:ext uri="{FF2B5EF4-FFF2-40B4-BE49-F238E27FC236}">
                <a16:creationId xmlns:a16="http://schemas.microsoft.com/office/drawing/2014/main" id="{07AD391E-585E-4764-8A4C-DEE1D50B2EC1}"/>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79" name="Text Box 3">
            <a:extLst>
              <a:ext uri="{FF2B5EF4-FFF2-40B4-BE49-F238E27FC236}">
                <a16:creationId xmlns:a16="http://schemas.microsoft.com/office/drawing/2014/main" id="{E278E196-352F-4F04-BCD3-8E221CC8F1E1}"/>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的模型结构(25)</a:t>
            </a:r>
            <a:endParaRPr lang="en-US" altLang="en-US" sz="3200" b="1">
              <a:latin typeface="Times New Roman" panose="02020603050405020304" pitchFamily="18" charset="0"/>
              <a:ea typeface="宋体" panose="02010600030101010101" pitchFamily="2" charset="-122"/>
            </a:endParaRPr>
          </a:p>
        </p:txBody>
      </p:sp>
      <p:sp>
        <p:nvSpPr>
          <p:cNvPr id="126980" name="Rectangle 4">
            <a:extLst>
              <a:ext uri="{FF2B5EF4-FFF2-40B4-BE49-F238E27FC236}">
                <a16:creationId xmlns:a16="http://schemas.microsoft.com/office/drawing/2014/main" id="{A59FA845-CAFD-4738-AE3B-172695FC911A}"/>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6981" name="Rectangle 5">
            <a:extLst>
              <a:ext uri="{FF2B5EF4-FFF2-40B4-BE49-F238E27FC236}">
                <a16:creationId xmlns:a16="http://schemas.microsoft.com/office/drawing/2014/main" id="{1DEEB035-2138-4FDA-9751-FD784CA9C040}"/>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6982" name="Rectangle 6">
            <a:extLst>
              <a:ext uri="{FF2B5EF4-FFF2-40B4-BE49-F238E27FC236}">
                <a16:creationId xmlns:a16="http://schemas.microsoft.com/office/drawing/2014/main" id="{809A0CA8-5C46-4A71-98DC-5E6B80139E56}"/>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983" name="Text Box 7">
            <a:extLst>
              <a:ext uri="{FF2B5EF4-FFF2-40B4-BE49-F238E27FC236}">
                <a16:creationId xmlns:a16="http://schemas.microsoft.com/office/drawing/2014/main" id="{0AD4CA89-DA97-4233-B7B9-6CEA2059DB4D}"/>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配置</a:t>
            </a:r>
            <a:r>
              <a:rPr lang="zh-CN" altLang="en-US" b="1">
                <a:latin typeface="宋体" panose="02010600030101010101" pitchFamily="2" charset="-122"/>
                <a:ea typeface="仿宋_GB2312" pitchFamily="49" charset="-122"/>
              </a:rPr>
              <a:t>：</a:t>
            </a:r>
            <a:endParaRPr lang="zh-CN" altLang="en-US" sz="1600" b="1">
              <a:latin typeface="Times New Roman" panose="02020603050405020304" pitchFamily="18" charset="0"/>
              <a:ea typeface="仿宋_GB2312" pitchFamily="49" charset="-122"/>
            </a:endParaRPr>
          </a:p>
        </p:txBody>
      </p:sp>
      <p:sp>
        <p:nvSpPr>
          <p:cNvPr id="126984" name="Rectangle 8">
            <a:extLst>
              <a:ext uri="{FF2B5EF4-FFF2-40B4-BE49-F238E27FC236}">
                <a16:creationId xmlns:a16="http://schemas.microsoft.com/office/drawing/2014/main" id="{76E43602-316F-4DEC-81BD-5A0F425E24B0}"/>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6985" name="Rectangle 9">
            <a:extLst>
              <a:ext uri="{FF2B5EF4-FFF2-40B4-BE49-F238E27FC236}">
                <a16:creationId xmlns:a16="http://schemas.microsoft.com/office/drawing/2014/main" id="{32E190E3-B54C-46CA-8860-C44078BFB2AE}"/>
              </a:ext>
            </a:extLst>
          </p:cNvPr>
          <p:cNvSpPr>
            <a:spLocks noChangeArrowheads="1"/>
          </p:cNvSpPr>
          <p:nvPr/>
        </p:nvSpPr>
        <p:spPr bwMode="auto">
          <a:xfrm>
            <a:off x="381000" y="1219200"/>
            <a:ext cx="8763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a:latin typeface="Times New Roman" panose="02020603050405020304" pitchFamily="18" charset="0"/>
                <a:ea typeface="仿宋_GB2312" pitchFamily="49" charset="-122"/>
              </a:rPr>
              <a:t>     ▲</a:t>
            </a:r>
            <a:r>
              <a:rPr lang="zh-CN" altLang="en-US" sz="1800" b="1">
                <a:latin typeface="Times New Roman" panose="02020603050405020304" pitchFamily="18" charset="0"/>
                <a:ea typeface="仿宋_GB2312" pitchFamily="49" charset="-122"/>
              </a:rPr>
              <a:t>直接例示:  </a:t>
            </a:r>
            <a:r>
              <a:rPr lang="zh-CN" altLang="en-US" sz="1600" b="1">
                <a:latin typeface="Times New Roman" panose="02020603050405020304" pitchFamily="18" charset="0"/>
                <a:ea typeface="仿宋_GB2312" pitchFamily="49" charset="-122"/>
              </a:rPr>
              <a:t>是一种隐含配置的元件例示语句。不需要元件说明直接指向实体对端口例示。</a:t>
            </a:r>
          </a:p>
          <a:p>
            <a:pPr>
              <a:spcBef>
                <a:spcPct val="35000"/>
              </a:spcBef>
            </a:pPr>
            <a:r>
              <a:rPr lang="zh-CN" altLang="en-US" sz="1600" b="1">
                <a:latin typeface="Times New Roman" panose="02020603050405020304" pitchFamily="18" charset="0"/>
                <a:ea typeface="仿宋_GB2312" pitchFamily="49" charset="-122"/>
              </a:rPr>
              <a:t>                               直接例示中隐含的配置不是直接指向实体就是直接指向实体的配置</a:t>
            </a:r>
          </a:p>
          <a:p>
            <a:pPr>
              <a:spcBef>
                <a:spcPct val="50000"/>
              </a:spcBef>
            </a:pPr>
            <a:r>
              <a:rPr lang="zh-CN" altLang="en-US" sz="1600" b="1">
                <a:latin typeface="Times New Roman" panose="02020603050405020304" pitchFamily="18" charset="0"/>
                <a:ea typeface="仿宋_GB2312" pitchFamily="49" charset="-122"/>
              </a:rPr>
              <a:t>              &lt;例示标号&gt;：</a:t>
            </a:r>
            <a:r>
              <a:rPr lang="en-US" altLang="zh-CN" sz="1600" b="1">
                <a:latin typeface="Times New Roman" panose="02020603050405020304" pitchFamily="18" charset="0"/>
                <a:ea typeface="仿宋_GB2312" pitchFamily="49" charset="-122"/>
              </a:rPr>
              <a:t>use  entity &lt;</a:t>
            </a:r>
            <a:r>
              <a:rPr lang="zh-CN" altLang="en-US" sz="1600" b="1">
                <a:latin typeface="Times New Roman" panose="02020603050405020304" pitchFamily="18" charset="0"/>
                <a:ea typeface="仿宋_GB2312" pitchFamily="49" charset="-122"/>
              </a:rPr>
              <a:t>库名&gt;.&lt;实体名&gt;[(构造体名)] | </a:t>
            </a:r>
            <a:r>
              <a:rPr lang="en-US" altLang="zh-CN" sz="1600" b="1">
                <a:latin typeface="Times New Roman" panose="02020603050405020304" pitchFamily="18" charset="0"/>
                <a:ea typeface="仿宋_GB2312" pitchFamily="49" charset="-122"/>
              </a:rPr>
              <a:t>configuration&lt;</a:t>
            </a:r>
            <a:r>
              <a:rPr lang="zh-CN" altLang="en-US" sz="1600" b="1">
                <a:latin typeface="Times New Roman" panose="02020603050405020304" pitchFamily="18" charset="0"/>
                <a:ea typeface="仿宋_GB2312" pitchFamily="49" charset="-122"/>
              </a:rPr>
              <a:t>库名&gt;.&lt;配置名&gt;</a:t>
            </a:r>
          </a:p>
          <a:p>
            <a:pPr algn="just">
              <a:spcBef>
                <a:spcPct val="35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generic map(&lt;</a:t>
            </a:r>
            <a:r>
              <a:rPr lang="zh-CN" altLang="en-US" sz="1600" b="1">
                <a:latin typeface="Times New Roman" panose="02020603050405020304" pitchFamily="18" charset="0"/>
                <a:ea typeface="仿宋_GB2312" pitchFamily="49" charset="-122"/>
              </a:rPr>
              <a:t>类属参数互连表&gt;)]</a:t>
            </a:r>
          </a:p>
          <a:p>
            <a:pPr algn="just">
              <a:spcBef>
                <a:spcPct val="35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port map(&lt;</a:t>
            </a:r>
            <a:r>
              <a:rPr lang="zh-CN" altLang="en-US" sz="1600" b="1">
                <a:latin typeface="Times New Roman" panose="02020603050405020304" pitchFamily="18" charset="0"/>
                <a:ea typeface="仿宋_GB2312" pitchFamily="49" charset="-122"/>
              </a:rPr>
              <a:t>端口互连表&gt;)]；</a:t>
            </a:r>
          </a:p>
          <a:p>
            <a:pPr algn="just">
              <a:spcBef>
                <a:spcPct val="50000"/>
              </a:spcBef>
            </a:pPr>
            <a:r>
              <a:rPr lang="zh-CN" altLang="en-US" sz="1600" b="1">
                <a:latin typeface="Times New Roman" panose="02020603050405020304" pitchFamily="18" charset="0"/>
                <a:ea typeface="仿宋_GB2312" pitchFamily="49" charset="-122"/>
              </a:rPr>
              <a:t>        例：  </a:t>
            </a:r>
            <a:r>
              <a:rPr lang="en-US" altLang="zh-CN" sz="1600" b="1">
                <a:latin typeface="Times New Roman" panose="02020603050405020304" pitchFamily="18" charset="0"/>
                <a:ea typeface="仿宋_GB2312" pitchFamily="49" charset="-122"/>
              </a:rPr>
              <a:t>entity </a:t>
            </a:r>
            <a:r>
              <a:rPr lang="en-US" altLang="zh-CN" sz="1600">
                <a:latin typeface="Times New Roman" panose="02020603050405020304" pitchFamily="18" charset="0"/>
                <a:ea typeface="仿宋_GB2312" pitchFamily="49" charset="-122"/>
              </a:rPr>
              <a:t>logic_block</a:t>
            </a:r>
            <a:r>
              <a:rPr lang="en-US" altLang="zh-CN" sz="1600" b="1">
                <a:latin typeface="Times New Roman" panose="02020603050405020304" pitchFamily="18" charset="0"/>
                <a:ea typeface="仿宋_GB2312" pitchFamily="49" charset="-122"/>
              </a:rPr>
              <a:t> is </a:t>
            </a:r>
          </a:p>
          <a:p>
            <a:pPr algn="just">
              <a:spcBef>
                <a:spcPct val="15000"/>
              </a:spcBef>
            </a:pPr>
            <a:r>
              <a:rPr lang="en-US" altLang="zh-CN" sz="1600" b="1">
                <a:latin typeface="Times New Roman" panose="02020603050405020304" pitchFamily="18" charset="0"/>
                <a:ea typeface="仿宋_GB2312" pitchFamily="49" charset="-122"/>
              </a:rPr>
              <a:t>                         generic</a:t>
            </a:r>
            <a:r>
              <a:rPr lang="en-US" altLang="zh-CN" sz="1600">
                <a:latin typeface="Times New Roman" panose="02020603050405020304" pitchFamily="18" charset="0"/>
                <a:ea typeface="仿宋_GB2312" pitchFamily="49" charset="-122"/>
              </a:rPr>
              <a:t>(n: time := 5 ns)</a:t>
            </a:r>
            <a:r>
              <a:rPr lang="en-US" altLang="zh-CN" sz="1600" b="1">
                <a:latin typeface="Times New Roman" panose="02020603050405020304" pitchFamily="18" charset="0"/>
                <a:ea typeface="仿宋_GB2312" pitchFamily="49" charset="-122"/>
              </a:rPr>
              <a:t>；</a:t>
            </a:r>
          </a:p>
          <a:p>
            <a:pPr algn="just">
              <a:spcBef>
                <a:spcPct val="15000"/>
              </a:spcBef>
            </a:pPr>
            <a:r>
              <a:rPr lang="en-US" altLang="zh-CN" sz="1600" b="1">
                <a:latin typeface="Times New Roman" panose="02020603050405020304" pitchFamily="18" charset="0"/>
                <a:ea typeface="仿宋_GB2312" pitchFamily="49" charset="-122"/>
              </a:rPr>
              <a:t>                         port</a:t>
            </a:r>
            <a:r>
              <a:rPr lang="en-US" altLang="zh-CN" sz="1600">
                <a:latin typeface="Times New Roman" panose="02020603050405020304" pitchFamily="18" charset="0"/>
                <a:ea typeface="仿宋_GB2312" pitchFamily="49" charset="-122"/>
              </a:rPr>
              <a:t>(x，y：</a:t>
            </a:r>
            <a:r>
              <a:rPr lang="en-US" altLang="zh-CN" sz="1600" b="1">
                <a:latin typeface="Times New Roman" panose="02020603050405020304" pitchFamily="18" charset="0"/>
                <a:ea typeface="仿宋_GB2312" pitchFamily="49" charset="-122"/>
              </a:rPr>
              <a:t>in </a:t>
            </a:r>
            <a:r>
              <a:rPr lang="en-US" altLang="zh-CN" sz="1600">
                <a:latin typeface="Times New Roman" panose="02020603050405020304" pitchFamily="18" charset="0"/>
                <a:ea typeface="仿宋_GB2312" pitchFamily="49" charset="-122"/>
              </a:rPr>
              <a:t>bit；z：</a:t>
            </a:r>
            <a:r>
              <a:rPr lang="en-US" altLang="zh-CN" sz="1600" b="1">
                <a:latin typeface="Times New Roman" panose="02020603050405020304" pitchFamily="18" charset="0"/>
                <a:ea typeface="仿宋_GB2312" pitchFamily="49" charset="-122"/>
              </a:rPr>
              <a:t>out </a:t>
            </a:r>
            <a:r>
              <a:rPr lang="en-US" altLang="zh-CN" sz="1600">
                <a:latin typeface="Times New Roman" panose="02020603050405020304" pitchFamily="18" charset="0"/>
                <a:ea typeface="仿宋_GB2312" pitchFamily="49" charset="-122"/>
              </a:rPr>
              <a:t>bit)</a:t>
            </a:r>
            <a:r>
              <a:rPr lang="en-US" altLang="zh-CN" sz="1600" b="1">
                <a:latin typeface="Times New Roman" panose="02020603050405020304" pitchFamily="18" charset="0"/>
                <a:ea typeface="仿宋_GB2312" pitchFamily="49" charset="-122"/>
              </a:rPr>
              <a:t>；</a:t>
            </a:r>
          </a:p>
          <a:p>
            <a:pPr algn="just">
              <a:spcBef>
                <a:spcPct val="15000"/>
              </a:spcBef>
            </a:pPr>
            <a:r>
              <a:rPr lang="en-US" altLang="zh-CN" sz="1600" b="1">
                <a:latin typeface="Times New Roman" panose="02020603050405020304" pitchFamily="18" charset="0"/>
                <a:ea typeface="仿宋_GB2312" pitchFamily="49" charset="-122"/>
              </a:rPr>
              <a:t>                  end entity </a:t>
            </a:r>
            <a:r>
              <a:rPr lang="en-US" altLang="zh-CN" sz="1600">
                <a:latin typeface="Times New Roman" panose="02020603050405020304" pitchFamily="18" charset="0"/>
                <a:ea typeface="仿宋_GB2312" pitchFamily="49" charset="-122"/>
              </a:rPr>
              <a:t>logic_block</a:t>
            </a:r>
            <a:r>
              <a:rPr lang="en-US" altLang="zh-CN" sz="1600" b="1">
                <a:latin typeface="Times New Roman" panose="02020603050405020304" pitchFamily="18" charset="0"/>
                <a:ea typeface="仿宋_GB2312" pitchFamily="49" charset="-122"/>
              </a:rPr>
              <a:t>；</a:t>
            </a:r>
          </a:p>
          <a:p>
            <a:pPr algn="just">
              <a:spcBef>
                <a:spcPct val="15000"/>
              </a:spcBef>
            </a:pPr>
            <a:r>
              <a:rPr lang="en-US" altLang="zh-CN" sz="1600" b="1">
                <a:latin typeface="Times New Roman" panose="02020603050405020304" pitchFamily="18" charset="0"/>
                <a:ea typeface="仿宋_GB2312" pitchFamily="49" charset="-122"/>
              </a:rPr>
              <a:t>                  architecture </a:t>
            </a:r>
            <a:r>
              <a:rPr lang="en-US" altLang="zh-CN" sz="1600">
                <a:latin typeface="Times New Roman" panose="02020603050405020304" pitchFamily="18" charset="0"/>
                <a:ea typeface="仿宋_GB2312" pitchFamily="49" charset="-122"/>
              </a:rPr>
              <a:t>behav </a:t>
            </a:r>
            <a:r>
              <a:rPr lang="en-US" altLang="zh-CN" sz="1600" b="1">
                <a:latin typeface="Times New Roman" panose="02020603050405020304" pitchFamily="18" charset="0"/>
                <a:ea typeface="仿宋_GB2312" pitchFamily="49" charset="-122"/>
              </a:rPr>
              <a:t>of </a:t>
            </a:r>
            <a:r>
              <a:rPr lang="en-US" altLang="zh-CN" sz="1600">
                <a:latin typeface="Times New Roman" panose="02020603050405020304" pitchFamily="18" charset="0"/>
                <a:ea typeface="仿宋_GB2312" pitchFamily="49" charset="-122"/>
              </a:rPr>
              <a:t>logic_block</a:t>
            </a:r>
            <a:r>
              <a:rPr lang="en-US" altLang="zh-CN" sz="1600" b="1">
                <a:latin typeface="Times New Roman" panose="02020603050405020304" pitchFamily="18" charset="0"/>
                <a:ea typeface="仿宋_GB2312" pitchFamily="49" charset="-122"/>
              </a:rPr>
              <a:t> is</a:t>
            </a:r>
          </a:p>
          <a:p>
            <a:pPr algn="just">
              <a:spcBef>
                <a:spcPct val="15000"/>
              </a:spcBef>
            </a:pPr>
            <a:r>
              <a:rPr lang="en-US" altLang="zh-CN" sz="1600" b="1">
                <a:latin typeface="Times New Roman" panose="02020603050405020304" pitchFamily="18" charset="0"/>
                <a:ea typeface="仿宋_GB2312" pitchFamily="49" charset="-122"/>
              </a:rPr>
              <a:t>                        …   …</a:t>
            </a:r>
          </a:p>
          <a:p>
            <a:pPr algn="just">
              <a:spcBef>
                <a:spcPct val="15000"/>
              </a:spcBef>
            </a:pPr>
            <a:r>
              <a:rPr lang="en-US" altLang="zh-CN" sz="1600" b="1">
                <a:latin typeface="Times New Roman" panose="02020603050405020304" pitchFamily="18" charset="0"/>
                <a:ea typeface="仿宋_GB2312" pitchFamily="49" charset="-122"/>
              </a:rPr>
              <a:t>                  begin</a:t>
            </a:r>
          </a:p>
          <a:p>
            <a:pPr algn="just">
              <a:spcBef>
                <a:spcPct val="15000"/>
              </a:spcBef>
            </a:pPr>
            <a:r>
              <a:rPr lang="en-US" altLang="zh-CN" sz="1600" b="1">
                <a:latin typeface="Times New Roman" panose="02020603050405020304" pitchFamily="18" charset="0"/>
                <a:ea typeface="仿宋_GB2312" pitchFamily="49" charset="-122"/>
              </a:rPr>
              <a:t>                        </a:t>
            </a:r>
            <a:r>
              <a:rPr lang="en-US" altLang="zh-CN" sz="1600">
                <a:latin typeface="Times New Roman" panose="02020603050405020304" pitchFamily="18" charset="0"/>
                <a:ea typeface="仿宋_GB2312" pitchFamily="49" charset="-122"/>
              </a:rPr>
              <a:t>gate1：</a:t>
            </a:r>
            <a:r>
              <a:rPr lang="en-US" altLang="zh-CN" sz="1600" b="1">
                <a:latin typeface="Times New Roman" panose="02020603050405020304" pitchFamily="18" charset="0"/>
                <a:ea typeface="仿宋_GB2312" pitchFamily="49" charset="-122"/>
              </a:rPr>
              <a:t>use entity </a:t>
            </a:r>
            <a:r>
              <a:rPr lang="en-US" altLang="zh-CN" sz="1600">
                <a:latin typeface="Times New Roman" panose="02020603050405020304" pitchFamily="18" charset="0"/>
                <a:ea typeface="仿宋_GB2312" pitchFamily="49" charset="-122"/>
              </a:rPr>
              <a:t>WORK.or3(behavior)</a:t>
            </a:r>
            <a:r>
              <a:rPr lang="en-US" altLang="zh-CN" sz="16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直接例示</a:t>
            </a:r>
          </a:p>
          <a:p>
            <a:pPr algn="just">
              <a:spcBef>
                <a:spcPct val="15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generic map</a:t>
            </a:r>
            <a:r>
              <a:rPr lang="en-US" altLang="zh-CN" sz="1600">
                <a:latin typeface="Times New Roman" panose="02020603050405020304" pitchFamily="18" charset="0"/>
                <a:ea typeface="仿宋_GB2312" pitchFamily="49" charset="-122"/>
              </a:rPr>
              <a:t>(ipd =&gt; n，opd =&gt; n)</a:t>
            </a:r>
          </a:p>
          <a:p>
            <a:pPr algn="just">
              <a:spcBef>
                <a:spcPct val="15000"/>
              </a:spcBef>
            </a:pPr>
            <a:r>
              <a:rPr lang="en-US" altLang="zh-CN" sz="1600" b="1">
                <a:latin typeface="Times New Roman" panose="02020603050405020304" pitchFamily="18" charset="0"/>
                <a:ea typeface="仿宋_GB2312" pitchFamily="49" charset="-122"/>
              </a:rPr>
              <a:t>                                     port map</a:t>
            </a:r>
            <a:r>
              <a:rPr lang="en-US" altLang="zh-CN" sz="1600">
                <a:latin typeface="Times New Roman" panose="02020603050405020304" pitchFamily="18" charset="0"/>
                <a:ea typeface="仿宋_GB2312" pitchFamily="49" charset="-122"/>
              </a:rPr>
              <a:t>(a =&gt; x，b =&gt; y，c =&gt; ‘0’，z =&gt; z)</a:t>
            </a:r>
            <a:r>
              <a:rPr lang="en-US" altLang="zh-CN" sz="1600" b="1">
                <a:latin typeface="Times New Roman" panose="02020603050405020304" pitchFamily="18" charset="0"/>
                <a:ea typeface="仿宋_GB2312" pitchFamily="49" charset="-122"/>
              </a:rPr>
              <a:t>；</a:t>
            </a:r>
          </a:p>
          <a:p>
            <a:pPr algn="just">
              <a:spcBef>
                <a:spcPct val="15000"/>
              </a:spcBef>
            </a:pPr>
            <a:r>
              <a:rPr lang="en-US" altLang="zh-CN" sz="1600" b="1">
                <a:latin typeface="Times New Roman" panose="02020603050405020304" pitchFamily="18" charset="0"/>
                <a:ea typeface="仿宋_GB2312" pitchFamily="49" charset="-122"/>
              </a:rPr>
              <a:t>                        …   …</a:t>
            </a:r>
          </a:p>
          <a:p>
            <a:pPr algn="just">
              <a:spcBef>
                <a:spcPct val="15000"/>
              </a:spcBef>
            </a:pPr>
            <a:r>
              <a:rPr lang="en-US" altLang="zh-CN" sz="1600" b="1">
                <a:latin typeface="Times New Roman" panose="02020603050405020304" pitchFamily="18" charset="0"/>
                <a:ea typeface="仿宋_GB2312" pitchFamily="49" charset="-122"/>
              </a:rPr>
              <a:t>                  end architecture</a:t>
            </a:r>
            <a:r>
              <a:rPr lang="en-US" altLang="zh-CN" sz="1600">
                <a:latin typeface="Times New Roman" panose="02020603050405020304" pitchFamily="18" charset="0"/>
                <a:ea typeface="仿宋_GB2312" pitchFamily="49" charset="-122"/>
              </a:rPr>
              <a:t> behav</a:t>
            </a:r>
            <a:r>
              <a:rPr lang="en-US" altLang="zh-CN" sz="1600" b="1">
                <a:latin typeface="Times New Roman" panose="02020603050405020304" pitchFamily="18" charset="0"/>
                <a:ea typeface="仿宋_GB2312" pitchFamily="49" charset="-122"/>
              </a:rPr>
              <a:t>；</a:t>
            </a:r>
            <a:endParaRPr lang="zh-CN" altLang="en-US" sz="1600" b="1">
              <a:latin typeface="Times New Roman" panose="02020603050405020304" pitchFamily="18" charset="0"/>
              <a:ea typeface="仿宋_GB2312" pitchFamily="49"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BCD5C627-DF09-4251-875A-78B871CF65F5}"/>
              </a:ext>
            </a:extLst>
          </p:cNvPr>
          <p:cNvSpPr>
            <a:spLocks noGrp="1"/>
          </p:cNvSpPr>
          <p:nvPr>
            <p:ph type="dt" sz="half" idx="10"/>
          </p:nvPr>
        </p:nvSpPr>
        <p:spPr/>
        <p:txBody>
          <a:bodyPr/>
          <a:lstStyle/>
          <a:p>
            <a:fld id="{5D097ED4-2D2B-491C-AE2E-72A66F1E23E8}" type="datetime1">
              <a:rPr lang="zh-CN" altLang="en-US"/>
              <a:pPr/>
              <a:t>2018/11/27</a:t>
            </a:fld>
            <a:endParaRPr lang="en-US" altLang="en-US"/>
          </a:p>
        </p:txBody>
      </p:sp>
      <p:sp>
        <p:nvSpPr>
          <p:cNvPr id="11" name="页脚占位符 4">
            <a:extLst>
              <a:ext uri="{FF2B5EF4-FFF2-40B4-BE49-F238E27FC236}">
                <a16:creationId xmlns:a16="http://schemas.microsoft.com/office/drawing/2014/main" id="{A9BA3064-607B-4C81-BE2A-F5A3DD9A8B00}"/>
              </a:ext>
            </a:extLst>
          </p:cNvPr>
          <p:cNvSpPr>
            <a:spLocks noGrp="1"/>
          </p:cNvSpPr>
          <p:nvPr>
            <p:ph type="ftr" sz="quarter" idx="11"/>
          </p:nvPr>
        </p:nvSpPr>
        <p:spPr/>
        <p:txBody>
          <a:bodyPr/>
          <a:lstStyle/>
          <a:p>
            <a:r>
              <a:rPr lang="zh-CN" altLang="en-US"/>
              <a:t>电子教案 </a:t>
            </a:r>
            <a:r>
              <a:rPr lang="en-US" altLang="zh-CN"/>
              <a:t>Page </a:t>
            </a:r>
            <a:fld id="{845AC955-1DED-412D-BC69-3CF4981D4B1D}" type="slidenum">
              <a:rPr lang="en-US" altLang="zh-CN"/>
              <a:pPr/>
              <a:t>63</a:t>
            </a:fld>
            <a:r>
              <a:rPr lang="en-US" altLang="zh-CN"/>
              <a:t> of 97</a:t>
            </a:r>
          </a:p>
        </p:txBody>
      </p:sp>
      <p:sp>
        <p:nvSpPr>
          <p:cNvPr id="128002" name="Rectangle 2">
            <a:extLst>
              <a:ext uri="{FF2B5EF4-FFF2-40B4-BE49-F238E27FC236}">
                <a16:creationId xmlns:a16="http://schemas.microsoft.com/office/drawing/2014/main" id="{F8600119-7755-4BDB-8E24-A99CB9B4AFED}"/>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3" name="Text Box 3">
            <a:extLst>
              <a:ext uri="{FF2B5EF4-FFF2-40B4-BE49-F238E27FC236}">
                <a16:creationId xmlns:a16="http://schemas.microsoft.com/office/drawing/2014/main" id="{C49531D9-25A1-4605-AAEE-0CA0687B51D5}"/>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的模型结构(26)</a:t>
            </a:r>
            <a:endParaRPr lang="en-US" altLang="en-US" sz="3200" b="1">
              <a:latin typeface="Times New Roman" panose="02020603050405020304" pitchFamily="18" charset="0"/>
              <a:ea typeface="宋体" panose="02010600030101010101" pitchFamily="2" charset="-122"/>
            </a:endParaRPr>
          </a:p>
        </p:txBody>
      </p:sp>
      <p:sp>
        <p:nvSpPr>
          <p:cNvPr id="128004" name="Rectangle 4">
            <a:extLst>
              <a:ext uri="{FF2B5EF4-FFF2-40B4-BE49-F238E27FC236}">
                <a16:creationId xmlns:a16="http://schemas.microsoft.com/office/drawing/2014/main" id="{1E0C6AE1-B38E-46CC-A081-3D081A0F2D54}"/>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8005" name="Rectangle 5">
            <a:extLst>
              <a:ext uri="{FF2B5EF4-FFF2-40B4-BE49-F238E27FC236}">
                <a16:creationId xmlns:a16="http://schemas.microsoft.com/office/drawing/2014/main" id="{EFB1B4CA-09DC-4213-B1FA-52F572F3E565}"/>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8006" name="Rectangle 6">
            <a:extLst>
              <a:ext uri="{FF2B5EF4-FFF2-40B4-BE49-F238E27FC236}">
                <a16:creationId xmlns:a16="http://schemas.microsoft.com/office/drawing/2014/main" id="{63035E7D-987B-4DA4-9ABA-B322A7D75A55}"/>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8007" name="Text Box 7">
            <a:extLst>
              <a:ext uri="{FF2B5EF4-FFF2-40B4-BE49-F238E27FC236}">
                <a16:creationId xmlns:a16="http://schemas.microsoft.com/office/drawing/2014/main" id="{7BD0F890-94E2-4D1F-9885-5883D9FFFA6D}"/>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配置</a:t>
            </a:r>
            <a:r>
              <a:rPr lang="zh-CN" altLang="en-US" b="1">
                <a:latin typeface="宋体" panose="02010600030101010101" pitchFamily="2" charset="-122"/>
                <a:ea typeface="仿宋_GB2312" pitchFamily="49" charset="-122"/>
              </a:rPr>
              <a:t>：</a:t>
            </a:r>
            <a:endParaRPr lang="zh-CN" altLang="en-US" sz="1600" b="1">
              <a:latin typeface="Times New Roman" panose="02020603050405020304" pitchFamily="18" charset="0"/>
              <a:ea typeface="仿宋_GB2312" pitchFamily="49" charset="-122"/>
            </a:endParaRPr>
          </a:p>
        </p:txBody>
      </p:sp>
      <p:sp>
        <p:nvSpPr>
          <p:cNvPr id="128008" name="Rectangle 8">
            <a:extLst>
              <a:ext uri="{FF2B5EF4-FFF2-40B4-BE49-F238E27FC236}">
                <a16:creationId xmlns:a16="http://schemas.microsoft.com/office/drawing/2014/main" id="{6A1E2B59-0139-45B7-9844-391BE2428F86}"/>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8009" name="Rectangle 9">
            <a:extLst>
              <a:ext uri="{FF2B5EF4-FFF2-40B4-BE49-F238E27FC236}">
                <a16:creationId xmlns:a16="http://schemas.microsoft.com/office/drawing/2014/main" id="{F2B914F7-589A-49E9-8960-63B6F8AD7EBF}"/>
              </a:ext>
            </a:extLst>
          </p:cNvPr>
          <p:cNvSpPr>
            <a:spLocks noChangeArrowheads="1"/>
          </p:cNvSpPr>
          <p:nvPr/>
        </p:nvSpPr>
        <p:spPr bwMode="auto">
          <a:xfrm>
            <a:off x="381000" y="1219200"/>
            <a:ext cx="87630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b="1">
                <a:latin typeface="Times New Roman" panose="02020603050405020304" pitchFamily="18" charset="0"/>
                <a:ea typeface="仿宋_GB2312" pitchFamily="49" charset="-122"/>
              </a:rPr>
              <a:t>       </a:t>
            </a:r>
            <a:r>
              <a:rPr lang="zh-CN" altLang="en-US" sz="1600">
                <a:latin typeface="Times New Roman" panose="02020603050405020304" pitchFamily="18" charset="0"/>
                <a:ea typeface="仿宋_GB2312" pitchFamily="49" charset="-122"/>
              </a:rPr>
              <a:t>▲</a:t>
            </a:r>
            <a:r>
              <a:rPr lang="zh-CN" altLang="en-US" sz="1800" b="1">
                <a:latin typeface="Times New Roman" panose="02020603050405020304" pitchFamily="18" charset="0"/>
                <a:ea typeface="仿宋_GB2312" pitchFamily="49" charset="-122"/>
              </a:rPr>
              <a:t>直接例示:</a:t>
            </a:r>
          </a:p>
          <a:p>
            <a:pPr>
              <a:spcBef>
                <a:spcPct val="35000"/>
              </a:spcBef>
            </a:pPr>
            <a:r>
              <a:rPr lang="zh-CN" altLang="en-US" sz="18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当前工作库(</a:t>
            </a:r>
            <a:r>
              <a:rPr lang="en-US" altLang="zh-CN" sz="1600" b="1">
                <a:latin typeface="Times New Roman" panose="02020603050405020304" pitchFamily="18" charset="0"/>
                <a:ea typeface="仿宋_GB2312" pitchFamily="49" charset="-122"/>
              </a:rPr>
              <a:t>WORK)</a:t>
            </a:r>
            <a:r>
              <a:rPr lang="zh-CN" altLang="en-US" sz="1600" b="1">
                <a:latin typeface="Times New Roman" panose="02020603050405020304" pitchFamily="18" charset="0"/>
                <a:ea typeface="仿宋_GB2312" pitchFamily="49" charset="-122"/>
              </a:rPr>
              <a:t>中的三输入或门为: </a:t>
            </a:r>
          </a:p>
          <a:p>
            <a:pPr algn="just">
              <a:spcBef>
                <a:spcPct val="50000"/>
              </a:spcBef>
            </a:pPr>
            <a:r>
              <a:rPr lang="en-US" altLang="zh-CN" sz="1600" b="1">
                <a:latin typeface="Times New Roman" panose="02020603050405020304" pitchFamily="18" charset="0"/>
                <a:ea typeface="仿宋_GB2312" pitchFamily="49" charset="-122"/>
              </a:rPr>
              <a:t>            entity </a:t>
            </a:r>
            <a:r>
              <a:rPr lang="en-US" altLang="zh-CN" sz="1600">
                <a:latin typeface="Times New Roman" panose="02020603050405020304" pitchFamily="18" charset="0"/>
                <a:ea typeface="仿宋_GB2312" pitchFamily="49" charset="-122"/>
              </a:rPr>
              <a:t>or3</a:t>
            </a:r>
            <a:r>
              <a:rPr lang="en-US" altLang="zh-CN" sz="1600" b="1">
                <a:latin typeface="Times New Roman" panose="02020603050405020304" pitchFamily="18" charset="0"/>
                <a:ea typeface="仿宋_GB2312" pitchFamily="49" charset="-122"/>
              </a:rPr>
              <a:t> is</a:t>
            </a:r>
          </a:p>
          <a:p>
            <a:pPr algn="just">
              <a:spcBef>
                <a:spcPct val="50000"/>
              </a:spcBef>
            </a:pPr>
            <a:r>
              <a:rPr lang="en-US" altLang="zh-CN" sz="1600" b="1">
                <a:latin typeface="Times New Roman" panose="02020603050405020304" pitchFamily="18" charset="0"/>
                <a:ea typeface="仿宋_GB2312" pitchFamily="49" charset="-122"/>
              </a:rPr>
              <a:t>                  generic</a:t>
            </a:r>
            <a:r>
              <a:rPr lang="en-US" altLang="zh-CN" sz="1600">
                <a:latin typeface="Times New Roman" panose="02020603050405020304" pitchFamily="18" charset="0"/>
                <a:ea typeface="仿宋_GB2312" pitchFamily="49" charset="-122"/>
              </a:rPr>
              <a:t>(ipd，opd：time)</a:t>
            </a:r>
            <a:r>
              <a:rPr lang="en-US" altLang="zh-CN" sz="1600" b="1">
                <a:latin typeface="Times New Roman" panose="02020603050405020304" pitchFamily="18" charset="0"/>
                <a:ea typeface="仿宋_GB2312" pitchFamily="49" charset="-122"/>
              </a:rPr>
              <a:t>；</a:t>
            </a:r>
          </a:p>
          <a:p>
            <a:pPr algn="just">
              <a:spcBef>
                <a:spcPct val="50000"/>
              </a:spcBef>
            </a:pPr>
            <a:r>
              <a:rPr lang="en-US" altLang="zh-CN" sz="1600" b="1">
                <a:latin typeface="Times New Roman" panose="02020603050405020304" pitchFamily="18" charset="0"/>
                <a:ea typeface="仿宋_GB2312" pitchFamily="49" charset="-122"/>
              </a:rPr>
              <a:t>                  port</a:t>
            </a:r>
            <a:r>
              <a:rPr lang="en-US" altLang="zh-CN" sz="1600">
                <a:latin typeface="Times New Roman" panose="02020603050405020304" pitchFamily="18" charset="0"/>
                <a:ea typeface="仿宋_GB2312" pitchFamily="49" charset="-122"/>
              </a:rPr>
              <a:t>(a，b，c：</a:t>
            </a:r>
            <a:r>
              <a:rPr lang="en-US" altLang="zh-CN" sz="1600" b="1">
                <a:latin typeface="Times New Roman" panose="02020603050405020304" pitchFamily="18" charset="0"/>
                <a:ea typeface="仿宋_GB2312" pitchFamily="49" charset="-122"/>
              </a:rPr>
              <a:t>in </a:t>
            </a:r>
            <a:r>
              <a:rPr lang="en-US" altLang="zh-CN" sz="1600">
                <a:latin typeface="Times New Roman" panose="02020603050405020304" pitchFamily="18" charset="0"/>
                <a:ea typeface="仿宋_GB2312" pitchFamily="49" charset="-122"/>
              </a:rPr>
              <a:t>bit；z：</a:t>
            </a:r>
            <a:r>
              <a:rPr lang="en-US" altLang="zh-CN" sz="1600" b="1">
                <a:latin typeface="Times New Roman" panose="02020603050405020304" pitchFamily="18" charset="0"/>
                <a:ea typeface="仿宋_GB2312" pitchFamily="49" charset="-122"/>
              </a:rPr>
              <a:t>out </a:t>
            </a:r>
            <a:r>
              <a:rPr lang="en-US" altLang="zh-CN" sz="1600">
                <a:latin typeface="Times New Roman" panose="02020603050405020304" pitchFamily="18" charset="0"/>
                <a:ea typeface="仿宋_GB2312" pitchFamily="49" charset="-122"/>
              </a:rPr>
              <a:t>bit)</a:t>
            </a:r>
            <a:r>
              <a:rPr lang="en-US" altLang="zh-CN" sz="1600" b="1">
                <a:latin typeface="Times New Roman" panose="02020603050405020304" pitchFamily="18" charset="0"/>
                <a:ea typeface="仿宋_GB2312" pitchFamily="49" charset="-122"/>
              </a:rPr>
              <a:t>；</a:t>
            </a:r>
          </a:p>
          <a:p>
            <a:pPr algn="just">
              <a:spcBef>
                <a:spcPct val="50000"/>
              </a:spcBef>
            </a:pPr>
            <a:r>
              <a:rPr lang="en-US" altLang="zh-CN" sz="1600" b="1">
                <a:latin typeface="Times New Roman" panose="02020603050405020304" pitchFamily="18" charset="0"/>
                <a:ea typeface="仿宋_GB2312" pitchFamily="49" charset="-122"/>
              </a:rPr>
              <a:t>           end entity</a:t>
            </a:r>
            <a:r>
              <a:rPr lang="en-US" altLang="zh-CN" sz="1600">
                <a:latin typeface="Times New Roman" panose="02020603050405020304" pitchFamily="18" charset="0"/>
                <a:ea typeface="仿宋_GB2312" pitchFamily="49" charset="-122"/>
              </a:rPr>
              <a:t> or3</a:t>
            </a:r>
            <a:r>
              <a:rPr lang="en-US" altLang="zh-CN" sz="1600" b="1">
                <a:latin typeface="Times New Roman" panose="02020603050405020304" pitchFamily="18" charset="0"/>
                <a:ea typeface="仿宋_GB2312" pitchFamily="49" charset="-122"/>
              </a:rPr>
              <a:t>；</a:t>
            </a:r>
          </a:p>
          <a:p>
            <a:pPr algn="just">
              <a:spcBef>
                <a:spcPct val="50000"/>
              </a:spcBef>
            </a:pPr>
            <a:r>
              <a:rPr lang="en-US" altLang="zh-CN" sz="1600" b="1">
                <a:latin typeface="Times New Roman" panose="02020603050405020304" pitchFamily="18" charset="0"/>
                <a:ea typeface="仿宋_GB2312" pitchFamily="49" charset="-122"/>
              </a:rPr>
              <a:t>           architecture </a:t>
            </a:r>
            <a:r>
              <a:rPr lang="en-US" altLang="zh-CN" sz="1600">
                <a:latin typeface="Times New Roman" panose="02020603050405020304" pitchFamily="18" charset="0"/>
                <a:ea typeface="仿宋_GB2312" pitchFamily="49" charset="-122"/>
              </a:rPr>
              <a:t>behavior</a:t>
            </a:r>
            <a:r>
              <a:rPr lang="en-US" altLang="zh-CN" sz="1600" b="1">
                <a:latin typeface="Times New Roman" panose="02020603050405020304" pitchFamily="18" charset="0"/>
                <a:ea typeface="仿宋_GB2312" pitchFamily="49" charset="-122"/>
              </a:rPr>
              <a:t> of </a:t>
            </a:r>
            <a:r>
              <a:rPr lang="en-US" altLang="zh-CN" sz="1600">
                <a:latin typeface="Times New Roman" panose="02020603050405020304" pitchFamily="18" charset="0"/>
                <a:ea typeface="仿宋_GB2312" pitchFamily="49" charset="-122"/>
              </a:rPr>
              <a:t>or3</a:t>
            </a:r>
            <a:r>
              <a:rPr lang="en-US" altLang="zh-CN" sz="1600" b="1">
                <a:latin typeface="Times New Roman" panose="02020603050405020304" pitchFamily="18" charset="0"/>
                <a:ea typeface="仿宋_GB2312" pitchFamily="49" charset="-122"/>
              </a:rPr>
              <a:t> is</a:t>
            </a:r>
          </a:p>
          <a:p>
            <a:pPr algn="just">
              <a:spcBef>
                <a:spcPct val="50000"/>
              </a:spcBef>
            </a:pPr>
            <a:r>
              <a:rPr lang="en-US" altLang="zh-CN" sz="1600" b="1">
                <a:latin typeface="Times New Roman" panose="02020603050405020304" pitchFamily="18" charset="0"/>
                <a:ea typeface="仿宋_GB2312" pitchFamily="49" charset="-122"/>
              </a:rPr>
              <a:t>           begin</a:t>
            </a:r>
          </a:p>
          <a:p>
            <a:pPr algn="just">
              <a:spcBef>
                <a:spcPct val="50000"/>
              </a:spcBef>
            </a:pPr>
            <a:r>
              <a:rPr lang="en-US" altLang="zh-CN" sz="1600" b="1">
                <a:latin typeface="Times New Roman" panose="02020603050405020304" pitchFamily="18" charset="0"/>
                <a:ea typeface="仿宋_GB2312" pitchFamily="49" charset="-122"/>
              </a:rPr>
              <a:t>                  </a:t>
            </a:r>
            <a:r>
              <a:rPr lang="en-US" altLang="zh-CN" sz="1600">
                <a:latin typeface="Times New Roman" panose="02020603050405020304" pitchFamily="18" charset="0"/>
                <a:ea typeface="仿宋_GB2312" pitchFamily="49" charset="-122"/>
              </a:rPr>
              <a:t>z &lt;= a </a:t>
            </a:r>
            <a:r>
              <a:rPr lang="en-US" altLang="zh-CN" sz="1600" b="1">
                <a:latin typeface="Times New Roman" panose="02020603050405020304" pitchFamily="18" charset="0"/>
                <a:ea typeface="仿宋_GB2312" pitchFamily="49" charset="-122"/>
              </a:rPr>
              <a:t>or</a:t>
            </a:r>
            <a:r>
              <a:rPr lang="en-US" altLang="zh-CN" sz="1600">
                <a:latin typeface="Times New Roman" panose="02020603050405020304" pitchFamily="18" charset="0"/>
                <a:ea typeface="仿宋_GB2312" pitchFamily="49" charset="-122"/>
              </a:rPr>
              <a:t> b </a:t>
            </a:r>
            <a:r>
              <a:rPr lang="en-US" altLang="zh-CN" sz="1600" b="1">
                <a:latin typeface="Times New Roman" panose="02020603050405020304" pitchFamily="18" charset="0"/>
                <a:ea typeface="仿宋_GB2312" pitchFamily="49" charset="-122"/>
              </a:rPr>
              <a:t>or</a:t>
            </a:r>
            <a:r>
              <a:rPr lang="en-US" altLang="zh-CN" sz="1600">
                <a:latin typeface="Times New Roman" panose="02020603050405020304" pitchFamily="18" charset="0"/>
                <a:ea typeface="仿宋_GB2312" pitchFamily="49" charset="-122"/>
              </a:rPr>
              <a:t> c；</a:t>
            </a:r>
          </a:p>
          <a:p>
            <a:pPr algn="just">
              <a:spcBef>
                <a:spcPct val="50000"/>
              </a:spcBef>
            </a:pPr>
            <a:r>
              <a:rPr lang="en-US" altLang="zh-CN" sz="1600" b="1">
                <a:latin typeface="Times New Roman" panose="02020603050405020304" pitchFamily="18" charset="0"/>
                <a:ea typeface="仿宋_GB2312" pitchFamily="49" charset="-122"/>
              </a:rPr>
              <a:t>                  …      …</a:t>
            </a:r>
          </a:p>
          <a:p>
            <a:pPr algn="just">
              <a:spcBef>
                <a:spcPct val="50000"/>
              </a:spcBef>
            </a:pPr>
            <a:r>
              <a:rPr lang="en-US" altLang="zh-CN" sz="1600" b="1">
                <a:latin typeface="Times New Roman" panose="02020603050405020304" pitchFamily="18" charset="0"/>
                <a:ea typeface="仿宋_GB2312" pitchFamily="49" charset="-122"/>
              </a:rPr>
              <a:t>           end architecture </a:t>
            </a:r>
            <a:r>
              <a:rPr lang="en-US" altLang="zh-CN" sz="1600">
                <a:latin typeface="Times New Roman" panose="02020603050405020304" pitchFamily="18" charset="0"/>
                <a:ea typeface="仿宋_GB2312" pitchFamily="49" charset="-122"/>
              </a:rPr>
              <a:t>behavior</a:t>
            </a:r>
            <a:r>
              <a:rPr lang="en-US" altLang="zh-CN" sz="1600" b="1">
                <a:latin typeface="Times New Roman" panose="02020603050405020304" pitchFamily="18" charset="0"/>
                <a:ea typeface="仿宋_GB2312" pitchFamily="49" charset="-122"/>
              </a:rPr>
              <a:t>；</a:t>
            </a:r>
            <a:endParaRPr lang="zh-CN" altLang="en-US" sz="1600" b="1">
              <a:latin typeface="Times New Roman" panose="02020603050405020304" pitchFamily="18" charset="0"/>
              <a:ea typeface="仿宋_GB2312" pitchFamily="49"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A9D761BB-EE3A-473F-B3A9-5133192B53D8}"/>
              </a:ext>
            </a:extLst>
          </p:cNvPr>
          <p:cNvSpPr>
            <a:spLocks noGrp="1"/>
          </p:cNvSpPr>
          <p:nvPr>
            <p:ph type="dt" sz="half" idx="10"/>
          </p:nvPr>
        </p:nvSpPr>
        <p:spPr/>
        <p:txBody>
          <a:bodyPr/>
          <a:lstStyle/>
          <a:p>
            <a:fld id="{1146B4B0-DD88-4946-B501-B98EDEFE38F1}" type="datetime1">
              <a:rPr lang="zh-CN" altLang="en-US"/>
              <a:pPr/>
              <a:t>2018/11/27</a:t>
            </a:fld>
            <a:endParaRPr lang="en-US" altLang="en-US"/>
          </a:p>
        </p:txBody>
      </p:sp>
      <p:sp>
        <p:nvSpPr>
          <p:cNvPr id="11" name="页脚占位符 4">
            <a:extLst>
              <a:ext uri="{FF2B5EF4-FFF2-40B4-BE49-F238E27FC236}">
                <a16:creationId xmlns:a16="http://schemas.microsoft.com/office/drawing/2014/main" id="{613C7F18-E3FF-4470-BF44-89E9A0137F9E}"/>
              </a:ext>
            </a:extLst>
          </p:cNvPr>
          <p:cNvSpPr>
            <a:spLocks noGrp="1"/>
          </p:cNvSpPr>
          <p:nvPr>
            <p:ph type="ftr" sz="quarter" idx="11"/>
          </p:nvPr>
        </p:nvSpPr>
        <p:spPr/>
        <p:txBody>
          <a:bodyPr/>
          <a:lstStyle/>
          <a:p>
            <a:r>
              <a:rPr lang="zh-CN" altLang="en-US"/>
              <a:t>电子教案 </a:t>
            </a:r>
            <a:r>
              <a:rPr lang="en-US" altLang="zh-CN"/>
              <a:t>Page </a:t>
            </a:r>
            <a:fld id="{B61E84DF-C00F-45D8-BA77-D7793D89E5EF}" type="slidenum">
              <a:rPr lang="en-US" altLang="zh-CN"/>
              <a:pPr/>
              <a:t>64</a:t>
            </a:fld>
            <a:r>
              <a:rPr lang="en-US" altLang="zh-CN"/>
              <a:t> of 97</a:t>
            </a:r>
          </a:p>
        </p:txBody>
      </p:sp>
      <p:sp>
        <p:nvSpPr>
          <p:cNvPr id="129026" name="Rectangle 2">
            <a:extLst>
              <a:ext uri="{FF2B5EF4-FFF2-40B4-BE49-F238E27FC236}">
                <a16:creationId xmlns:a16="http://schemas.microsoft.com/office/drawing/2014/main" id="{49FEB376-F06C-49CE-84A4-7C2267DE227A}"/>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27" name="Text Box 3">
            <a:extLst>
              <a:ext uri="{FF2B5EF4-FFF2-40B4-BE49-F238E27FC236}">
                <a16:creationId xmlns:a16="http://schemas.microsoft.com/office/drawing/2014/main" id="{4A9F5C42-9E8A-44CD-8CB2-B1FBBA180DB2}"/>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的模型结构(27)</a:t>
            </a:r>
            <a:endParaRPr lang="en-US" altLang="en-US" sz="3200" b="1">
              <a:latin typeface="Times New Roman" panose="02020603050405020304" pitchFamily="18" charset="0"/>
              <a:ea typeface="宋体" panose="02010600030101010101" pitchFamily="2" charset="-122"/>
            </a:endParaRPr>
          </a:p>
        </p:txBody>
      </p:sp>
      <p:sp>
        <p:nvSpPr>
          <p:cNvPr id="129028" name="Rectangle 4">
            <a:extLst>
              <a:ext uri="{FF2B5EF4-FFF2-40B4-BE49-F238E27FC236}">
                <a16:creationId xmlns:a16="http://schemas.microsoft.com/office/drawing/2014/main" id="{697E5D42-CA5C-459A-8E7F-FFBDE5809268}"/>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9029" name="Rectangle 5">
            <a:extLst>
              <a:ext uri="{FF2B5EF4-FFF2-40B4-BE49-F238E27FC236}">
                <a16:creationId xmlns:a16="http://schemas.microsoft.com/office/drawing/2014/main" id="{6C5B9054-9C7B-45BA-A5D7-A003C6ED591F}"/>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9030" name="Rectangle 6">
            <a:extLst>
              <a:ext uri="{FF2B5EF4-FFF2-40B4-BE49-F238E27FC236}">
                <a16:creationId xmlns:a16="http://schemas.microsoft.com/office/drawing/2014/main" id="{E7A90033-944F-44ED-8732-70C96F1E195A}"/>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9031" name="Text Box 7">
            <a:extLst>
              <a:ext uri="{FF2B5EF4-FFF2-40B4-BE49-F238E27FC236}">
                <a16:creationId xmlns:a16="http://schemas.microsoft.com/office/drawing/2014/main" id="{5F05DCB8-5CCC-43AD-A64C-AA875C82A825}"/>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包集合与设计库</a:t>
            </a:r>
            <a:endParaRPr lang="zh-CN" altLang="en-US" sz="1600" b="1">
              <a:latin typeface="Times New Roman" panose="02020603050405020304" pitchFamily="18" charset="0"/>
              <a:ea typeface="宋体" panose="02010600030101010101" pitchFamily="2" charset="-122"/>
            </a:endParaRPr>
          </a:p>
        </p:txBody>
      </p:sp>
      <p:sp>
        <p:nvSpPr>
          <p:cNvPr id="129032" name="Rectangle 8">
            <a:extLst>
              <a:ext uri="{FF2B5EF4-FFF2-40B4-BE49-F238E27FC236}">
                <a16:creationId xmlns:a16="http://schemas.microsoft.com/office/drawing/2014/main" id="{5112A5D4-E5D9-4F8E-A87E-9A3A9DB63635}"/>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29033" name="Rectangle 9">
            <a:extLst>
              <a:ext uri="{FF2B5EF4-FFF2-40B4-BE49-F238E27FC236}">
                <a16:creationId xmlns:a16="http://schemas.microsoft.com/office/drawing/2014/main" id="{AC7FDA86-5D85-4E1D-8FA7-5A8441C76519}"/>
              </a:ext>
            </a:extLst>
          </p:cNvPr>
          <p:cNvSpPr>
            <a:spLocks noChangeArrowheads="1"/>
          </p:cNvSpPr>
          <p:nvPr/>
        </p:nvSpPr>
        <p:spPr bwMode="auto">
          <a:xfrm>
            <a:off x="381000" y="1219200"/>
            <a:ext cx="8763000" cy="4992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b="1">
                <a:latin typeface="Times New Roman" panose="02020603050405020304" pitchFamily="18" charset="0"/>
                <a:ea typeface="仿宋_GB2312" pitchFamily="49" charset="-122"/>
              </a:rPr>
              <a:t>       </a:t>
            </a:r>
            <a:r>
              <a:rPr lang="zh-CN" altLang="en-US" sz="1600">
                <a:latin typeface="Times New Roman" panose="02020603050405020304" pitchFamily="18" charset="0"/>
                <a:ea typeface="仿宋_GB2312" pitchFamily="49" charset="-122"/>
              </a:rPr>
              <a:t>▲</a:t>
            </a:r>
            <a:r>
              <a:rPr lang="zh-CN" altLang="en-US" sz="1800" b="1">
                <a:latin typeface="Times New Roman" panose="02020603050405020304" pitchFamily="18" charset="0"/>
                <a:ea typeface="仿宋_GB2312" pitchFamily="49" charset="-122"/>
              </a:rPr>
              <a:t>包集合:  </a:t>
            </a:r>
            <a:r>
              <a:rPr lang="zh-CN" altLang="en-US" sz="1600" b="1">
                <a:latin typeface="Times New Roman" panose="02020603050405020304" pitchFamily="18" charset="0"/>
                <a:ea typeface="仿宋_GB2312" pitchFamily="49" charset="-122"/>
              </a:rPr>
              <a:t>用于集中组织服务于公共用途的有关说明和定义，使</a:t>
            </a:r>
            <a:r>
              <a:rPr lang="zh-CN" altLang="en-US" sz="1600" b="1">
                <a:latin typeface="仿宋_GB2312" pitchFamily="49" charset="-122"/>
                <a:ea typeface="仿宋_GB2312" pitchFamily="49" charset="-122"/>
              </a:rPr>
              <a:t>数据类型、常量、信号、</a:t>
            </a:r>
          </a:p>
          <a:p>
            <a:pPr>
              <a:spcBef>
                <a:spcPct val="20000"/>
              </a:spcBef>
            </a:pPr>
            <a:r>
              <a:rPr lang="zh-CN" altLang="en-US" sz="1600" b="1">
                <a:latin typeface="仿宋_GB2312" pitchFamily="49" charset="-122"/>
                <a:ea typeface="仿宋_GB2312" pitchFamily="49" charset="-122"/>
              </a:rPr>
              <a:t>              元件及子程序</a:t>
            </a:r>
            <a:r>
              <a:rPr lang="zh-CN" altLang="en-US" sz="1600" b="1">
                <a:latin typeface="Times New Roman" panose="02020603050405020304" pitchFamily="18" charset="0"/>
                <a:ea typeface="仿宋_GB2312" pitchFamily="49" charset="-122"/>
              </a:rPr>
              <a:t>全局可见，以便在所有设计单元中可以不加说明的引用它们，实</a:t>
            </a:r>
          </a:p>
          <a:p>
            <a:pPr>
              <a:spcBef>
                <a:spcPct val="20000"/>
              </a:spcBef>
            </a:pPr>
            <a:r>
              <a:rPr lang="zh-CN" altLang="en-US" sz="1600" b="1">
                <a:latin typeface="Times New Roman" panose="02020603050405020304" pitchFamily="18" charset="0"/>
                <a:ea typeface="仿宋_GB2312" pitchFamily="49" charset="-122"/>
              </a:rPr>
              <a:t>                             现简化源代码、增强设计可重用性和程序可读性的目的。由包集合说明和包集</a:t>
            </a:r>
          </a:p>
          <a:p>
            <a:pPr>
              <a:spcBef>
                <a:spcPct val="20000"/>
              </a:spcBef>
            </a:pPr>
            <a:r>
              <a:rPr lang="zh-CN" altLang="en-US" sz="1600" b="1">
                <a:latin typeface="Times New Roman" panose="02020603050405020304" pitchFamily="18" charset="0"/>
                <a:ea typeface="仿宋_GB2312" pitchFamily="49" charset="-122"/>
              </a:rPr>
              <a:t>                             合体(</a:t>
            </a:r>
            <a:r>
              <a:rPr lang="en-US" altLang="zh-CN" sz="1600" b="1">
                <a:latin typeface="Times New Roman" panose="02020603050405020304" pitchFamily="18" charset="0"/>
                <a:ea typeface="仿宋_GB2312" pitchFamily="49" charset="-122"/>
              </a:rPr>
              <a:t>package body)</a:t>
            </a:r>
            <a:r>
              <a:rPr lang="zh-CN" altLang="en-US" sz="1600" b="1">
                <a:latin typeface="Times New Roman" panose="02020603050405020304" pitchFamily="18" charset="0"/>
                <a:ea typeface="仿宋_GB2312" pitchFamily="49" charset="-122"/>
              </a:rPr>
              <a:t>两部分组成。</a:t>
            </a:r>
          </a:p>
          <a:p>
            <a:pPr>
              <a:spcBef>
                <a:spcPct val="50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600" b="1">
                <a:latin typeface="Times New Roman" panose="02020603050405020304" pitchFamily="18" charset="0"/>
                <a:ea typeface="仿宋_GB2312" pitchFamily="49" charset="-122"/>
              </a:rPr>
              <a:t>包集合说明:  主要用于定义包集合的界面，即：定义被说明项目对外可见的部分。不允</a:t>
            </a:r>
          </a:p>
          <a:p>
            <a:pPr>
              <a:spcBef>
                <a:spcPct val="20000"/>
              </a:spcBef>
            </a:pPr>
            <a:r>
              <a:rPr lang="zh-CN" altLang="en-US" sz="1600" b="1">
                <a:latin typeface="Times New Roman" panose="02020603050405020304" pitchFamily="18" charset="0"/>
                <a:ea typeface="仿宋_GB2312" pitchFamily="49" charset="-122"/>
              </a:rPr>
              <a:t>                                      许定义实体/构造体对，因此，包集合本身不能直接表达任何一个电路。</a:t>
            </a:r>
          </a:p>
          <a:p>
            <a:pPr>
              <a:spcBef>
                <a:spcPct val="50000"/>
              </a:spcBef>
            </a:pPr>
            <a:r>
              <a:rPr lang="en-US" altLang="zh-CN" sz="1600" b="1">
                <a:latin typeface="Times New Roman" panose="02020603050405020304" pitchFamily="18" charset="0"/>
                <a:ea typeface="仿宋_GB2312" pitchFamily="49" charset="-122"/>
              </a:rPr>
              <a:t>                      package &lt;</a:t>
            </a:r>
            <a:r>
              <a:rPr lang="zh-CN" altLang="en-US" sz="1600" b="1">
                <a:latin typeface="Times New Roman" panose="02020603050405020304" pitchFamily="18" charset="0"/>
                <a:ea typeface="仿宋_GB2312" pitchFamily="49" charset="-122"/>
              </a:rPr>
              <a:t>包集合名&gt; </a:t>
            </a:r>
            <a:r>
              <a:rPr lang="en-US" altLang="zh-CN" sz="1600" b="1">
                <a:latin typeface="Times New Roman" panose="02020603050405020304" pitchFamily="18" charset="0"/>
                <a:ea typeface="仿宋_GB2312" pitchFamily="49" charset="-122"/>
              </a:rPr>
              <a:t>is</a:t>
            </a:r>
          </a:p>
          <a:p>
            <a:pPr algn="just">
              <a:spcBef>
                <a:spcPct val="40000"/>
              </a:spcBef>
            </a:pPr>
            <a:r>
              <a:rPr lang="en-US" altLang="zh-CN" sz="1600" b="1">
                <a:latin typeface="Times New Roman" panose="02020603050405020304" pitchFamily="18" charset="0"/>
                <a:ea typeface="仿宋_GB2312" pitchFamily="49" charset="-122"/>
              </a:rPr>
              <a:t>                            &lt;</a:t>
            </a:r>
            <a:r>
              <a:rPr lang="zh-CN" altLang="en-US" sz="1600" b="1">
                <a:latin typeface="Times New Roman" panose="02020603050405020304" pitchFamily="18" charset="0"/>
                <a:ea typeface="仿宋_GB2312" pitchFamily="49" charset="-122"/>
              </a:rPr>
              <a:t>包集合说明项目&gt;</a:t>
            </a:r>
          </a:p>
          <a:p>
            <a:pPr algn="just">
              <a:spcBef>
                <a:spcPct val="40000"/>
              </a:spcBef>
            </a:pPr>
            <a:r>
              <a:rPr lang="en-US" altLang="zh-CN" sz="1600" b="1">
                <a:latin typeface="Times New Roman" panose="02020603050405020304" pitchFamily="18" charset="0"/>
                <a:ea typeface="仿宋_GB2312" pitchFamily="49" charset="-122"/>
              </a:rPr>
              <a:t>                      end package [&lt;</a:t>
            </a:r>
            <a:r>
              <a:rPr lang="zh-CN" altLang="en-US" sz="1600" b="1">
                <a:latin typeface="Times New Roman" panose="02020603050405020304" pitchFamily="18" charset="0"/>
                <a:ea typeface="仿宋_GB2312" pitchFamily="49" charset="-122"/>
              </a:rPr>
              <a:t>包集合名&gt;]；</a:t>
            </a:r>
          </a:p>
          <a:p>
            <a:pPr algn="just">
              <a:spcBef>
                <a:spcPct val="40000"/>
              </a:spcBef>
            </a:pPr>
            <a:r>
              <a:rPr lang="zh-CN" altLang="en-US" sz="1600" b="1">
                <a:latin typeface="Times New Roman" panose="02020603050405020304" pitchFamily="18" charset="0"/>
                <a:ea typeface="仿宋_GB2312" pitchFamily="49" charset="-122"/>
              </a:rPr>
              <a:t>             注:⑴&lt;包集合说明项目&gt;由类型、子类型、常量、信号、元件和子程序说明语句所组成</a:t>
            </a:r>
          </a:p>
          <a:p>
            <a:pPr algn="just">
              <a:spcBef>
                <a:spcPct val="40000"/>
              </a:spcBef>
            </a:pPr>
            <a:r>
              <a:rPr lang="zh-CN" altLang="en-US" sz="1600" b="1">
                <a:latin typeface="Times New Roman" panose="02020603050405020304" pitchFamily="18" charset="0"/>
                <a:ea typeface="仿宋_GB2312" pitchFamily="49" charset="-122"/>
              </a:rPr>
              <a:t>                  ⑵有两类包集合，一类是</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预定义的标准包集合，主要用于定义</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的类型、</a:t>
            </a:r>
          </a:p>
          <a:p>
            <a:pPr algn="just">
              <a:spcBef>
                <a:spcPct val="40000"/>
              </a:spcBef>
            </a:pPr>
            <a:r>
              <a:rPr lang="zh-CN" altLang="en-US" sz="1600" b="1">
                <a:latin typeface="Times New Roman" panose="02020603050405020304" pitchFamily="18" charset="0"/>
                <a:ea typeface="仿宋_GB2312" pitchFamily="49" charset="-122"/>
              </a:rPr>
              <a:t>                      运算符和转换函数等；而另一类是用户定义的包集合，主要用于定义描述一个实际</a:t>
            </a:r>
          </a:p>
          <a:p>
            <a:pPr algn="just">
              <a:spcBef>
                <a:spcPct val="40000"/>
              </a:spcBef>
            </a:pPr>
            <a:r>
              <a:rPr lang="zh-CN" altLang="en-US" sz="1600" b="1">
                <a:latin typeface="Times New Roman" panose="02020603050405020304" pitchFamily="18" charset="0"/>
                <a:ea typeface="仿宋_GB2312" pitchFamily="49" charset="-122"/>
              </a:rPr>
              <a:t>                      设计所需要的一系列说明、元件或子程序。</a:t>
            </a:r>
          </a:p>
          <a:p>
            <a:pPr algn="just">
              <a:spcBef>
                <a:spcPct val="35000"/>
              </a:spcBef>
            </a:pPr>
            <a:r>
              <a:rPr lang="zh-CN" altLang="en-US" sz="1600" b="1">
                <a:latin typeface="Times New Roman" panose="02020603050405020304" pitchFamily="18" charset="0"/>
                <a:ea typeface="仿宋_GB2312" pitchFamily="49" charset="-122"/>
              </a:rPr>
              <a:t>                  ⑶包集合实际上是一个库单元，若干个由用户编写的包集合汇合在一起可以组成一个</a:t>
            </a:r>
          </a:p>
          <a:p>
            <a:pPr algn="just">
              <a:spcBef>
                <a:spcPct val="35000"/>
              </a:spcBef>
            </a:pPr>
            <a:r>
              <a:rPr lang="zh-CN" altLang="en-US" sz="1600" b="1">
                <a:latin typeface="Times New Roman" panose="02020603050405020304" pitchFamily="18" charset="0"/>
                <a:ea typeface="仿宋_GB2312" pitchFamily="49" charset="-122"/>
              </a:rPr>
              <a:t>                      设计库</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B6AF174C-3A9B-4DC6-B979-362AA68ED40B}"/>
              </a:ext>
            </a:extLst>
          </p:cNvPr>
          <p:cNvSpPr>
            <a:spLocks noGrp="1"/>
          </p:cNvSpPr>
          <p:nvPr>
            <p:ph type="dt" sz="half" idx="10"/>
          </p:nvPr>
        </p:nvSpPr>
        <p:spPr/>
        <p:txBody>
          <a:bodyPr/>
          <a:lstStyle/>
          <a:p>
            <a:fld id="{433BB2D5-986D-4363-8C5C-D38819BB720F}" type="datetime1">
              <a:rPr lang="zh-CN" altLang="en-US"/>
              <a:pPr/>
              <a:t>2018/11/27</a:t>
            </a:fld>
            <a:endParaRPr lang="en-US" altLang="en-US"/>
          </a:p>
        </p:txBody>
      </p:sp>
      <p:sp>
        <p:nvSpPr>
          <p:cNvPr id="11" name="页脚占位符 4">
            <a:extLst>
              <a:ext uri="{FF2B5EF4-FFF2-40B4-BE49-F238E27FC236}">
                <a16:creationId xmlns:a16="http://schemas.microsoft.com/office/drawing/2014/main" id="{BB789286-E49E-4BE3-82E5-1E6C6776A38A}"/>
              </a:ext>
            </a:extLst>
          </p:cNvPr>
          <p:cNvSpPr>
            <a:spLocks noGrp="1"/>
          </p:cNvSpPr>
          <p:nvPr>
            <p:ph type="ftr" sz="quarter" idx="11"/>
          </p:nvPr>
        </p:nvSpPr>
        <p:spPr/>
        <p:txBody>
          <a:bodyPr/>
          <a:lstStyle/>
          <a:p>
            <a:r>
              <a:rPr lang="zh-CN" altLang="en-US"/>
              <a:t>电子教案 </a:t>
            </a:r>
            <a:r>
              <a:rPr lang="en-US" altLang="zh-CN"/>
              <a:t>Page </a:t>
            </a:r>
            <a:fld id="{D02A7B10-A762-4DE2-8904-AD08E4681DEF}" type="slidenum">
              <a:rPr lang="en-US" altLang="zh-CN"/>
              <a:pPr/>
              <a:t>65</a:t>
            </a:fld>
            <a:r>
              <a:rPr lang="en-US" altLang="zh-CN"/>
              <a:t> of 97</a:t>
            </a:r>
          </a:p>
        </p:txBody>
      </p:sp>
      <p:sp>
        <p:nvSpPr>
          <p:cNvPr id="130050" name="Rectangle 2">
            <a:extLst>
              <a:ext uri="{FF2B5EF4-FFF2-40B4-BE49-F238E27FC236}">
                <a16:creationId xmlns:a16="http://schemas.microsoft.com/office/drawing/2014/main" id="{510E0FAA-A420-4B16-90E9-E3F91A1DFD94}"/>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51" name="Text Box 3">
            <a:extLst>
              <a:ext uri="{FF2B5EF4-FFF2-40B4-BE49-F238E27FC236}">
                <a16:creationId xmlns:a16="http://schemas.microsoft.com/office/drawing/2014/main" id="{C3591B51-4F9C-452A-A7A9-A1A8054F1770}"/>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的模型结构(28)</a:t>
            </a:r>
            <a:endParaRPr lang="en-US" altLang="en-US" sz="3200" b="1">
              <a:latin typeface="Times New Roman" panose="02020603050405020304" pitchFamily="18" charset="0"/>
              <a:ea typeface="宋体" panose="02010600030101010101" pitchFamily="2" charset="-122"/>
            </a:endParaRPr>
          </a:p>
        </p:txBody>
      </p:sp>
      <p:sp>
        <p:nvSpPr>
          <p:cNvPr id="130052" name="Rectangle 4">
            <a:extLst>
              <a:ext uri="{FF2B5EF4-FFF2-40B4-BE49-F238E27FC236}">
                <a16:creationId xmlns:a16="http://schemas.microsoft.com/office/drawing/2014/main" id="{6B5C9F68-2FE5-43D1-B396-A61DDEA72A7B}"/>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0053" name="Rectangle 5">
            <a:extLst>
              <a:ext uri="{FF2B5EF4-FFF2-40B4-BE49-F238E27FC236}">
                <a16:creationId xmlns:a16="http://schemas.microsoft.com/office/drawing/2014/main" id="{D37700DF-613E-4C63-9EA9-9FAA9D722B1B}"/>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0054" name="Rectangle 6">
            <a:extLst>
              <a:ext uri="{FF2B5EF4-FFF2-40B4-BE49-F238E27FC236}">
                <a16:creationId xmlns:a16="http://schemas.microsoft.com/office/drawing/2014/main" id="{7A49B593-8F91-42DE-8922-20A86D7D6C55}"/>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0055" name="Text Box 7">
            <a:extLst>
              <a:ext uri="{FF2B5EF4-FFF2-40B4-BE49-F238E27FC236}">
                <a16:creationId xmlns:a16="http://schemas.microsoft.com/office/drawing/2014/main" id="{F82EB24F-C8B5-4F7F-A06F-39E5F26CCD1F}"/>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包集合与设计库</a:t>
            </a:r>
            <a:endParaRPr lang="zh-CN" altLang="en-US" sz="1600" b="1">
              <a:latin typeface="Times New Roman" panose="02020603050405020304" pitchFamily="18" charset="0"/>
              <a:ea typeface="宋体" panose="02010600030101010101" pitchFamily="2" charset="-122"/>
            </a:endParaRPr>
          </a:p>
        </p:txBody>
      </p:sp>
      <p:sp>
        <p:nvSpPr>
          <p:cNvPr id="130056" name="Rectangle 8">
            <a:extLst>
              <a:ext uri="{FF2B5EF4-FFF2-40B4-BE49-F238E27FC236}">
                <a16:creationId xmlns:a16="http://schemas.microsoft.com/office/drawing/2014/main" id="{2621DE5F-9F7A-42AA-9FA5-E9C31126BAD2}"/>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0057" name="Rectangle 9">
            <a:extLst>
              <a:ext uri="{FF2B5EF4-FFF2-40B4-BE49-F238E27FC236}">
                <a16:creationId xmlns:a16="http://schemas.microsoft.com/office/drawing/2014/main" id="{F74317AB-B0BC-438B-B549-105DEA141C63}"/>
              </a:ext>
            </a:extLst>
          </p:cNvPr>
          <p:cNvSpPr>
            <a:spLocks noChangeArrowheads="1"/>
          </p:cNvSpPr>
          <p:nvPr/>
        </p:nvSpPr>
        <p:spPr bwMode="auto">
          <a:xfrm>
            <a:off x="381000" y="1219200"/>
            <a:ext cx="8763000" cy="513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600" b="1">
                <a:latin typeface="Times New Roman" panose="02020603050405020304" pitchFamily="18" charset="0"/>
                <a:ea typeface="仿宋_GB2312" pitchFamily="49" charset="-122"/>
              </a:rPr>
              <a:t>包集合说明:</a:t>
            </a:r>
          </a:p>
          <a:p>
            <a:pPr algn="just">
              <a:spcBef>
                <a:spcPct val="40000"/>
              </a:spcBef>
            </a:pPr>
            <a:r>
              <a:rPr lang="zh-CN" altLang="en-US" sz="1600" b="1">
                <a:latin typeface="Times New Roman" panose="02020603050405020304" pitchFamily="18" charset="0"/>
                <a:ea typeface="仿宋_GB2312" pitchFamily="49" charset="-122"/>
              </a:rPr>
              <a:t>              注:⑷包集合说明是一个主设计单元，可以独立地编译并插入到当前工作库(</a:t>
            </a:r>
            <a:r>
              <a:rPr lang="en-US" altLang="zh-CN" sz="1600" b="1">
                <a:latin typeface="Times New Roman" panose="02020603050405020304" pitchFamily="18" charset="0"/>
                <a:ea typeface="仿宋_GB2312" pitchFamily="49" charset="-122"/>
              </a:rPr>
              <a:t>WORK</a:t>
            </a:r>
            <a:r>
              <a:rPr lang="zh-CN" altLang="en-US" sz="1600" b="1">
                <a:latin typeface="Times New Roman" panose="02020603050405020304" pitchFamily="18" charset="0"/>
                <a:ea typeface="仿宋_GB2312" pitchFamily="49" charset="-122"/>
              </a:rPr>
              <a:t>)中</a:t>
            </a:r>
          </a:p>
          <a:p>
            <a:pPr algn="just">
              <a:spcBef>
                <a:spcPct val="40000"/>
              </a:spcBef>
            </a:pPr>
            <a:r>
              <a:rPr lang="zh-CN" altLang="en-US" sz="1600" b="1">
                <a:latin typeface="Times New Roman" panose="02020603050405020304" pitchFamily="18" charset="0"/>
                <a:ea typeface="仿宋_GB2312" pitchFamily="49" charset="-122"/>
              </a:rPr>
              <a:t>                    ⑸引用包集合内部的说明项目，需要使用</a:t>
            </a:r>
            <a:r>
              <a:rPr lang="en-US" altLang="zh-CN" sz="1600" b="1">
                <a:latin typeface="Times New Roman" panose="02020603050405020304" pitchFamily="18" charset="0"/>
                <a:ea typeface="仿宋_GB2312" pitchFamily="49" charset="-122"/>
              </a:rPr>
              <a:t>use</a:t>
            </a:r>
            <a:r>
              <a:rPr lang="zh-CN" altLang="en-US" sz="1600" b="1">
                <a:latin typeface="Times New Roman" panose="02020603050405020304" pitchFamily="18" charset="0"/>
                <a:ea typeface="仿宋_GB2312" pitchFamily="49" charset="-122"/>
              </a:rPr>
              <a:t>子句并通过选择项目名来使对应的</a:t>
            </a:r>
          </a:p>
          <a:p>
            <a:pPr algn="just">
              <a:spcBef>
                <a:spcPct val="40000"/>
              </a:spcBef>
            </a:pPr>
            <a:r>
              <a:rPr lang="zh-CN" altLang="en-US" sz="1600" b="1">
                <a:latin typeface="Times New Roman" panose="02020603050405020304" pitchFamily="18" charset="0"/>
                <a:ea typeface="仿宋_GB2312" pitchFamily="49" charset="-122"/>
              </a:rPr>
              <a:t>                        说明项目透明可见，例如</a:t>
            </a:r>
          </a:p>
          <a:p>
            <a:pPr algn="just">
              <a:spcBef>
                <a:spcPct val="35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use {&lt;</a:t>
            </a:r>
            <a:r>
              <a:rPr lang="zh-CN" altLang="en-US" sz="1600" b="1">
                <a:latin typeface="Times New Roman" panose="02020603050405020304" pitchFamily="18" charset="0"/>
                <a:ea typeface="仿宋_GB2312" pitchFamily="49" charset="-122"/>
              </a:rPr>
              <a:t>库名&gt;.&lt;包集合名&gt;.&lt;选择项目名&gt;}{，…}；</a:t>
            </a:r>
          </a:p>
          <a:p>
            <a:pPr algn="just">
              <a:spcBef>
                <a:spcPct val="35000"/>
              </a:spcBef>
            </a:pPr>
            <a:r>
              <a:rPr lang="zh-CN" altLang="en-US" sz="1600" b="1">
                <a:latin typeface="Times New Roman" panose="02020603050405020304" pitchFamily="18" charset="0"/>
                <a:ea typeface="仿宋_GB2312" pitchFamily="49" charset="-122"/>
              </a:rPr>
              <a:t>                    ⑹&lt;选择项目名&gt; ::= &lt;说明项目名&gt; | </a:t>
            </a:r>
            <a:r>
              <a:rPr lang="en-US" altLang="zh-CN" sz="1600" b="1">
                <a:latin typeface="Times New Roman" panose="02020603050405020304" pitchFamily="18" charset="0"/>
                <a:ea typeface="仿宋_GB2312" pitchFamily="49" charset="-122"/>
              </a:rPr>
              <a:t>all</a:t>
            </a:r>
          </a:p>
          <a:p>
            <a:pPr algn="just">
              <a:spcBef>
                <a:spcPct val="35000"/>
              </a:spcBef>
            </a:pPr>
            <a:r>
              <a:rPr lang="zh-CN" altLang="en-US" sz="1600" b="1">
                <a:latin typeface="Times New Roman" panose="02020603050405020304" pitchFamily="18" charset="0"/>
                <a:ea typeface="仿宋_GB2312" pitchFamily="49" charset="-122"/>
              </a:rPr>
              <a:t>                        引用保留字</a:t>
            </a:r>
            <a:r>
              <a:rPr lang="en-US" altLang="zh-CN" sz="1600" b="1">
                <a:latin typeface="Times New Roman" panose="02020603050405020304" pitchFamily="18" charset="0"/>
                <a:ea typeface="仿宋_GB2312" pitchFamily="49" charset="-122"/>
              </a:rPr>
              <a:t>all</a:t>
            </a:r>
            <a:r>
              <a:rPr lang="zh-CN" altLang="en-US" sz="1600" b="1">
                <a:latin typeface="Times New Roman" panose="02020603050405020304" pitchFamily="18" charset="0"/>
                <a:ea typeface="仿宋_GB2312" pitchFamily="49" charset="-122"/>
              </a:rPr>
              <a:t>会使包集合说明中的全部说明项目均对外透明可见。</a:t>
            </a:r>
            <a:endParaRPr lang="en-US" altLang="zh-CN" sz="1600" b="1">
              <a:latin typeface="Times New Roman" panose="02020603050405020304" pitchFamily="18" charset="0"/>
              <a:ea typeface="仿宋_GB2312" pitchFamily="49" charset="-122"/>
            </a:endParaRPr>
          </a:p>
          <a:p>
            <a:pPr algn="just">
              <a:spcBef>
                <a:spcPct val="35000"/>
              </a:spcBef>
            </a:pPr>
            <a:r>
              <a:rPr lang="zh-CN" altLang="en-US" sz="1600" b="1">
                <a:latin typeface="Times New Roman" panose="02020603050405020304" pitchFamily="18" charset="0"/>
                <a:ea typeface="仿宋_GB2312" pitchFamily="49" charset="-122"/>
              </a:rPr>
              <a:t>                    ⑺把用户编写的通用包集合放入非当前工作库，需参考</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工具商提供的用户手册</a:t>
            </a:r>
          </a:p>
          <a:p>
            <a:pPr algn="just">
              <a:spcBef>
                <a:spcPct val="25000"/>
              </a:spcBef>
            </a:pPr>
            <a:r>
              <a:rPr lang="zh-CN" altLang="en-US" sz="1600" b="1">
                <a:latin typeface="Times New Roman" panose="02020603050405020304" pitchFamily="18" charset="0"/>
                <a:ea typeface="仿宋_GB2312" pitchFamily="49" charset="-122"/>
              </a:rPr>
              <a:t>               例：</a:t>
            </a:r>
            <a:r>
              <a:rPr lang="en-US" altLang="zh-CN" sz="1600" b="1">
                <a:latin typeface="Times New Roman" panose="02020603050405020304" pitchFamily="18" charset="0"/>
                <a:ea typeface="宋体" panose="02010600030101010101" pitchFamily="2" charset="-122"/>
              </a:rPr>
              <a:t>package </a:t>
            </a:r>
            <a:r>
              <a:rPr lang="en-US" altLang="zh-CN" sz="1600">
                <a:latin typeface="Times New Roman" panose="02020603050405020304" pitchFamily="18" charset="0"/>
                <a:ea typeface="宋体" panose="02010600030101010101" pitchFamily="2" charset="-122"/>
              </a:rPr>
              <a:t>display_constants</a:t>
            </a:r>
            <a:r>
              <a:rPr lang="en-US" altLang="zh-CN" sz="1600" b="1">
                <a:latin typeface="Times New Roman" panose="02020603050405020304" pitchFamily="18" charset="0"/>
                <a:ea typeface="宋体" panose="02010600030101010101" pitchFamily="2" charset="-122"/>
              </a:rPr>
              <a:t> is </a:t>
            </a:r>
          </a:p>
          <a:p>
            <a:pPr algn="just">
              <a:spcBef>
                <a:spcPct val="25000"/>
              </a:spcBef>
            </a:pPr>
            <a:r>
              <a:rPr lang="en-US" altLang="zh-CN" sz="1600" b="1">
                <a:latin typeface="Times New Roman" panose="02020603050405020304" pitchFamily="18" charset="0"/>
                <a:ea typeface="宋体" panose="02010600030101010101" pitchFamily="2" charset="-122"/>
              </a:rPr>
              <a:t>                               constant </a:t>
            </a:r>
            <a:r>
              <a:rPr lang="en-US" altLang="zh-CN" sz="1600">
                <a:latin typeface="Times New Roman" panose="02020603050405020304" pitchFamily="18" charset="0"/>
                <a:ea typeface="仿宋_GB2312" pitchFamily="49" charset="-122"/>
              </a:rPr>
              <a:t>addr_width : positive :=9</a:t>
            </a:r>
            <a:r>
              <a:rPr lang="en-US" altLang="zh-CN" sz="1600" b="1">
                <a:latin typeface="Times New Roman" panose="02020603050405020304" pitchFamily="18" charset="0"/>
                <a:ea typeface="仿宋_GB2312" pitchFamily="49" charset="-122"/>
              </a:rPr>
              <a:t>；</a:t>
            </a:r>
          </a:p>
          <a:p>
            <a:pPr algn="just">
              <a:spcBef>
                <a:spcPct val="25000"/>
              </a:spcBef>
            </a:pPr>
            <a:r>
              <a:rPr lang="en-US" altLang="zh-CN" sz="1600" b="1">
                <a:latin typeface="Times New Roman" panose="02020603050405020304" pitchFamily="18" charset="0"/>
                <a:ea typeface="宋体" panose="02010600030101010101" pitchFamily="2" charset="-122"/>
              </a:rPr>
              <a:t>                               constant </a:t>
            </a:r>
            <a:r>
              <a:rPr lang="en-US" altLang="zh-CN" sz="1600">
                <a:latin typeface="Times New Roman" panose="02020603050405020304" pitchFamily="18" charset="0"/>
                <a:ea typeface="仿宋_GB2312" pitchFamily="49" charset="-122"/>
              </a:rPr>
              <a:t>num_words : string :="296"</a:t>
            </a:r>
            <a:r>
              <a:rPr lang="en-US" altLang="zh-CN" sz="1600" b="1">
                <a:latin typeface="Times New Roman" panose="02020603050405020304" pitchFamily="18" charset="0"/>
                <a:ea typeface="仿宋_GB2312" pitchFamily="49" charset="-122"/>
              </a:rPr>
              <a:t>；</a:t>
            </a:r>
          </a:p>
          <a:p>
            <a:pPr algn="just">
              <a:spcBef>
                <a:spcPct val="25000"/>
              </a:spcBef>
            </a:pPr>
            <a:r>
              <a:rPr lang="en-US" altLang="zh-CN" sz="1600" b="1">
                <a:latin typeface="Times New Roman" panose="02020603050405020304" pitchFamily="18" charset="0"/>
                <a:ea typeface="宋体" panose="02010600030101010101" pitchFamily="2" charset="-122"/>
              </a:rPr>
              <a:t>                               constant </a:t>
            </a:r>
            <a:r>
              <a:rPr lang="en-US" altLang="zh-CN" sz="1600">
                <a:latin typeface="Times New Roman" panose="02020603050405020304" pitchFamily="18" charset="0"/>
                <a:ea typeface="仿宋_GB2312" pitchFamily="49" charset="-122"/>
              </a:rPr>
              <a:t>data_width : positive :=8</a:t>
            </a:r>
            <a:r>
              <a:rPr lang="en-US" altLang="zh-CN" sz="1600" b="1">
                <a:latin typeface="Times New Roman" panose="02020603050405020304" pitchFamily="18" charset="0"/>
                <a:ea typeface="仿宋_GB2312" pitchFamily="49" charset="-122"/>
              </a:rPr>
              <a:t>；</a:t>
            </a:r>
          </a:p>
          <a:p>
            <a:pPr algn="just">
              <a:spcBef>
                <a:spcPct val="25000"/>
              </a:spcBef>
            </a:pPr>
            <a:r>
              <a:rPr lang="en-US" altLang="zh-CN" sz="1600" b="1">
                <a:latin typeface="Times New Roman" panose="02020603050405020304" pitchFamily="18" charset="0"/>
                <a:ea typeface="宋体" panose="02010600030101010101" pitchFamily="2" charset="-122"/>
              </a:rPr>
              <a:t>                               constant </a:t>
            </a:r>
            <a:r>
              <a:rPr lang="en-US" altLang="zh-CN" sz="1600">
                <a:latin typeface="Times New Roman" panose="02020603050405020304" pitchFamily="18" charset="0"/>
                <a:ea typeface="仿宋_GB2312" pitchFamily="49" charset="-122"/>
              </a:rPr>
              <a:t>roll_speed : string :="85"</a:t>
            </a:r>
            <a:r>
              <a:rPr lang="en-US" altLang="zh-CN" sz="1600" b="1">
                <a:latin typeface="Times New Roman" panose="02020603050405020304" pitchFamily="18" charset="0"/>
                <a:ea typeface="仿宋_GB2312" pitchFamily="49" charset="-122"/>
              </a:rPr>
              <a:t>；</a:t>
            </a:r>
          </a:p>
          <a:p>
            <a:pPr algn="just">
              <a:spcBef>
                <a:spcPct val="25000"/>
              </a:spcBef>
            </a:pPr>
            <a:r>
              <a:rPr lang="en-US" altLang="zh-CN" sz="1600" b="1">
                <a:latin typeface="Times New Roman" panose="02020603050405020304" pitchFamily="18" charset="0"/>
                <a:ea typeface="宋体" panose="02010600030101010101" pitchFamily="2" charset="-122"/>
              </a:rPr>
              <a:t>                        end package </a:t>
            </a:r>
            <a:r>
              <a:rPr lang="en-US" altLang="zh-CN" sz="1600">
                <a:latin typeface="Times New Roman" panose="02020603050405020304" pitchFamily="18" charset="0"/>
                <a:ea typeface="仿宋_GB2312" pitchFamily="49" charset="-122"/>
              </a:rPr>
              <a:t>display_constants</a:t>
            </a:r>
            <a:r>
              <a:rPr lang="en-US" altLang="zh-CN" sz="1600" b="1">
                <a:latin typeface="Times New Roman" panose="02020603050405020304" pitchFamily="18" charset="0"/>
                <a:ea typeface="仿宋_GB2312" pitchFamily="49" charset="-122"/>
              </a:rPr>
              <a:t>；</a:t>
            </a:r>
          </a:p>
          <a:p>
            <a:pPr algn="just">
              <a:spcBef>
                <a:spcPct val="25000"/>
              </a:spcBef>
            </a:pPr>
            <a:r>
              <a:rPr lang="en-US" altLang="zh-CN" sz="1600" b="1">
                <a:latin typeface="Times New Roman" panose="02020603050405020304" pitchFamily="18" charset="0"/>
                <a:ea typeface="宋体" panose="02010600030101010101" pitchFamily="2" charset="-122"/>
              </a:rPr>
              <a:t>                        </a:t>
            </a:r>
            <a:r>
              <a:rPr lang="en-US" altLang="zh-CN" sz="1600" b="1">
                <a:latin typeface="Times New Roman" panose="02020603050405020304" pitchFamily="18" charset="0"/>
                <a:ea typeface="仿宋_GB2312" pitchFamily="49" charset="-122"/>
              </a:rPr>
              <a:t>library</a:t>
            </a:r>
            <a:r>
              <a:rPr lang="en-US" altLang="zh-CN" sz="1600">
                <a:latin typeface="Times New Roman" panose="02020603050405020304" pitchFamily="18" charset="0"/>
                <a:ea typeface="仿宋_GB2312" pitchFamily="49" charset="-122"/>
              </a:rPr>
              <a:t> IEEE</a:t>
            </a:r>
            <a:r>
              <a:rPr lang="en-US" altLang="zh-CN" sz="1600" b="1">
                <a:latin typeface="Times New Roman" panose="02020603050405020304" pitchFamily="18" charset="0"/>
                <a:ea typeface="仿宋_GB2312" pitchFamily="49" charset="-122"/>
              </a:rPr>
              <a:t>； use </a:t>
            </a:r>
            <a:r>
              <a:rPr lang="en-US" altLang="zh-CN" sz="1600">
                <a:latin typeface="Times New Roman" panose="02020603050405020304" pitchFamily="18" charset="0"/>
                <a:ea typeface="仿宋_GB2312" pitchFamily="49" charset="-122"/>
              </a:rPr>
              <a:t>IEEE.std_logic_1164.</a:t>
            </a:r>
            <a:r>
              <a:rPr lang="en-US" altLang="zh-CN" sz="1600" b="1">
                <a:latin typeface="Times New Roman" panose="02020603050405020304" pitchFamily="18" charset="0"/>
                <a:ea typeface="仿宋_GB2312" pitchFamily="49" charset="-122"/>
              </a:rPr>
              <a:t>all；</a:t>
            </a:r>
            <a:endParaRPr lang="en-US" altLang="zh-CN" sz="1600" b="1">
              <a:latin typeface="Times New Roman" panose="02020603050405020304" pitchFamily="18" charset="0"/>
              <a:ea typeface="宋体" panose="02010600030101010101" pitchFamily="2" charset="-122"/>
            </a:endParaRPr>
          </a:p>
          <a:p>
            <a:pPr algn="just">
              <a:spcBef>
                <a:spcPct val="25000"/>
              </a:spcBef>
            </a:pPr>
            <a:r>
              <a:rPr lang="en-US" altLang="zh-CN" sz="1600" b="1">
                <a:latin typeface="Times New Roman" panose="02020603050405020304" pitchFamily="18" charset="0"/>
                <a:ea typeface="宋体" panose="02010600030101010101" pitchFamily="2" charset="-122"/>
              </a:rPr>
              <a:t>                        use </a:t>
            </a:r>
            <a:r>
              <a:rPr lang="en-US" altLang="zh-CN" sz="1600">
                <a:latin typeface="Times New Roman" panose="02020603050405020304" pitchFamily="18" charset="0"/>
                <a:ea typeface="宋体" panose="02010600030101010101" pitchFamily="2" charset="-122"/>
              </a:rPr>
              <a:t>WORK.display_constants.</a:t>
            </a:r>
            <a:r>
              <a:rPr lang="en-US" altLang="zh-CN" sz="1600" b="1">
                <a:latin typeface="Times New Roman" panose="02020603050405020304" pitchFamily="18" charset="0"/>
                <a:ea typeface="宋体" panose="02010600030101010101" pitchFamily="2" charset="-122"/>
              </a:rPr>
              <a:t>all</a:t>
            </a:r>
            <a:r>
              <a:rPr lang="en-US" altLang="zh-CN" sz="1600" b="1">
                <a:latin typeface="宋体" panose="02010600030101010101" pitchFamily="2" charset="-122"/>
                <a:ea typeface="宋体" panose="02010600030101010101" pitchFamily="2" charset="-122"/>
              </a:rPr>
              <a:t>；</a:t>
            </a:r>
            <a:endParaRPr lang="zh-CN" altLang="en-US" sz="1600" b="1">
              <a:latin typeface="Times New Roman" panose="02020603050405020304" pitchFamily="18" charset="0"/>
              <a:ea typeface="仿宋_GB2312" pitchFamily="49"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F877C771-A878-4E1A-84C7-976CF8AAF6D9}"/>
              </a:ext>
            </a:extLst>
          </p:cNvPr>
          <p:cNvSpPr>
            <a:spLocks noGrp="1"/>
          </p:cNvSpPr>
          <p:nvPr>
            <p:ph type="dt" sz="half" idx="10"/>
          </p:nvPr>
        </p:nvSpPr>
        <p:spPr/>
        <p:txBody>
          <a:bodyPr/>
          <a:lstStyle/>
          <a:p>
            <a:fld id="{C064C6BC-34CD-4EE5-AE59-E3620A5148C3}" type="datetime1">
              <a:rPr lang="zh-CN" altLang="en-US"/>
              <a:pPr/>
              <a:t>2018/11/27</a:t>
            </a:fld>
            <a:endParaRPr lang="en-US" altLang="en-US"/>
          </a:p>
        </p:txBody>
      </p:sp>
      <p:sp>
        <p:nvSpPr>
          <p:cNvPr id="11" name="页脚占位符 4">
            <a:extLst>
              <a:ext uri="{FF2B5EF4-FFF2-40B4-BE49-F238E27FC236}">
                <a16:creationId xmlns:a16="http://schemas.microsoft.com/office/drawing/2014/main" id="{C70E51C2-794A-496B-A3CC-8D9B0D969592}"/>
              </a:ext>
            </a:extLst>
          </p:cNvPr>
          <p:cNvSpPr>
            <a:spLocks noGrp="1"/>
          </p:cNvSpPr>
          <p:nvPr>
            <p:ph type="ftr" sz="quarter" idx="11"/>
          </p:nvPr>
        </p:nvSpPr>
        <p:spPr/>
        <p:txBody>
          <a:bodyPr/>
          <a:lstStyle/>
          <a:p>
            <a:r>
              <a:rPr lang="zh-CN" altLang="en-US"/>
              <a:t>电子教案 </a:t>
            </a:r>
            <a:r>
              <a:rPr lang="en-US" altLang="zh-CN"/>
              <a:t>Page </a:t>
            </a:r>
            <a:fld id="{A1A6FA0C-5141-4204-8B3A-E3384BDC0061}" type="slidenum">
              <a:rPr lang="en-US" altLang="zh-CN"/>
              <a:pPr/>
              <a:t>66</a:t>
            </a:fld>
            <a:r>
              <a:rPr lang="en-US" altLang="zh-CN"/>
              <a:t> of 97</a:t>
            </a:r>
          </a:p>
        </p:txBody>
      </p:sp>
      <p:sp>
        <p:nvSpPr>
          <p:cNvPr id="132098" name="Rectangle 2">
            <a:extLst>
              <a:ext uri="{FF2B5EF4-FFF2-40B4-BE49-F238E27FC236}">
                <a16:creationId xmlns:a16="http://schemas.microsoft.com/office/drawing/2014/main" id="{1FD66912-CA11-4572-A539-DF8E8FC8AC59}"/>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099" name="Text Box 3">
            <a:extLst>
              <a:ext uri="{FF2B5EF4-FFF2-40B4-BE49-F238E27FC236}">
                <a16:creationId xmlns:a16="http://schemas.microsoft.com/office/drawing/2014/main" id="{BE341D4B-CBAE-49C4-8B5C-28B8934C9AD4}"/>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的模型结构(29)</a:t>
            </a:r>
            <a:endParaRPr lang="en-US" altLang="en-US" sz="3200" b="1">
              <a:latin typeface="Times New Roman" panose="02020603050405020304" pitchFamily="18" charset="0"/>
              <a:ea typeface="宋体" panose="02010600030101010101" pitchFamily="2" charset="-122"/>
            </a:endParaRPr>
          </a:p>
        </p:txBody>
      </p:sp>
      <p:sp>
        <p:nvSpPr>
          <p:cNvPr id="132100" name="Rectangle 4">
            <a:extLst>
              <a:ext uri="{FF2B5EF4-FFF2-40B4-BE49-F238E27FC236}">
                <a16:creationId xmlns:a16="http://schemas.microsoft.com/office/drawing/2014/main" id="{4D2E89D1-D0A7-41E8-9EDF-2FB8F4D33BB5}"/>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2101" name="Rectangle 5">
            <a:extLst>
              <a:ext uri="{FF2B5EF4-FFF2-40B4-BE49-F238E27FC236}">
                <a16:creationId xmlns:a16="http://schemas.microsoft.com/office/drawing/2014/main" id="{8C96A501-6983-446E-A1E4-621F86CFA639}"/>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2102" name="Rectangle 6">
            <a:extLst>
              <a:ext uri="{FF2B5EF4-FFF2-40B4-BE49-F238E27FC236}">
                <a16:creationId xmlns:a16="http://schemas.microsoft.com/office/drawing/2014/main" id="{8A16D019-8C36-41CC-BE26-C5D3F268C7EA}"/>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103" name="Text Box 7">
            <a:extLst>
              <a:ext uri="{FF2B5EF4-FFF2-40B4-BE49-F238E27FC236}">
                <a16:creationId xmlns:a16="http://schemas.microsoft.com/office/drawing/2014/main" id="{5187846A-E13C-4D8A-AA6B-FF3236A0883E}"/>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包集合与设计库</a:t>
            </a:r>
            <a:endParaRPr lang="zh-CN" altLang="en-US" sz="1600" b="1">
              <a:latin typeface="Times New Roman" panose="02020603050405020304" pitchFamily="18" charset="0"/>
              <a:ea typeface="宋体" panose="02010600030101010101" pitchFamily="2" charset="-122"/>
            </a:endParaRPr>
          </a:p>
        </p:txBody>
      </p:sp>
      <p:sp>
        <p:nvSpPr>
          <p:cNvPr id="132104" name="Rectangle 8">
            <a:extLst>
              <a:ext uri="{FF2B5EF4-FFF2-40B4-BE49-F238E27FC236}">
                <a16:creationId xmlns:a16="http://schemas.microsoft.com/office/drawing/2014/main" id="{40DC20DF-C7A4-4B98-8281-7CECD841B422}"/>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2105" name="Rectangle 9">
            <a:extLst>
              <a:ext uri="{FF2B5EF4-FFF2-40B4-BE49-F238E27FC236}">
                <a16:creationId xmlns:a16="http://schemas.microsoft.com/office/drawing/2014/main" id="{8BC80BC7-DA86-49E9-A602-C5D7E5A77245}"/>
              </a:ext>
            </a:extLst>
          </p:cNvPr>
          <p:cNvSpPr>
            <a:spLocks noChangeArrowheads="1"/>
          </p:cNvSpPr>
          <p:nvPr/>
        </p:nvSpPr>
        <p:spPr bwMode="auto">
          <a:xfrm>
            <a:off x="381000" y="1219200"/>
            <a:ext cx="8763000"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600" b="1">
                <a:latin typeface="Times New Roman" panose="02020603050405020304" pitchFamily="18" charset="0"/>
                <a:ea typeface="仿宋_GB2312" pitchFamily="49" charset="-122"/>
              </a:rPr>
              <a:t>包集合体:   </a:t>
            </a:r>
            <a:r>
              <a:rPr lang="zh-CN" altLang="en-US" sz="1600" b="1">
                <a:latin typeface="仿宋_GB2312" pitchFamily="49" charset="-122"/>
                <a:ea typeface="仿宋_GB2312" pitchFamily="49" charset="-122"/>
              </a:rPr>
              <a:t>是一个可选项，当包集合说明含有缓定常量或子程序说明时，就需要有一个对</a:t>
            </a:r>
          </a:p>
          <a:p>
            <a:pPr>
              <a:spcBef>
                <a:spcPct val="35000"/>
              </a:spcBef>
            </a:pPr>
            <a:r>
              <a:rPr lang="zh-CN" altLang="en-US" sz="1600" b="1">
                <a:latin typeface="仿宋_GB2312" pitchFamily="49" charset="-122"/>
                <a:ea typeface="仿宋_GB2312" pitchFamily="49" charset="-122"/>
              </a:rPr>
              <a:t>                应的包集合体来为缓定常量赋值或给出子程序所缺少的具体细节(功能)</a:t>
            </a:r>
          </a:p>
          <a:p>
            <a:pPr algn="just">
              <a:spcBef>
                <a:spcPct val="40000"/>
              </a:spcBef>
            </a:pP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package body &lt;</a:t>
            </a:r>
            <a:r>
              <a:rPr lang="zh-CN" altLang="en-US" sz="1600" b="1">
                <a:latin typeface="Times New Roman" panose="02020603050405020304" pitchFamily="18" charset="0"/>
                <a:ea typeface="仿宋_GB2312" pitchFamily="49" charset="-122"/>
              </a:rPr>
              <a:t>包集合名&gt; </a:t>
            </a:r>
            <a:r>
              <a:rPr lang="en-US" altLang="zh-CN" sz="1600" b="1">
                <a:latin typeface="Times New Roman" panose="02020603050405020304" pitchFamily="18" charset="0"/>
                <a:ea typeface="仿宋_GB2312" pitchFamily="49" charset="-122"/>
              </a:rPr>
              <a:t>is</a:t>
            </a:r>
          </a:p>
          <a:p>
            <a:pPr algn="just">
              <a:spcBef>
                <a:spcPct val="40000"/>
              </a:spcBef>
            </a:pPr>
            <a:r>
              <a:rPr lang="en-US" altLang="zh-CN" sz="1600" b="1">
                <a:latin typeface="Times New Roman" panose="02020603050405020304" pitchFamily="18" charset="0"/>
                <a:ea typeface="仿宋_GB2312" pitchFamily="49" charset="-122"/>
              </a:rPr>
              <a:t>                            &lt;</a:t>
            </a:r>
            <a:r>
              <a:rPr lang="zh-CN" altLang="en-US" sz="1600" b="1">
                <a:latin typeface="Times New Roman" panose="02020603050405020304" pitchFamily="18" charset="0"/>
                <a:ea typeface="仿宋_GB2312" pitchFamily="49" charset="-122"/>
              </a:rPr>
              <a:t>说明项目细节&gt;</a:t>
            </a:r>
          </a:p>
          <a:p>
            <a:pPr algn="just">
              <a:spcBef>
                <a:spcPct val="40000"/>
              </a:spcBef>
            </a:pPr>
            <a:r>
              <a:rPr lang="en-US" altLang="zh-CN" sz="1600" b="1">
                <a:latin typeface="Times New Roman" panose="02020603050405020304" pitchFamily="18" charset="0"/>
                <a:ea typeface="仿宋_GB2312" pitchFamily="49" charset="-122"/>
              </a:rPr>
              <a:t>                    end package body [&lt;</a:t>
            </a:r>
            <a:r>
              <a:rPr lang="zh-CN" altLang="en-US" sz="1600" b="1">
                <a:latin typeface="Times New Roman" panose="02020603050405020304" pitchFamily="18" charset="0"/>
                <a:ea typeface="仿宋_GB2312" pitchFamily="49" charset="-122"/>
              </a:rPr>
              <a:t>包集合名&gt;]；</a:t>
            </a:r>
          </a:p>
          <a:p>
            <a:pPr algn="just">
              <a:spcBef>
                <a:spcPct val="40000"/>
              </a:spcBef>
            </a:pPr>
            <a:r>
              <a:rPr lang="zh-CN" altLang="en-US" sz="1600" b="1">
                <a:latin typeface="Times New Roman" panose="02020603050405020304" pitchFamily="18" charset="0"/>
                <a:ea typeface="仿宋_GB2312" pitchFamily="49" charset="-122"/>
              </a:rPr>
              <a:t>          注:⑴&lt;包集合名&gt;必须与包集合说明中的相同</a:t>
            </a:r>
          </a:p>
          <a:p>
            <a:pPr algn="just">
              <a:spcBef>
                <a:spcPct val="40000"/>
              </a:spcBef>
            </a:pPr>
            <a:r>
              <a:rPr lang="zh-CN" altLang="en-US" sz="1600" b="1">
                <a:latin typeface="Times New Roman" panose="02020603050405020304" pitchFamily="18" charset="0"/>
                <a:ea typeface="仿宋_GB2312" pitchFamily="49" charset="-122"/>
              </a:rPr>
              <a:t>                ⑵&lt;说明项目细节&gt;中，允许使用额外的类型、子类型、常量和子程序说明，但除了缓</a:t>
            </a:r>
          </a:p>
          <a:p>
            <a:pPr algn="just">
              <a:spcBef>
                <a:spcPct val="40000"/>
              </a:spcBef>
            </a:pPr>
            <a:r>
              <a:rPr lang="zh-CN" altLang="en-US" sz="1600" b="1">
                <a:latin typeface="Times New Roman" panose="02020603050405020304" pitchFamily="18" charset="0"/>
                <a:ea typeface="仿宋_GB2312" pitchFamily="49" charset="-122"/>
              </a:rPr>
              <a:t>                    定常量或子程序说明外，其它说明不允许与包集合说明中的项目重复，并且在包集</a:t>
            </a:r>
          </a:p>
          <a:p>
            <a:pPr algn="just">
              <a:spcBef>
                <a:spcPct val="40000"/>
              </a:spcBef>
            </a:pPr>
            <a:r>
              <a:rPr lang="zh-CN" altLang="en-US" sz="1600" b="1">
                <a:latin typeface="Times New Roman" panose="02020603050405020304" pitchFamily="18" charset="0"/>
                <a:ea typeface="仿宋_GB2312" pitchFamily="49" charset="-122"/>
              </a:rPr>
              <a:t>                    合体内不允许使用信号说明语句。此外，除非是缓定常量或子程序，否则包集合体</a:t>
            </a:r>
          </a:p>
          <a:p>
            <a:pPr algn="just">
              <a:spcBef>
                <a:spcPct val="40000"/>
              </a:spcBef>
            </a:pPr>
            <a:r>
              <a:rPr lang="zh-CN" altLang="en-US" sz="1600" b="1">
                <a:latin typeface="Times New Roman" panose="02020603050405020304" pitchFamily="18" charset="0"/>
                <a:ea typeface="仿宋_GB2312" pitchFamily="49" charset="-122"/>
              </a:rPr>
              <a:t>                    内的说明项目对外都是不可见的</a:t>
            </a:r>
          </a:p>
          <a:p>
            <a:pPr algn="just">
              <a:spcBef>
                <a:spcPct val="40000"/>
              </a:spcBef>
            </a:pPr>
            <a:r>
              <a:rPr lang="zh-CN" altLang="en-US" sz="1600" b="1">
                <a:latin typeface="Times New Roman" panose="02020603050405020304" pitchFamily="18" charset="0"/>
                <a:ea typeface="仿宋_GB2312" pitchFamily="49" charset="-122"/>
              </a:rPr>
              <a:t>                ⑶包集合体是一个次级设计单元，在其对应的主设计单元被编译和插入</a:t>
            </a:r>
            <a:r>
              <a:rPr lang="en-US" altLang="zh-CN" sz="1600" b="1">
                <a:latin typeface="Times New Roman" panose="02020603050405020304" pitchFamily="18" charset="0"/>
                <a:ea typeface="仿宋_GB2312" pitchFamily="49" charset="-122"/>
              </a:rPr>
              <a:t>WORK</a:t>
            </a:r>
            <a:r>
              <a:rPr lang="zh-CN" altLang="en-US" sz="1600" b="1">
                <a:latin typeface="Times New Roman" panose="02020603050405020304" pitchFamily="18" charset="0"/>
                <a:ea typeface="仿宋_GB2312" pitchFamily="49" charset="-122"/>
              </a:rPr>
              <a:t>库后独</a:t>
            </a:r>
          </a:p>
          <a:p>
            <a:pPr algn="just">
              <a:spcBef>
                <a:spcPct val="40000"/>
              </a:spcBef>
            </a:pPr>
            <a:r>
              <a:rPr lang="zh-CN" altLang="en-US" sz="1600" b="1">
                <a:latin typeface="Times New Roman" panose="02020603050405020304" pitchFamily="18" charset="0"/>
                <a:ea typeface="仿宋_GB2312" pitchFamily="49" charset="-122"/>
              </a:rPr>
              <a:t>                    立地被编译和插入到同一</a:t>
            </a:r>
            <a:r>
              <a:rPr lang="en-US" altLang="zh-CN" sz="1600" b="1">
                <a:latin typeface="Times New Roman" panose="02020603050405020304" pitchFamily="18" charset="0"/>
                <a:ea typeface="仿宋_GB2312" pitchFamily="49" charset="-122"/>
              </a:rPr>
              <a:t>WORK</a:t>
            </a:r>
            <a:r>
              <a:rPr lang="zh-CN" altLang="en-US" sz="1600" b="1">
                <a:latin typeface="Times New Roman" panose="02020603050405020304" pitchFamily="18" charset="0"/>
                <a:ea typeface="仿宋_GB2312" pitchFamily="49" charset="-122"/>
              </a:rPr>
              <a:t>库中</a:t>
            </a:r>
          </a:p>
          <a:p>
            <a:pPr algn="just">
              <a:spcBef>
                <a:spcPct val="40000"/>
              </a:spcBef>
            </a:pPr>
            <a:r>
              <a:rPr lang="zh-CN" altLang="en-US" sz="1600" b="1">
                <a:latin typeface="Times New Roman" panose="02020603050405020304" pitchFamily="18" charset="0"/>
                <a:ea typeface="仿宋_GB2312" pitchFamily="49" charset="-122"/>
              </a:rPr>
              <a:t>                ⑷见例4-35</a:t>
            </a:r>
          </a:p>
          <a:p>
            <a:pPr algn="just">
              <a:spcBef>
                <a:spcPct val="40000"/>
              </a:spcBef>
            </a:pPr>
            <a:endParaRPr lang="zh-CN" altLang="en-US" sz="1600" b="1">
              <a:latin typeface="Times New Roman" panose="02020603050405020304" pitchFamily="18" charset="0"/>
              <a:ea typeface="仿宋_GB2312" pitchFamily="49"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A1A64206-1A3C-45FE-926D-8A6B9933A623}"/>
              </a:ext>
            </a:extLst>
          </p:cNvPr>
          <p:cNvSpPr>
            <a:spLocks noGrp="1"/>
          </p:cNvSpPr>
          <p:nvPr>
            <p:ph type="dt" sz="half" idx="10"/>
          </p:nvPr>
        </p:nvSpPr>
        <p:spPr/>
        <p:txBody>
          <a:bodyPr/>
          <a:lstStyle/>
          <a:p>
            <a:fld id="{C43AC073-0821-4A4F-BD0B-B7A6CCCD46C0}" type="datetime1">
              <a:rPr lang="zh-CN" altLang="en-US"/>
              <a:pPr/>
              <a:t>2018/11/27</a:t>
            </a:fld>
            <a:endParaRPr lang="en-US" altLang="en-US"/>
          </a:p>
        </p:txBody>
      </p:sp>
      <p:sp>
        <p:nvSpPr>
          <p:cNvPr id="11" name="页脚占位符 4">
            <a:extLst>
              <a:ext uri="{FF2B5EF4-FFF2-40B4-BE49-F238E27FC236}">
                <a16:creationId xmlns:a16="http://schemas.microsoft.com/office/drawing/2014/main" id="{4B7FBC24-81C8-45D8-85F5-AFD328259015}"/>
              </a:ext>
            </a:extLst>
          </p:cNvPr>
          <p:cNvSpPr>
            <a:spLocks noGrp="1"/>
          </p:cNvSpPr>
          <p:nvPr>
            <p:ph type="ftr" sz="quarter" idx="11"/>
          </p:nvPr>
        </p:nvSpPr>
        <p:spPr/>
        <p:txBody>
          <a:bodyPr/>
          <a:lstStyle/>
          <a:p>
            <a:r>
              <a:rPr lang="zh-CN" altLang="en-US"/>
              <a:t>电子教案 </a:t>
            </a:r>
            <a:r>
              <a:rPr lang="en-US" altLang="zh-CN"/>
              <a:t>Page </a:t>
            </a:r>
            <a:fld id="{A4281C7E-DEBC-489A-9286-C609704954BF}" type="slidenum">
              <a:rPr lang="en-US" altLang="zh-CN"/>
              <a:pPr/>
              <a:t>67</a:t>
            </a:fld>
            <a:r>
              <a:rPr lang="en-US" altLang="zh-CN"/>
              <a:t> of 97</a:t>
            </a:r>
          </a:p>
        </p:txBody>
      </p:sp>
      <p:sp>
        <p:nvSpPr>
          <p:cNvPr id="131074" name="Rectangle 2">
            <a:extLst>
              <a:ext uri="{FF2B5EF4-FFF2-40B4-BE49-F238E27FC236}">
                <a16:creationId xmlns:a16="http://schemas.microsoft.com/office/drawing/2014/main" id="{CD1F8AAC-33C0-4D8B-9208-9E5ABB2FF060}"/>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75" name="Text Box 3">
            <a:extLst>
              <a:ext uri="{FF2B5EF4-FFF2-40B4-BE49-F238E27FC236}">
                <a16:creationId xmlns:a16="http://schemas.microsoft.com/office/drawing/2014/main" id="{1AD73F9F-3165-42D4-B281-BFB21FF01360}"/>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的模型结构(30)</a:t>
            </a:r>
            <a:endParaRPr lang="en-US" altLang="en-US" sz="3200" b="1">
              <a:latin typeface="Times New Roman" panose="02020603050405020304" pitchFamily="18" charset="0"/>
              <a:ea typeface="宋体" panose="02010600030101010101" pitchFamily="2" charset="-122"/>
            </a:endParaRPr>
          </a:p>
        </p:txBody>
      </p:sp>
      <p:sp>
        <p:nvSpPr>
          <p:cNvPr id="131076" name="Rectangle 4">
            <a:extLst>
              <a:ext uri="{FF2B5EF4-FFF2-40B4-BE49-F238E27FC236}">
                <a16:creationId xmlns:a16="http://schemas.microsoft.com/office/drawing/2014/main" id="{DF350E2F-196F-4BE7-B7F5-9A62EC1C78BF}"/>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1077" name="Rectangle 5">
            <a:extLst>
              <a:ext uri="{FF2B5EF4-FFF2-40B4-BE49-F238E27FC236}">
                <a16:creationId xmlns:a16="http://schemas.microsoft.com/office/drawing/2014/main" id="{603BA60A-3C5C-4101-B17B-7B995BCC051E}"/>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1078" name="Rectangle 6">
            <a:extLst>
              <a:ext uri="{FF2B5EF4-FFF2-40B4-BE49-F238E27FC236}">
                <a16:creationId xmlns:a16="http://schemas.microsoft.com/office/drawing/2014/main" id="{6B7F3F7C-F607-46FD-A3E4-4A4309469ADC}"/>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1079" name="Text Box 7">
            <a:extLst>
              <a:ext uri="{FF2B5EF4-FFF2-40B4-BE49-F238E27FC236}">
                <a16:creationId xmlns:a16="http://schemas.microsoft.com/office/drawing/2014/main" id="{5578B639-1390-4271-93EE-A3267D6F3DDC}"/>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包集合与设计库</a:t>
            </a:r>
            <a:endParaRPr lang="zh-CN" altLang="en-US" sz="1600" b="1">
              <a:latin typeface="Times New Roman" panose="02020603050405020304" pitchFamily="18" charset="0"/>
              <a:ea typeface="宋体" panose="02010600030101010101" pitchFamily="2" charset="-122"/>
            </a:endParaRPr>
          </a:p>
        </p:txBody>
      </p:sp>
      <p:sp>
        <p:nvSpPr>
          <p:cNvPr id="131080" name="Rectangle 8">
            <a:extLst>
              <a:ext uri="{FF2B5EF4-FFF2-40B4-BE49-F238E27FC236}">
                <a16:creationId xmlns:a16="http://schemas.microsoft.com/office/drawing/2014/main" id="{8C144048-E5B1-4108-A61A-98581168B90F}"/>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1081" name="Rectangle 9">
            <a:extLst>
              <a:ext uri="{FF2B5EF4-FFF2-40B4-BE49-F238E27FC236}">
                <a16:creationId xmlns:a16="http://schemas.microsoft.com/office/drawing/2014/main" id="{79D7F6E9-67AD-4E4A-9E19-FBAC1E2163E4}"/>
              </a:ext>
            </a:extLst>
          </p:cNvPr>
          <p:cNvSpPr>
            <a:spLocks noChangeArrowheads="1"/>
          </p:cNvSpPr>
          <p:nvPr/>
        </p:nvSpPr>
        <p:spPr bwMode="auto">
          <a:xfrm>
            <a:off x="381000" y="1219200"/>
            <a:ext cx="8763000" cy="3389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b="1">
                <a:latin typeface="Times New Roman" panose="02020603050405020304" pitchFamily="18" charset="0"/>
                <a:ea typeface="仿宋_GB2312" pitchFamily="49" charset="-122"/>
              </a:rPr>
              <a:t>     </a:t>
            </a:r>
            <a:r>
              <a:rPr lang="zh-CN" altLang="en-US" sz="1600">
                <a:latin typeface="Times New Roman" panose="02020603050405020304" pitchFamily="18" charset="0"/>
                <a:ea typeface="仿宋_GB2312" pitchFamily="49" charset="-122"/>
              </a:rPr>
              <a:t>▲</a:t>
            </a:r>
            <a:r>
              <a:rPr lang="zh-CN" altLang="en-US" sz="1800" b="1">
                <a:latin typeface="Times New Roman" panose="02020603050405020304" pitchFamily="18" charset="0"/>
                <a:ea typeface="仿宋_GB2312" pitchFamily="49" charset="-122"/>
              </a:rPr>
              <a:t>设计库: </a:t>
            </a:r>
            <a:r>
              <a:rPr lang="zh-CN" altLang="en-US" sz="1600" b="1">
                <a:latin typeface="Times New Roman" panose="02020603050405020304" pitchFamily="18" charset="0"/>
                <a:ea typeface="仿宋_GB2312" pitchFamily="49" charset="-122"/>
              </a:rPr>
              <a:t>   由被编译的包集合、实体/构造体对和配置的数据集合所组成。设计库中存放的</a:t>
            </a:r>
          </a:p>
          <a:p>
            <a:pPr>
              <a:spcBef>
                <a:spcPct val="35000"/>
              </a:spcBef>
            </a:pPr>
            <a:r>
              <a:rPr lang="zh-CN" altLang="en-US" sz="1600" b="1">
                <a:latin typeface="Times New Roman" panose="02020603050405020304" pitchFamily="18" charset="0"/>
                <a:ea typeface="仿宋_GB2312" pitchFamily="49" charset="-122"/>
              </a:rPr>
              <a:t>                            设计数据可作为其他</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设计单元的共享资源。设计库对设计单元并不都是透</a:t>
            </a:r>
          </a:p>
          <a:p>
            <a:pPr>
              <a:spcBef>
                <a:spcPct val="35000"/>
              </a:spcBef>
            </a:pPr>
            <a:r>
              <a:rPr lang="zh-CN" altLang="en-US" sz="1600" b="1">
                <a:latin typeface="Times New Roman" panose="02020603050405020304" pitchFamily="18" charset="0"/>
                <a:ea typeface="仿宋_GB2312" pitchFamily="49" charset="-122"/>
              </a:rPr>
              <a:t>                            明的，一个设计单元要访问某个设计库，那么就要把有关该库的说明语句放在</a:t>
            </a:r>
          </a:p>
          <a:p>
            <a:pPr>
              <a:spcBef>
                <a:spcPct val="35000"/>
              </a:spcBef>
            </a:pPr>
            <a:r>
              <a:rPr lang="zh-CN" altLang="en-US" sz="1600" b="1">
                <a:latin typeface="Times New Roman" panose="02020603050405020304" pitchFamily="18" charset="0"/>
                <a:ea typeface="仿宋_GB2312" pitchFamily="49" charset="-122"/>
              </a:rPr>
              <a:t>                            这个设计单元的最前面 </a:t>
            </a:r>
          </a:p>
          <a:p>
            <a:pPr algn="just">
              <a:spcBef>
                <a:spcPct val="35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600" b="1">
                <a:latin typeface="Times New Roman" panose="02020603050405020304" pitchFamily="18" charset="0"/>
                <a:ea typeface="仿宋_GB2312" pitchFamily="49" charset="-122"/>
              </a:rPr>
              <a:t>库语句: </a:t>
            </a:r>
            <a:r>
              <a:rPr lang="en-US" altLang="zh-CN" sz="1600" b="1">
                <a:latin typeface="Times New Roman" panose="02020603050405020304" pitchFamily="18" charset="0"/>
                <a:ea typeface="宋体" panose="02010600030101010101" pitchFamily="2" charset="-122"/>
              </a:rPr>
              <a:t>           </a:t>
            </a:r>
          </a:p>
          <a:p>
            <a:pPr algn="just">
              <a:spcBef>
                <a:spcPct val="35000"/>
              </a:spcBef>
            </a:pPr>
            <a:r>
              <a:rPr lang="en-US" altLang="zh-CN" sz="1600" b="1">
                <a:latin typeface="Times New Roman" panose="02020603050405020304" pitchFamily="18" charset="0"/>
                <a:ea typeface="宋体" panose="02010600030101010101" pitchFamily="2" charset="-122"/>
              </a:rPr>
              <a:t>                   library {&lt;</a:t>
            </a:r>
            <a:r>
              <a:rPr lang="zh-CN" altLang="en-US" sz="1600" b="1">
                <a:latin typeface="Times New Roman" panose="02020603050405020304" pitchFamily="18" charset="0"/>
                <a:ea typeface="仿宋_GB2312" pitchFamily="49" charset="-122"/>
              </a:rPr>
              <a:t>库名</a:t>
            </a:r>
            <a:r>
              <a:rPr lang="zh-CN" altLang="en-US" sz="1600" b="1">
                <a:latin typeface="Times New Roman" panose="02020603050405020304" pitchFamily="18" charset="0"/>
                <a:ea typeface="宋体" panose="02010600030101010101" pitchFamily="2" charset="-122"/>
              </a:rPr>
              <a:t>&gt;}{，…}；</a:t>
            </a:r>
            <a:endParaRPr lang="zh-CN" altLang="en-US" sz="1600" b="1">
              <a:latin typeface="Times New Roman" panose="02020603050405020304" pitchFamily="18" charset="0"/>
              <a:ea typeface="仿宋_GB2312" pitchFamily="49" charset="-122"/>
            </a:endParaRPr>
          </a:p>
          <a:p>
            <a:pPr algn="just">
              <a:spcBef>
                <a:spcPct val="40000"/>
              </a:spcBef>
            </a:pPr>
            <a:r>
              <a:rPr lang="zh-CN" altLang="en-US" sz="1600" b="1">
                <a:latin typeface="Times New Roman" panose="02020603050405020304" pitchFamily="18" charset="0"/>
                <a:ea typeface="仿宋_GB2312" pitchFamily="49" charset="-122"/>
              </a:rPr>
              <a:t>              注:⑴库说明语句相当于一个路径指针，总指向存放库数据的与库同名的文件夹</a:t>
            </a:r>
          </a:p>
          <a:p>
            <a:pPr algn="just">
              <a:spcBef>
                <a:spcPct val="40000"/>
              </a:spcBef>
            </a:pPr>
            <a:r>
              <a:rPr lang="zh-CN" altLang="en-US" sz="1600" b="1">
                <a:latin typeface="Times New Roman" panose="02020603050405020304" pitchFamily="18" charset="0"/>
                <a:ea typeface="仿宋_GB2312" pitchFamily="49" charset="-122"/>
              </a:rPr>
              <a:t>                   ⑵</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语言支持多个设计库同时并存，但库与库之间是独立的，不能相互嵌套 </a:t>
            </a:r>
          </a:p>
          <a:p>
            <a:pPr algn="just">
              <a:spcBef>
                <a:spcPct val="40000"/>
              </a:spcBef>
            </a:pPr>
            <a:r>
              <a:rPr lang="en-US" altLang="zh-CN" sz="1600" b="1">
                <a:latin typeface="Times New Roman" panose="02020603050405020304" pitchFamily="18" charset="0"/>
                <a:ea typeface="仿宋_GB2312" pitchFamily="49" charset="-122"/>
              </a:rPr>
              <a:t>                   ⑶</a:t>
            </a:r>
            <a:r>
              <a:rPr lang="zh-CN" altLang="en-US" sz="1600" b="1">
                <a:latin typeface="Times New Roman" panose="02020603050405020304" pitchFamily="18" charset="0"/>
                <a:ea typeface="仿宋_GB2312" pitchFamily="49" charset="-122"/>
              </a:rPr>
              <a:t>设计库可划分为</a:t>
            </a:r>
            <a:r>
              <a:rPr lang="en-US" altLang="zh-CN" sz="1600" b="1">
                <a:latin typeface="Times New Roman" panose="02020603050405020304" pitchFamily="18" charset="0"/>
                <a:ea typeface="仿宋_GB2312" pitchFamily="49" charset="-122"/>
              </a:rPr>
              <a:t>STD</a:t>
            </a:r>
            <a:r>
              <a:rPr lang="zh-CN" altLang="en-US" sz="1600" b="1">
                <a:latin typeface="Times New Roman" panose="02020603050405020304" pitchFamily="18" charset="0"/>
                <a:ea typeface="仿宋_GB2312" pitchFamily="49" charset="-122"/>
              </a:rPr>
              <a:t>库、</a:t>
            </a:r>
            <a:r>
              <a:rPr lang="en-US" altLang="zh-CN" sz="1600" b="1">
                <a:latin typeface="Times New Roman" panose="02020603050405020304" pitchFamily="18" charset="0"/>
                <a:ea typeface="仿宋_GB2312" pitchFamily="49" charset="-122"/>
              </a:rPr>
              <a:t>WORK</a:t>
            </a:r>
            <a:r>
              <a:rPr lang="zh-CN" altLang="en-US" sz="1600" b="1">
                <a:latin typeface="Times New Roman" panose="02020603050405020304" pitchFamily="18" charset="0"/>
                <a:ea typeface="仿宋_GB2312" pitchFamily="49" charset="-122"/>
              </a:rPr>
              <a:t>库、</a:t>
            </a:r>
            <a:r>
              <a:rPr lang="en-US" altLang="zh-CN" sz="1600" b="1">
                <a:latin typeface="Times New Roman" panose="02020603050405020304" pitchFamily="18" charset="0"/>
                <a:ea typeface="仿宋_GB2312" pitchFamily="49" charset="-122"/>
              </a:rPr>
              <a:t>IEEE</a:t>
            </a:r>
            <a:r>
              <a:rPr lang="zh-CN" altLang="en-US" sz="1600" b="1">
                <a:latin typeface="Times New Roman" panose="02020603050405020304" pitchFamily="18" charset="0"/>
                <a:ea typeface="仿宋_GB2312" pitchFamily="49" charset="-122"/>
              </a:rPr>
              <a:t>库、</a:t>
            </a:r>
            <a:r>
              <a:rPr lang="en-US" altLang="zh-CN" sz="1600" b="1">
                <a:latin typeface="Times New Roman" panose="02020603050405020304" pitchFamily="18" charset="0"/>
                <a:ea typeface="仿宋_GB2312" pitchFamily="49" charset="-122"/>
              </a:rPr>
              <a:t>VITAL</a:t>
            </a:r>
            <a:r>
              <a:rPr lang="zh-CN" altLang="en-US" sz="1600" b="1">
                <a:latin typeface="Times New Roman" panose="02020603050405020304" pitchFamily="18" charset="0"/>
                <a:ea typeface="仿宋_GB2312" pitchFamily="49" charset="-122"/>
              </a:rPr>
              <a:t> 库、资源库和用户库</a:t>
            </a:r>
          </a:p>
          <a:p>
            <a:pPr algn="just">
              <a:spcBef>
                <a:spcPct val="40000"/>
              </a:spcBef>
            </a:pPr>
            <a:r>
              <a:rPr lang="zh-CN" altLang="en-US" sz="1600" b="1">
                <a:latin typeface="宋体" panose="02010600030101010101" pitchFamily="2" charset="-122"/>
                <a:ea typeface="宋体" panose="02010600030101010101" pitchFamily="2" charset="-122"/>
                <a:sym typeface="Symbol" panose="05050102010706020507" pitchFamily="18" charset="2"/>
              </a:rPr>
              <a:t>    </a:t>
            </a:r>
            <a:endParaRPr lang="zh-CN" altLang="en-US" sz="1600" b="1">
              <a:latin typeface="Times New Roman" panose="02020603050405020304" pitchFamily="18" charset="0"/>
              <a:ea typeface="仿宋_GB2312" pitchFamily="49"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748274B1-3570-4951-BEB5-C9E571B677D1}"/>
              </a:ext>
            </a:extLst>
          </p:cNvPr>
          <p:cNvSpPr>
            <a:spLocks noGrp="1"/>
          </p:cNvSpPr>
          <p:nvPr>
            <p:ph type="dt" sz="half" idx="10"/>
          </p:nvPr>
        </p:nvSpPr>
        <p:spPr/>
        <p:txBody>
          <a:bodyPr/>
          <a:lstStyle/>
          <a:p>
            <a:fld id="{359F0C8C-D5A7-43C5-B5C4-1FB2C54148A0}" type="datetime1">
              <a:rPr lang="zh-CN" altLang="en-US"/>
              <a:pPr/>
              <a:t>2018/11/27</a:t>
            </a:fld>
            <a:endParaRPr lang="en-US" altLang="en-US"/>
          </a:p>
        </p:txBody>
      </p:sp>
      <p:sp>
        <p:nvSpPr>
          <p:cNvPr id="11" name="页脚占位符 4">
            <a:extLst>
              <a:ext uri="{FF2B5EF4-FFF2-40B4-BE49-F238E27FC236}">
                <a16:creationId xmlns:a16="http://schemas.microsoft.com/office/drawing/2014/main" id="{0A1F3CAF-3BD1-425D-9E9F-68DA09CB77BF}"/>
              </a:ext>
            </a:extLst>
          </p:cNvPr>
          <p:cNvSpPr>
            <a:spLocks noGrp="1"/>
          </p:cNvSpPr>
          <p:nvPr>
            <p:ph type="ftr" sz="quarter" idx="11"/>
          </p:nvPr>
        </p:nvSpPr>
        <p:spPr/>
        <p:txBody>
          <a:bodyPr/>
          <a:lstStyle/>
          <a:p>
            <a:r>
              <a:rPr lang="zh-CN" altLang="en-US"/>
              <a:t>电子教案 </a:t>
            </a:r>
            <a:r>
              <a:rPr lang="en-US" altLang="zh-CN"/>
              <a:t>Page </a:t>
            </a:r>
            <a:fld id="{3A431EF7-F627-4EF1-9AFE-DBE82374960D}" type="slidenum">
              <a:rPr lang="en-US" altLang="zh-CN"/>
              <a:pPr/>
              <a:t>68</a:t>
            </a:fld>
            <a:r>
              <a:rPr lang="en-US" altLang="zh-CN"/>
              <a:t> of 97</a:t>
            </a:r>
          </a:p>
        </p:txBody>
      </p:sp>
      <p:sp>
        <p:nvSpPr>
          <p:cNvPr id="133122" name="Rectangle 2">
            <a:extLst>
              <a:ext uri="{FF2B5EF4-FFF2-40B4-BE49-F238E27FC236}">
                <a16:creationId xmlns:a16="http://schemas.microsoft.com/office/drawing/2014/main" id="{EC91C0E4-5DDE-4FC2-8913-35B015098FE1}"/>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3" name="Text Box 3">
            <a:extLst>
              <a:ext uri="{FF2B5EF4-FFF2-40B4-BE49-F238E27FC236}">
                <a16:creationId xmlns:a16="http://schemas.microsoft.com/office/drawing/2014/main" id="{05E9E853-3EDC-4F3D-950D-F2A623400D1A}"/>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的模型结构(31)</a:t>
            </a:r>
            <a:endParaRPr lang="en-US" altLang="en-US" sz="3200" b="1">
              <a:latin typeface="Times New Roman" panose="02020603050405020304" pitchFamily="18" charset="0"/>
              <a:ea typeface="宋体" panose="02010600030101010101" pitchFamily="2" charset="-122"/>
            </a:endParaRPr>
          </a:p>
        </p:txBody>
      </p:sp>
      <p:sp>
        <p:nvSpPr>
          <p:cNvPr id="133124" name="Rectangle 4">
            <a:extLst>
              <a:ext uri="{FF2B5EF4-FFF2-40B4-BE49-F238E27FC236}">
                <a16:creationId xmlns:a16="http://schemas.microsoft.com/office/drawing/2014/main" id="{7A73D1A7-29FD-4239-8651-7C43505E29A5}"/>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125" name="Rectangle 5">
            <a:extLst>
              <a:ext uri="{FF2B5EF4-FFF2-40B4-BE49-F238E27FC236}">
                <a16:creationId xmlns:a16="http://schemas.microsoft.com/office/drawing/2014/main" id="{21935555-E8FB-4DB1-B488-2864350053B9}"/>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126" name="Rectangle 6">
            <a:extLst>
              <a:ext uri="{FF2B5EF4-FFF2-40B4-BE49-F238E27FC236}">
                <a16:creationId xmlns:a16="http://schemas.microsoft.com/office/drawing/2014/main" id="{31C3CBDD-F584-484A-B1D5-51E4CDF4E17D}"/>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27" name="Text Box 7">
            <a:extLst>
              <a:ext uri="{FF2B5EF4-FFF2-40B4-BE49-F238E27FC236}">
                <a16:creationId xmlns:a16="http://schemas.microsoft.com/office/drawing/2014/main" id="{586279AE-2C67-498C-BFD1-E45D84D57668}"/>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包集合与设计库</a:t>
            </a:r>
            <a:endParaRPr lang="zh-CN" altLang="en-US" sz="1600" b="1">
              <a:latin typeface="Times New Roman" panose="02020603050405020304" pitchFamily="18" charset="0"/>
              <a:ea typeface="宋体" panose="02010600030101010101" pitchFamily="2" charset="-122"/>
            </a:endParaRPr>
          </a:p>
        </p:txBody>
      </p:sp>
      <p:sp>
        <p:nvSpPr>
          <p:cNvPr id="133128" name="Rectangle 8">
            <a:extLst>
              <a:ext uri="{FF2B5EF4-FFF2-40B4-BE49-F238E27FC236}">
                <a16:creationId xmlns:a16="http://schemas.microsoft.com/office/drawing/2014/main" id="{9396924C-048A-4AD5-8AA0-3EC5F9BA408E}"/>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3129" name="Rectangle 9">
            <a:extLst>
              <a:ext uri="{FF2B5EF4-FFF2-40B4-BE49-F238E27FC236}">
                <a16:creationId xmlns:a16="http://schemas.microsoft.com/office/drawing/2014/main" id="{D42B28F8-5A63-446F-AD5B-73E1070681D4}"/>
              </a:ext>
            </a:extLst>
          </p:cNvPr>
          <p:cNvSpPr>
            <a:spLocks noChangeArrowheads="1"/>
          </p:cNvSpPr>
          <p:nvPr/>
        </p:nvSpPr>
        <p:spPr bwMode="auto">
          <a:xfrm>
            <a:off x="381000" y="1219200"/>
            <a:ext cx="8763000" cy="439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35000"/>
              </a:spcBef>
            </a:pP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宋体" panose="02010600030101010101" pitchFamily="2" charset="-122"/>
                <a:ea typeface="宋体" panose="02010600030101010101" pitchFamily="2" charset="-122"/>
              </a:rPr>
              <a:t> </a:t>
            </a:r>
            <a:r>
              <a:rPr lang="en-US" altLang="zh-CN" sz="1600" b="1">
                <a:latin typeface="Times New Roman" panose="02020603050405020304" pitchFamily="18" charset="0"/>
                <a:ea typeface="仿宋_GB2312" pitchFamily="49" charset="-122"/>
              </a:rPr>
              <a:t>STD</a:t>
            </a:r>
            <a:r>
              <a:rPr lang="zh-CN" altLang="en-US" sz="1600" b="1">
                <a:latin typeface="Times New Roman" panose="02020603050405020304" pitchFamily="18" charset="0"/>
                <a:ea typeface="仿宋_GB2312" pitchFamily="49" charset="-122"/>
              </a:rPr>
              <a:t>库：含有</a:t>
            </a:r>
            <a:r>
              <a:rPr lang="en-US" altLang="zh-CN" sz="1600" b="1">
                <a:latin typeface="Times New Roman" panose="02020603050405020304" pitchFamily="18" charset="0"/>
                <a:ea typeface="仿宋_GB2312" pitchFamily="49" charset="-122"/>
              </a:rPr>
              <a:t>standard</a:t>
            </a:r>
            <a:r>
              <a:rPr lang="zh-CN" altLang="en-US" sz="1600" b="1">
                <a:latin typeface="Times New Roman" panose="02020603050405020304" pitchFamily="18" charset="0"/>
                <a:ea typeface="仿宋_GB2312" pitchFamily="49" charset="-122"/>
              </a:rPr>
              <a:t>和</a:t>
            </a:r>
            <a:r>
              <a:rPr lang="en-US" altLang="zh-CN" sz="1600" b="1">
                <a:latin typeface="Times New Roman" panose="02020603050405020304" pitchFamily="18" charset="0"/>
                <a:ea typeface="仿宋_GB2312" pitchFamily="49" charset="-122"/>
              </a:rPr>
              <a:t>textio</a:t>
            </a:r>
            <a:r>
              <a:rPr lang="zh-CN" altLang="en-US" sz="1600" b="1">
                <a:latin typeface="Times New Roman" panose="02020603050405020304" pitchFamily="18" charset="0"/>
                <a:ea typeface="仿宋_GB2312" pitchFamily="49" charset="-122"/>
              </a:rPr>
              <a:t>两个包集合。</a:t>
            </a:r>
            <a:r>
              <a:rPr lang="en-US" altLang="zh-CN" sz="1600" b="1">
                <a:latin typeface="Times New Roman" panose="02020603050405020304" pitchFamily="18" charset="0"/>
                <a:ea typeface="仿宋_GB2312" pitchFamily="49" charset="-122"/>
              </a:rPr>
              <a:t>standard</a:t>
            </a:r>
            <a:r>
              <a:rPr lang="zh-CN" altLang="en-US" sz="1600" b="1">
                <a:latin typeface="Times New Roman" panose="02020603050405020304" pitchFamily="18" charset="0"/>
                <a:ea typeface="仿宋_GB2312" pitchFamily="49" charset="-122"/>
              </a:rPr>
              <a:t>包集合主要支持标准</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的预定义</a:t>
            </a:r>
          </a:p>
          <a:p>
            <a:pPr>
              <a:spcBef>
                <a:spcPct val="10000"/>
              </a:spcBef>
            </a:pPr>
            <a:r>
              <a:rPr lang="zh-CN" altLang="en-US" sz="1600" b="1">
                <a:latin typeface="Times New Roman" panose="02020603050405020304" pitchFamily="18" charset="0"/>
                <a:ea typeface="仿宋_GB2312" pitchFamily="49" charset="-122"/>
              </a:rPr>
              <a:t>                          类型和基本运算符的使用，例如，</a:t>
            </a:r>
            <a:r>
              <a:rPr lang="en-US" altLang="zh-CN" sz="1600" b="1">
                <a:latin typeface="Times New Roman" panose="02020603050405020304" pitchFamily="18" charset="0"/>
                <a:ea typeface="仿宋_GB2312" pitchFamily="49" charset="-122"/>
              </a:rPr>
              <a:t>bit</a:t>
            </a:r>
            <a:r>
              <a:rPr lang="zh-CN" altLang="en-US" sz="1600" b="1">
                <a:latin typeface="Times New Roman" panose="02020603050405020304" pitchFamily="18" charset="0"/>
                <a:ea typeface="仿宋_GB2312" pitchFamily="49" charset="-122"/>
              </a:rPr>
              <a:t>和</a:t>
            </a:r>
            <a:r>
              <a:rPr lang="en-US" altLang="zh-CN" sz="1600" b="1">
                <a:latin typeface="Times New Roman" panose="02020603050405020304" pitchFamily="18" charset="0"/>
                <a:ea typeface="仿宋_GB2312" pitchFamily="49" charset="-122"/>
              </a:rPr>
              <a:t>bit_vector</a:t>
            </a:r>
            <a:r>
              <a:rPr lang="zh-CN" altLang="en-US" sz="1600" b="1">
                <a:latin typeface="Times New Roman" panose="02020603050405020304" pitchFamily="18" charset="0"/>
                <a:ea typeface="仿宋_GB2312" pitchFamily="49" charset="-122"/>
              </a:rPr>
              <a:t>类型等。</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中隐含存在</a:t>
            </a:r>
            <a:r>
              <a:rPr lang="en-US" altLang="zh-CN" sz="1600" b="1">
                <a:latin typeface="Times New Roman" panose="02020603050405020304" pitchFamily="18" charset="0"/>
                <a:ea typeface="仿宋_GB2312" pitchFamily="49" charset="-122"/>
              </a:rPr>
              <a:t>                                     </a:t>
            </a:r>
          </a:p>
          <a:p>
            <a:pPr>
              <a:spcBef>
                <a:spcPct val="25000"/>
              </a:spcBef>
            </a:pPr>
            <a:r>
              <a:rPr lang="en-US" altLang="zh-CN" sz="1600" b="1">
                <a:latin typeface="Times New Roman" panose="02020603050405020304" pitchFamily="18" charset="0"/>
                <a:ea typeface="仿宋_GB2312" pitchFamily="49" charset="-122"/>
              </a:rPr>
              <a:t>                           library </a:t>
            </a:r>
            <a:r>
              <a:rPr lang="en-US" altLang="zh-CN" sz="1600">
                <a:latin typeface="Times New Roman" panose="02020603050405020304" pitchFamily="18" charset="0"/>
                <a:ea typeface="仿宋_GB2312" pitchFamily="49" charset="-122"/>
              </a:rPr>
              <a:t>STD</a:t>
            </a:r>
            <a:r>
              <a:rPr lang="en-US" altLang="zh-CN" sz="1600" b="1">
                <a:latin typeface="Times New Roman" panose="02020603050405020304" pitchFamily="18" charset="0"/>
                <a:ea typeface="仿宋_GB2312" pitchFamily="49" charset="-122"/>
              </a:rPr>
              <a:t>； </a:t>
            </a:r>
          </a:p>
          <a:p>
            <a:pPr algn="just">
              <a:spcBef>
                <a:spcPct val="25000"/>
              </a:spcBef>
            </a:pPr>
            <a:r>
              <a:rPr lang="en-US" altLang="zh-CN" sz="1600" b="1">
                <a:latin typeface="Times New Roman" panose="02020603050405020304" pitchFamily="18" charset="0"/>
                <a:ea typeface="仿宋_GB2312" pitchFamily="49" charset="-122"/>
              </a:rPr>
              <a:t>                           use </a:t>
            </a:r>
            <a:r>
              <a:rPr lang="en-US" altLang="zh-CN" sz="1600">
                <a:latin typeface="Times New Roman" panose="02020603050405020304" pitchFamily="18" charset="0"/>
                <a:ea typeface="仿宋_GB2312" pitchFamily="49" charset="-122"/>
              </a:rPr>
              <a:t>STD.standard.</a:t>
            </a:r>
            <a:r>
              <a:rPr lang="en-US" altLang="zh-CN" sz="1600" b="1">
                <a:latin typeface="Times New Roman" panose="02020603050405020304" pitchFamily="18" charset="0"/>
                <a:ea typeface="仿宋_GB2312" pitchFamily="49" charset="-122"/>
              </a:rPr>
              <a:t>all；</a:t>
            </a:r>
          </a:p>
          <a:p>
            <a:pPr algn="just">
              <a:spcBef>
                <a:spcPct val="25000"/>
              </a:spcBef>
            </a:pPr>
            <a:r>
              <a:rPr lang="zh-CN" altLang="en-US" sz="1600" b="1">
                <a:latin typeface="Times New Roman" panose="02020603050405020304" pitchFamily="18" charset="0"/>
                <a:ea typeface="仿宋_GB2312" pitchFamily="49" charset="-122"/>
              </a:rPr>
              <a:t>                          因此，使用</a:t>
            </a:r>
            <a:r>
              <a:rPr lang="en-US" altLang="zh-CN" sz="1600" b="1">
                <a:latin typeface="Times New Roman" panose="02020603050405020304" pitchFamily="18" charset="0"/>
                <a:ea typeface="仿宋_GB2312" pitchFamily="49" charset="-122"/>
              </a:rPr>
              <a:t>standard</a:t>
            </a:r>
            <a:r>
              <a:rPr lang="zh-CN" altLang="en-US" sz="1600" b="1">
                <a:latin typeface="Times New Roman" panose="02020603050405020304" pitchFamily="18" charset="0"/>
                <a:ea typeface="仿宋_GB2312" pitchFamily="49" charset="-122"/>
              </a:rPr>
              <a:t>包集合无须再进行说明。</a:t>
            </a:r>
          </a:p>
          <a:p>
            <a:pPr algn="just">
              <a:spcBef>
                <a:spcPct val="40000"/>
              </a:spcBef>
            </a:pPr>
            <a:r>
              <a:rPr lang="en-US" altLang="zh-CN" sz="1600" b="1">
                <a:latin typeface="Times New Roman" panose="02020603050405020304" pitchFamily="18" charset="0"/>
                <a:ea typeface="宋体" panose="02010600030101010101" pitchFamily="2" charset="-122"/>
              </a:rPr>
              <a:t>                          </a:t>
            </a:r>
            <a:r>
              <a:rPr lang="en-US" altLang="zh-CN" sz="1600" b="1">
                <a:latin typeface="Times New Roman" panose="02020603050405020304" pitchFamily="18" charset="0"/>
                <a:ea typeface="仿宋_GB2312" pitchFamily="49" charset="-122"/>
              </a:rPr>
              <a:t>textio</a:t>
            </a:r>
            <a:r>
              <a:rPr lang="zh-CN" altLang="en-US" sz="1600" b="1">
                <a:latin typeface="Times New Roman" panose="02020603050405020304" pitchFamily="18" charset="0"/>
                <a:ea typeface="仿宋_GB2312" pitchFamily="49" charset="-122"/>
              </a:rPr>
              <a:t>包集合主要支持对文件类型数据的读写操作，但不支持对其进行赋值操作</a:t>
            </a:r>
          </a:p>
          <a:p>
            <a:pPr algn="just">
              <a:spcBef>
                <a:spcPct val="15000"/>
              </a:spcBef>
            </a:pPr>
            <a:r>
              <a:rPr lang="zh-CN" altLang="en-US" sz="1600" b="1">
                <a:latin typeface="Times New Roman" panose="02020603050405020304" pitchFamily="18" charset="0"/>
                <a:ea typeface="仿宋_GB2312" pitchFamily="49" charset="-122"/>
              </a:rPr>
              <a:t>                          和逻辑综合。它实际上是专为</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模拟工具提供的与外部计算机文件管理系统</a:t>
            </a:r>
          </a:p>
          <a:p>
            <a:pPr algn="just">
              <a:spcBef>
                <a:spcPct val="15000"/>
              </a:spcBef>
            </a:pPr>
            <a:r>
              <a:rPr lang="zh-CN" altLang="en-US" sz="1600" b="1">
                <a:latin typeface="Times New Roman" panose="02020603050405020304" pitchFamily="18" charset="0"/>
                <a:ea typeface="仿宋_GB2312" pitchFamily="49" charset="-122"/>
              </a:rPr>
              <a:t>                          交换数据的一个界面，使用前需要用</a:t>
            </a:r>
            <a:r>
              <a:rPr lang="en-US" altLang="zh-CN" sz="1600" b="1">
                <a:latin typeface="Times New Roman" panose="02020603050405020304" pitchFamily="18" charset="0"/>
                <a:ea typeface="仿宋_GB2312" pitchFamily="49" charset="-122"/>
              </a:rPr>
              <a:t>use</a:t>
            </a:r>
            <a:r>
              <a:rPr lang="zh-CN" altLang="en-US" sz="1600" b="1">
                <a:latin typeface="Times New Roman" panose="02020603050405020304" pitchFamily="18" charset="0"/>
                <a:ea typeface="仿宋_GB2312" pitchFamily="49" charset="-122"/>
              </a:rPr>
              <a:t>子句。</a:t>
            </a:r>
          </a:p>
          <a:p>
            <a:pPr algn="just">
              <a:spcBef>
                <a:spcPct val="50000"/>
              </a:spcBef>
            </a:pP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600" b="1">
                <a:latin typeface="Times New Roman" panose="02020603050405020304" pitchFamily="18" charset="0"/>
                <a:ea typeface="仿宋_GB2312" pitchFamily="49" charset="-122"/>
              </a:rPr>
              <a:t> </a:t>
            </a:r>
            <a:r>
              <a:rPr lang="en-US" altLang="zh-CN" sz="1600" b="1">
                <a:latin typeface="Times New Roman" panose="02020603050405020304" pitchFamily="18" charset="0"/>
                <a:ea typeface="仿宋_GB2312" pitchFamily="49" charset="-122"/>
              </a:rPr>
              <a:t>WORK</a:t>
            </a:r>
            <a:r>
              <a:rPr lang="zh-CN" altLang="en-US" sz="1600" b="1">
                <a:latin typeface="Times New Roman" panose="02020603050405020304" pitchFamily="18" charset="0"/>
                <a:ea typeface="仿宋_GB2312" pitchFamily="49" charset="-122"/>
              </a:rPr>
              <a:t>库：是</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指定的当前工作库，</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把所有的当前设计都存放在该库之中，</a:t>
            </a:r>
          </a:p>
          <a:p>
            <a:pPr algn="just">
              <a:spcBef>
                <a:spcPct val="15000"/>
              </a:spcBef>
            </a:pPr>
            <a:r>
              <a:rPr lang="zh-CN" altLang="en-US" sz="1600" b="1">
                <a:latin typeface="Times New Roman" panose="02020603050405020304" pitchFamily="18" charset="0"/>
                <a:ea typeface="仿宋_GB2312" pitchFamily="49" charset="-122"/>
              </a:rPr>
              <a:t>                              它总是透明的，这相当于</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中隐含存在着下列形式的语句</a:t>
            </a:r>
          </a:p>
          <a:p>
            <a:pPr algn="just">
              <a:spcBef>
                <a:spcPct val="45000"/>
              </a:spcBef>
              <a:spcAft>
                <a:spcPct val="50000"/>
              </a:spcAft>
            </a:pPr>
            <a:r>
              <a:rPr lang="en-US" altLang="zh-CN" sz="1600" b="1">
                <a:latin typeface="Times New Roman" panose="02020603050405020304" pitchFamily="18" charset="0"/>
                <a:ea typeface="仿宋_GB2312" pitchFamily="49" charset="-122"/>
              </a:rPr>
              <a:t>                                      library WORK； </a:t>
            </a:r>
          </a:p>
          <a:p>
            <a:pPr algn="just">
              <a:spcBef>
                <a:spcPct val="15000"/>
              </a:spcBef>
            </a:pPr>
            <a:r>
              <a:rPr lang="zh-CN" altLang="en-US" sz="1600" b="1">
                <a:latin typeface="Times New Roman" panose="02020603050405020304" pitchFamily="18" charset="0"/>
                <a:ea typeface="仿宋_GB2312" pitchFamily="49" charset="-122"/>
              </a:rPr>
              <a:t>                               因</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工具供应商的不同，</a:t>
            </a:r>
            <a:r>
              <a:rPr lang="en-US" altLang="zh-CN" sz="1600" b="1">
                <a:latin typeface="Times New Roman" panose="02020603050405020304" pitchFamily="18" charset="0"/>
                <a:ea typeface="仿宋_GB2312" pitchFamily="49" charset="-122"/>
              </a:rPr>
              <a:t>WORK</a:t>
            </a:r>
            <a:r>
              <a:rPr lang="zh-CN" altLang="en-US" sz="1600" b="1">
                <a:latin typeface="Times New Roman" panose="02020603050405020304" pitchFamily="18" charset="0"/>
                <a:ea typeface="仿宋_GB2312" pitchFamily="49" charset="-122"/>
              </a:rPr>
              <a:t>库实际指向的物理路径可能不与</a:t>
            </a:r>
            <a:r>
              <a:rPr lang="en-US" altLang="zh-CN" sz="1600" b="1">
                <a:latin typeface="Times New Roman" panose="02020603050405020304" pitchFamily="18" charset="0"/>
                <a:ea typeface="仿宋_GB2312" pitchFamily="49" charset="-122"/>
              </a:rPr>
              <a:t>WORK</a:t>
            </a:r>
          </a:p>
          <a:p>
            <a:pPr algn="just">
              <a:spcBef>
                <a:spcPct val="15000"/>
              </a:spcBef>
            </a:pPr>
            <a:r>
              <a:rPr lang="zh-CN" altLang="en-US" sz="1600" b="1">
                <a:latin typeface="Times New Roman" panose="02020603050405020304" pitchFamily="18" charset="0"/>
                <a:ea typeface="仿宋_GB2312" pitchFamily="49" charset="-122"/>
              </a:rPr>
              <a:t>                               库同名。例如，</a:t>
            </a:r>
            <a:r>
              <a:rPr lang="en-US" altLang="zh-CN" sz="1600" b="1">
                <a:latin typeface="Times New Roman" panose="02020603050405020304" pitchFamily="18" charset="0"/>
                <a:ea typeface="仿宋_GB2312" pitchFamily="49" charset="-122"/>
              </a:rPr>
              <a:t>Altera</a:t>
            </a:r>
            <a:r>
              <a:rPr lang="zh-CN" altLang="en-US" sz="1600" b="1">
                <a:latin typeface="Times New Roman" panose="02020603050405020304" pitchFamily="18" charset="0"/>
                <a:ea typeface="仿宋_GB2312" pitchFamily="49" charset="-122"/>
              </a:rPr>
              <a:t>公司提供的</a:t>
            </a:r>
            <a:r>
              <a:rPr lang="en-US" altLang="zh-CN" sz="1600" b="1">
                <a:latin typeface="Times New Roman" panose="02020603050405020304" pitchFamily="18" charset="0"/>
                <a:ea typeface="仿宋_GB2312" pitchFamily="49" charset="-122"/>
              </a:rPr>
              <a:t>MAX+PLUS II VHDL</a:t>
            </a:r>
            <a:r>
              <a:rPr lang="zh-CN" altLang="en-US" sz="1600" b="1">
                <a:latin typeface="Times New Roman" panose="02020603050405020304" pitchFamily="18" charset="0"/>
                <a:ea typeface="仿宋_GB2312" pitchFamily="49" charset="-122"/>
              </a:rPr>
              <a:t>工具就以</a:t>
            </a:r>
            <a:r>
              <a:rPr lang="en-US" altLang="zh-CN" sz="1600" b="1">
                <a:latin typeface="Times New Roman" panose="02020603050405020304" pitchFamily="18" charset="0"/>
                <a:ea typeface="仿宋_GB2312" pitchFamily="49" charset="-122"/>
              </a:rPr>
              <a:t>max2work</a:t>
            </a:r>
            <a:r>
              <a:rPr lang="zh-CN" altLang="en-US" sz="1600" b="1">
                <a:latin typeface="Times New Roman" panose="02020603050405020304" pitchFamily="18" charset="0"/>
                <a:ea typeface="仿宋_GB2312" pitchFamily="49" charset="-122"/>
              </a:rPr>
              <a:t>作</a:t>
            </a:r>
          </a:p>
          <a:p>
            <a:pPr algn="just">
              <a:spcBef>
                <a:spcPct val="15000"/>
              </a:spcBef>
            </a:pPr>
            <a:r>
              <a:rPr lang="zh-CN" altLang="en-US" sz="1600" b="1">
                <a:latin typeface="Times New Roman" panose="02020603050405020304" pitchFamily="18" charset="0"/>
                <a:ea typeface="仿宋_GB2312" pitchFamily="49" charset="-122"/>
              </a:rPr>
              <a:t>                               为当前工作库映射的实际物理路径。</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8BF239BD-0EED-4025-BA01-50E3FAF496EF}"/>
              </a:ext>
            </a:extLst>
          </p:cNvPr>
          <p:cNvSpPr>
            <a:spLocks noGrp="1"/>
          </p:cNvSpPr>
          <p:nvPr>
            <p:ph type="dt" sz="half" idx="10"/>
          </p:nvPr>
        </p:nvSpPr>
        <p:spPr/>
        <p:txBody>
          <a:bodyPr/>
          <a:lstStyle/>
          <a:p>
            <a:fld id="{0A963994-EECE-42F1-9C64-B92B135579C0}" type="datetime1">
              <a:rPr lang="zh-CN" altLang="en-US"/>
              <a:pPr/>
              <a:t>2018/11/27</a:t>
            </a:fld>
            <a:endParaRPr lang="en-US" altLang="en-US"/>
          </a:p>
        </p:txBody>
      </p:sp>
      <p:sp>
        <p:nvSpPr>
          <p:cNvPr id="11" name="页脚占位符 4">
            <a:extLst>
              <a:ext uri="{FF2B5EF4-FFF2-40B4-BE49-F238E27FC236}">
                <a16:creationId xmlns:a16="http://schemas.microsoft.com/office/drawing/2014/main" id="{8A82E697-3673-460D-9876-320AFB987EAC}"/>
              </a:ext>
            </a:extLst>
          </p:cNvPr>
          <p:cNvSpPr>
            <a:spLocks noGrp="1"/>
          </p:cNvSpPr>
          <p:nvPr>
            <p:ph type="ftr" sz="quarter" idx="11"/>
          </p:nvPr>
        </p:nvSpPr>
        <p:spPr/>
        <p:txBody>
          <a:bodyPr/>
          <a:lstStyle/>
          <a:p>
            <a:r>
              <a:rPr lang="zh-CN" altLang="en-US"/>
              <a:t>电子教案 </a:t>
            </a:r>
            <a:r>
              <a:rPr lang="en-US" altLang="zh-CN"/>
              <a:t>Page </a:t>
            </a:r>
            <a:fld id="{80895AB8-4874-4A46-8DB2-78705327FF22}" type="slidenum">
              <a:rPr lang="en-US" altLang="zh-CN"/>
              <a:pPr/>
              <a:t>69</a:t>
            </a:fld>
            <a:r>
              <a:rPr lang="en-US" altLang="zh-CN"/>
              <a:t> of 97</a:t>
            </a:r>
          </a:p>
        </p:txBody>
      </p:sp>
      <p:sp>
        <p:nvSpPr>
          <p:cNvPr id="135170" name="Rectangle 2">
            <a:extLst>
              <a:ext uri="{FF2B5EF4-FFF2-40B4-BE49-F238E27FC236}">
                <a16:creationId xmlns:a16="http://schemas.microsoft.com/office/drawing/2014/main" id="{5BF14D0C-2265-4204-9B4C-7DE981405074}"/>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1" name="Text Box 3">
            <a:extLst>
              <a:ext uri="{FF2B5EF4-FFF2-40B4-BE49-F238E27FC236}">
                <a16:creationId xmlns:a16="http://schemas.microsoft.com/office/drawing/2014/main" id="{5E2ADD09-6460-4DED-B06B-40742D68A4EF}"/>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的模型结构(32)</a:t>
            </a:r>
            <a:endParaRPr lang="en-US" altLang="en-US" sz="3200" b="1">
              <a:latin typeface="Times New Roman" panose="02020603050405020304" pitchFamily="18" charset="0"/>
              <a:ea typeface="宋体" panose="02010600030101010101" pitchFamily="2" charset="-122"/>
            </a:endParaRPr>
          </a:p>
        </p:txBody>
      </p:sp>
      <p:sp>
        <p:nvSpPr>
          <p:cNvPr id="135172" name="Rectangle 4">
            <a:extLst>
              <a:ext uri="{FF2B5EF4-FFF2-40B4-BE49-F238E27FC236}">
                <a16:creationId xmlns:a16="http://schemas.microsoft.com/office/drawing/2014/main" id="{6FA07D4A-323D-4F00-8EF4-54E7D4DFA778}"/>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173" name="Rectangle 5">
            <a:extLst>
              <a:ext uri="{FF2B5EF4-FFF2-40B4-BE49-F238E27FC236}">
                <a16:creationId xmlns:a16="http://schemas.microsoft.com/office/drawing/2014/main" id="{8AE5EEB9-2FA0-4647-947C-199FC96A3073}"/>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174" name="Rectangle 6">
            <a:extLst>
              <a:ext uri="{FF2B5EF4-FFF2-40B4-BE49-F238E27FC236}">
                <a16:creationId xmlns:a16="http://schemas.microsoft.com/office/drawing/2014/main" id="{4A9F1A5A-FEC7-4C09-96AD-2B0E70287325}"/>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175" name="Text Box 7">
            <a:extLst>
              <a:ext uri="{FF2B5EF4-FFF2-40B4-BE49-F238E27FC236}">
                <a16:creationId xmlns:a16="http://schemas.microsoft.com/office/drawing/2014/main" id="{3A46C183-E64C-4A11-B0C6-19DAC44C4032}"/>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包集合与设计库</a:t>
            </a:r>
            <a:endParaRPr lang="zh-CN" altLang="en-US" sz="1600" b="1">
              <a:latin typeface="Times New Roman" panose="02020603050405020304" pitchFamily="18" charset="0"/>
              <a:ea typeface="宋体" panose="02010600030101010101" pitchFamily="2" charset="-122"/>
            </a:endParaRPr>
          </a:p>
        </p:txBody>
      </p:sp>
      <p:sp>
        <p:nvSpPr>
          <p:cNvPr id="135176" name="Rectangle 8">
            <a:extLst>
              <a:ext uri="{FF2B5EF4-FFF2-40B4-BE49-F238E27FC236}">
                <a16:creationId xmlns:a16="http://schemas.microsoft.com/office/drawing/2014/main" id="{4D529334-B063-460A-B511-377B29F55796}"/>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5177" name="Rectangle 9">
            <a:extLst>
              <a:ext uri="{FF2B5EF4-FFF2-40B4-BE49-F238E27FC236}">
                <a16:creationId xmlns:a16="http://schemas.microsoft.com/office/drawing/2014/main" id="{C7760193-CF55-4558-9075-D0AED5839B99}"/>
              </a:ext>
            </a:extLst>
          </p:cNvPr>
          <p:cNvSpPr>
            <a:spLocks noChangeArrowheads="1"/>
          </p:cNvSpPr>
          <p:nvPr/>
        </p:nvSpPr>
        <p:spPr bwMode="auto">
          <a:xfrm>
            <a:off x="685800" y="1219200"/>
            <a:ext cx="8229600" cy="4427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40000"/>
              </a:spcBef>
              <a:buFont typeface="Symbol" panose="05050102010706020507" pitchFamily="18" charset="2"/>
              <a:buChar char="·"/>
            </a:pPr>
            <a:r>
              <a:rPr lang="en-US" altLang="zh-CN" sz="1600" b="1">
                <a:latin typeface="Times New Roman" panose="02020603050405020304" pitchFamily="18" charset="0"/>
                <a:ea typeface="仿宋_GB2312" pitchFamily="49" charset="-122"/>
              </a:rPr>
              <a:t>IEEE</a:t>
            </a:r>
            <a:r>
              <a:rPr lang="zh-CN" altLang="en-US" sz="1600" b="1">
                <a:latin typeface="Times New Roman" panose="02020603050405020304" pitchFamily="18" charset="0"/>
                <a:ea typeface="仿宋_GB2312" pitchFamily="49" charset="-122"/>
              </a:rPr>
              <a:t>库：主要由标准包集合</a:t>
            </a:r>
            <a:r>
              <a:rPr lang="en-US" altLang="zh-CN" sz="1600" b="1">
                <a:latin typeface="Times New Roman" panose="02020603050405020304" pitchFamily="18" charset="0"/>
                <a:ea typeface="仿宋_GB2312" pitchFamily="49" charset="-122"/>
              </a:rPr>
              <a:t>std_logic_1164</a:t>
            </a:r>
            <a:r>
              <a:rPr lang="zh-CN" altLang="en-US" sz="1600" b="1">
                <a:latin typeface="Times New Roman" panose="02020603050405020304" pitchFamily="18" charset="0"/>
                <a:ea typeface="仿宋_GB2312" pitchFamily="49" charset="-122"/>
              </a:rPr>
              <a:t>、</a:t>
            </a:r>
            <a:r>
              <a:rPr lang="en-US" altLang="zh-CN" sz="1600" b="1">
                <a:latin typeface="Times New Roman" panose="02020603050405020304" pitchFamily="18" charset="0"/>
                <a:ea typeface="仿宋_GB2312" pitchFamily="49" charset="-122"/>
              </a:rPr>
              <a:t>numeric_bit</a:t>
            </a:r>
            <a:r>
              <a:rPr lang="zh-CN" altLang="en-US" sz="1600" b="1">
                <a:latin typeface="Times New Roman" panose="02020603050405020304" pitchFamily="18" charset="0"/>
                <a:ea typeface="仿宋_GB2312" pitchFamily="49" charset="-122"/>
              </a:rPr>
              <a:t>和</a:t>
            </a:r>
            <a:r>
              <a:rPr lang="en-US" altLang="zh-CN" sz="1600" b="1">
                <a:latin typeface="Times New Roman" panose="02020603050405020304" pitchFamily="18" charset="0"/>
                <a:ea typeface="仿宋_GB2312" pitchFamily="49" charset="-122"/>
              </a:rPr>
              <a:t>numeric_std</a:t>
            </a:r>
            <a:r>
              <a:rPr lang="zh-CN" altLang="en-US" sz="1600" b="1">
                <a:latin typeface="Times New Roman" panose="02020603050405020304" pitchFamily="18" charset="0"/>
                <a:ea typeface="仿宋_GB2312" pitchFamily="49" charset="-122"/>
              </a:rPr>
              <a:t>、</a:t>
            </a:r>
            <a:r>
              <a:rPr lang="en-US" altLang="zh-CN" sz="1600" b="1">
                <a:latin typeface="Times New Roman" panose="02020603050405020304" pitchFamily="18" charset="0"/>
                <a:ea typeface="仿宋_GB2312" pitchFamily="49" charset="-122"/>
              </a:rPr>
              <a:t>math_real</a:t>
            </a:r>
            <a:r>
              <a:rPr lang="zh-CN" altLang="en-US" sz="1600" b="1">
                <a:latin typeface="Times New Roman" panose="02020603050405020304" pitchFamily="18" charset="0"/>
                <a:ea typeface="仿宋_GB2312" pitchFamily="49" charset="-122"/>
              </a:rPr>
              <a:t>和</a:t>
            </a:r>
          </a:p>
          <a:p>
            <a:pPr algn="just">
              <a:spcBef>
                <a:spcPct val="15000"/>
              </a:spcBef>
              <a:buFont typeface="Symbol" panose="05050102010706020507" pitchFamily="18" charset="2"/>
              <a:buNone/>
            </a:pPr>
            <a:r>
              <a:rPr lang="en-US" altLang="zh-CN" sz="1600" b="1">
                <a:latin typeface="Times New Roman" panose="02020603050405020304" pitchFamily="18" charset="0"/>
                <a:ea typeface="仿宋_GB2312" pitchFamily="49" charset="-122"/>
              </a:rPr>
              <a:t>                  math_complex</a:t>
            </a:r>
            <a:r>
              <a:rPr lang="zh-CN" altLang="en-US" sz="1600" b="1">
                <a:latin typeface="Times New Roman" panose="02020603050405020304" pitchFamily="18" charset="0"/>
                <a:ea typeface="仿宋_GB2312" pitchFamily="49" charset="-122"/>
              </a:rPr>
              <a:t>组成。</a:t>
            </a:r>
          </a:p>
          <a:p>
            <a:pPr algn="just">
              <a:spcBef>
                <a:spcPct val="60000"/>
              </a:spcBef>
              <a:buFont typeface="Symbol" panose="05050102010706020507" pitchFamily="18" charset="2"/>
              <a:buNone/>
            </a:pPr>
            <a:r>
              <a:rPr lang="en-US" altLang="zh-CN" sz="1600" b="1">
                <a:latin typeface="Times New Roman" panose="02020603050405020304" pitchFamily="18" charset="0"/>
                <a:ea typeface="仿宋_GB2312" pitchFamily="49" charset="-122"/>
              </a:rPr>
              <a:t>                  std_logic_1164</a:t>
            </a:r>
            <a:r>
              <a:rPr lang="zh-CN" altLang="en-US" sz="1600" b="1">
                <a:latin typeface="Times New Roman" panose="02020603050405020304" pitchFamily="18" charset="0"/>
                <a:ea typeface="仿宋_GB2312" pitchFamily="49" charset="-122"/>
              </a:rPr>
              <a:t>标准包集合支持建立在</a:t>
            </a:r>
            <a:r>
              <a:rPr lang="en-US" altLang="zh-CN" sz="1600" b="1">
                <a:latin typeface="Times New Roman" panose="02020603050405020304" pitchFamily="18" charset="0"/>
                <a:ea typeface="仿宋_GB2312" pitchFamily="49" charset="-122"/>
              </a:rPr>
              <a:t>std_logic</a:t>
            </a:r>
            <a:r>
              <a:rPr lang="zh-CN" altLang="en-US" sz="1600" b="1">
                <a:latin typeface="Times New Roman" panose="02020603050405020304" pitchFamily="18" charset="0"/>
                <a:ea typeface="仿宋_GB2312" pitchFamily="49" charset="-122"/>
              </a:rPr>
              <a:t>和</a:t>
            </a:r>
            <a:r>
              <a:rPr lang="en-US" altLang="zh-CN" sz="1600" b="1">
                <a:latin typeface="Times New Roman" panose="02020603050405020304" pitchFamily="18" charset="0"/>
                <a:ea typeface="仿宋_GB2312" pitchFamily="49" charset="-122"/>
              </a:rPr>
              <a:t>std_logic_vector</a:t>
            </a:r>
            <a:r>
              <a:rPr lang="zh-CN" altLang="en-US" sz="1600" b="1">
                <a:latin typeface="Times New Roman" panose="02020603050405020304" pitchFamily="18" charset="0"/>
                <a:ea typeface="仿宋_GB2312" pitchFamily="49" charset="-122"/>
              </a:rPr>
              <a:t>类型基础上</a:t>
            </a:r>
          </a:p>
          <a:p>
            <a:pPr algn="just">
              <a:spcBef>
                <a:spcPct val="15000"/>
              </a:spcBef>
              <a:buFont typeface="Symbol" panose="05050102010706020507" pitchFamily="18" charset="2"/>
              <a:buNone/>
            </a:pPr>
            <a:r>
              <a:rPr lang="zh-CN" altLang="en-US" sz="1600" b="1">
                <a:latin typeface="Times New Roman" panose="02020603050405020304" pitchFamily="18" charset="0"/>
                <a:ea typeface="仿宋_GB2312" pitchFamily="49" charset="-122"/>
              </a:rPr>
              <a:t>                  的标量类型、复合类型和基本运算符的使用</a:t>
            </a:r>
            <a:r>
              <a:rPr lang="en-US" altLang="zh-CN" sz="1600" b="1">
                <a:latin typeface="Times New Roman" panose="02020603050405020304" pitchFamily="18" charset="0"/>
                <a:ea typeface="仿宋_GB2312" pitchFamily="49" charset="-122"/>
              </a:rPr>
              <a:t>、numeric_bit</a:t>
            </a:r>
            <a:r>
              <a:rPr lang="zh-CN" altLang="en-US" sz="1600" b="1">
                <a:latin typeface="Times New Roman" panose="02020603050405020304" pitchFamily="18" charset="0"/>
                <a:ea typeface="仿宋_GB2312" pitchFamily="49" charset="-122"/>
              </a:rPr>
              <a:t>和</a:t>
            </a:r>
            <a:r>
              <a:rPr lang="en-US" altLang="zh-CN" sz="1600" b="1">
                <a:latin typeface="Times New Roman" panose="02020603050405020304" pitchFamily="18" charset="0"/>
                <a:ea typeface="仿宋_GB2312" pitchFamily="49" charset="-122"/>
              </a:rPr>
              <a:t>numeric_std</a:t>
            </a:r>
            <a:r>
              <a:rPr lang="zh-CN" altLang="en-US" sz="1600" b="1">
                <a:latin typeface="Times New Roman" panose="02020603050405020304" pitchFamily="18" charset="0"/>
                <a:ea typeface="仿宋_GB2312" pitchFamily="49" charset="-122"/>
              </a:rPr>
              <a:t>包</a:t>
            </a:r>
          </a:p>
          <a:p>
            <a:pPr algn="just">
              <a:spcBef>
                <a:spcPct val="15000"/>
              </a:spcBef>
              <a:buFont typeface="Symbol" panose="05050102010706020507" pitchFamily="18" charset="2"/>
              <a:buNone/>
            </a:pPr>
            <a:r>
              <a:rPr lang="zh-CN" altLang="en-US" sz="1600" b="1">
                <a:latin typeface="Times New Roman" panose="02020603050405020304" pitchFamily="18" charset="0"/>
                <a:ea typeface="仿宋_GB2312" pitchFamily="49" charset="-122"/>
              </a:rPr>
              <a:t>                  集合支持有符号数和无符号数的运算，均可逻辑综合；而</a:t>
            </a:r>
            <a:r>
              <a:rPr lang="en-US" altLang="zh-CN" sz="1600" b="1">
                <a:latin typeface="Times New Roman" panose="02020603050405020304" pitchFamily="18" charset="0"/>
                <a:ea typeface="仿宋_GB2312" pitchFamily="49" charset="-122"/>
              </a:rPr>
              <a:t>math_real</a:t>
            </a:r>
            <a:r>
              <a:rPr lang="zh-CN" altLang="en-US" sz="1600" b="1">
                <a:latin typeface="Times New Roman" panose="02020603050405020304" pitchFamily="18" charset="0"/>
                <a:ea typeface="仿宋_GB2312" pitchFamily="49" charset="-122"/>
              </a:rPr>
              <a:t>和</a:t>
            </a:r>
          </a:p>
          <a:p>
            <a:pPr algn="just">
              <a:spcBef>
                <a:spcPct val="15000"/>
              </a:spcBef>
              <a:buFont typeface="Symbol" panose="05050102010706020507" pitchFamily="18" charset="2"/>
              <a:buNone/>
            </a:pPr>
            <a:r>
              <a:rPr lang="en-US" altLang="zh-CN" sz="1600" b="1">
                <a:latin typeface="Times New Roman" panose="02020603050405020304" pitchFamily="18" charset="0"/>
                <a:ea typeface="仿宋_GB2312" pitchFamily="49" charset="-122"/>
              </a:rPr>
              <a:t>                  math_complex</a:t>
            </a:r>
            <a:r>
              <a:rPr lang="zh-CN" altLang="en-US" sz="1600" b="1">
                <a:latin typeface="Times New Roman" panose="02020603050405020304" pitchFamily="18" charset="0"/>
                <a:ea typeface="仿宋_GB2312" pitchFamily="49" charset="-122"/>
              </a:rPr>
              <a:t>包集合仅支持实数和复数运算，不能综合成为硬件。</a:t>
            </a:r>
          </a:p>
          <a:p>
            <a:pPr algn="just">
              <a:spcBef>
                <a:spcPct val="60000"/>
              </a:spcBef>
            </a:pPr>
            <a:r>
              <a:rPr lang="en-US" altLang="zh-CN" sz="1600" b="1">
                <a:latin typeface="Times New Roman" panose="02020603050405020304" pitchFamily="18" charset="0"/>
                <a:ea typeface="仿宋_GB2312" pitchFamily="49" charset="-122"/>
              </a:rPr>
              <a:t>                  Synopsys</a:t>
            </a:r>
            <a:r>
              <a:rPr lang="zh-CN" altLang="en-US" sz="1600" b="1">
                <a:latin typeface="Times New Roman" panose="02020603050405020304" pitchFamily="18" charset="0"/>
                <a:ea typeface="仿宋_GB2312" pitchFamily="49" charset="-122"/>
              </a:rPr>
              <a:t>公司的</a:t>
            </a:r>
            <a:r>
              <a:rPr lang="en-US" altLang="zh-CN" sz="1600" b="1">
                <a:latin typeface="Times New Roman" panose="02020603050405020304" pitchFamily="18" charset="0"/>
                <a:ea typeface="仿宋_GB2312" pitchFamily="49" charset="-122"/>
              </a:rPr>
              <a:t>std_logic_arith、std_logic_unsigned</a:t>
            </a:r>
            <a:r>
              <a:rPr lang="zh-CN" altLang="en-US" sz="1600" b="1">
                <a:latin typeface="Times New Roman" panose="02020603050405020304" pitchFamily="18" charset="0"/>
                <a:ea typeface="仿宋_GB2312" pitchFamily="49" charset="-122"/>
              </a:rPr>
              <a:t>和</a:t>
            </a:r>
            <a:r>
              <a:rPr lang="en-US" altLang="zh-CN" sz="1600" b="1">
                <a:latin typeface="Times New Roman" panose="02020603050405020304" pitchFamily="18" charset="0"/>
                <a:ea typeface="仿宋_GB2312" pitchFamily="49" charset="-122"/>
              </a:rPr>
              <a:t>std_logic_signed</a:t>
            </a:r>
            <a:r>
              <a:rPr lang="zh-CN" altLang="en-US" sz="1600" b="1">
                <a:latin typeface="Times New Roman" panose="02020603050405020304" pitchFamily="18" charset="0"/>
                <a:ea typeface="仿宋_GB2312" pitchFamily="49" charset="-122"/>
              </a:rPr>
              <a:t>三个包</a:t>
            </a:r>
          </a:p>
          <a:p>
            <a:pPr algn="just">
              <a:spcBef>
                <a:spcPct val="15000"/>
              </a:spcBef>
            </a:pPr>
            <a:r>
              <a:rPr lang="zh-CN" altLang="en-US" sz="1600" b="1">
                <a:latin typeface="Times New Roman" panose="02020603050405020304" pitchFamily="18" charset="0"/>
                <a:ea typeface="仿宋_GB2312" pitchFamily="49" charset="-122"/>
              </a:rPr>
              <a:t>                 集合也包括在</a:t>
            </a:r>
            <a:r>
              <a:rPr lang="en-US" altLang="zh-CN" sz="1600" b="1">
                <a:latin typeface="Times New Roman" panose="02020603050405020304" pitchFamily="18" charset="0"/>
                <a:ea typeface="仿宋_GB2312" pitchFamily="49" charset="-122"/>
              </a:rPr>
              <a:t>IEEE</a:t>
            </a:r>
            <a:r>
              <a:rPr lang="zh-CN" altLang="en-US" sz="1600" b="1">
                <a:latin typeface="Times New Roman" panose="02020603050405020304" pitchFamily="18" charset="0"/>
                <a:ea typeface="仿宋_GB2312" pitchFamily="49" charset="-122"/>
              </a:rPr>
              <a:t>库中，作用与</a:t>
            </a:r>
            <a:r>
              <a:rPr lang="en-US" altLang="zh-CN" sz="1600" b="1">
                <a:latin typeface="Times New Roman" panose="02020603050405020304" pitchFamily="18" charset="0"/>
                <a:ea typeface="仿宋_GB2312" pitchFamily="49" charset="-122"/>
              </a:rPr>
              <a:t>IEEE</a:t>
            </a:r>
            <a:r>
              <a:rPr lang="zh-CN" altLang="en-US" sz="1600" b="1">
                <a:latin typeface="Times New Roman" panose="02020603050405020304" pitchFamily="18" charset="0"/>
                <a:ea typeface="仿宋_GB2312" pitchFamily="49" charset="-122"/>
              </a:rPr>
              <a:t>标准包集合</a:t>
            </a:r>
            <a:r>
              <a:rPr lang="en-US" altLang="zh-CN" sz="1600" b="1">
                <a:latin typeface="Times New Roman" panose="02020603050405020304" pitchFamily="18" charset="0"/>
                <a:ea typeface="仿宋_GB2312" pitchFamily="49" charset="-122"/>
              </a:rPr>
              <a:t>numeric_bit</a:t>
            </a:r>
            <a:r>
              <a:rPr lang="zh-CN" altLang="en-US" sz="1600" b="1">
                <a:latin typeface="Times New Roman" panose="02020603050405020304" pitchFamily="18" charset="0"/>
                <a:ea typeface="仿宋_GB2312" pitchFamily="49" charset="-122"/>
              </a:rPr>
              <a:t>和</a:t>
            </a:r>
            <a:r>
              <a:rPr lang="en-US" altLang="zh-CN" sz="1600" b="1">
                <a:latin typeface="Times New Roman" panose="02020603050405020304" pitchFamily="18" charset="0"/>
                <a:ea typeface="仿宋_GB2312" pitchFamily="49" charset="-122"/>
              </a:rPr>
              <a:t>numeric_std</a:t>
            </a:r>
          </a:p>
          <a:p>
            <a:pPr algn="just">
              <a:spcBef>
                <a:spcPct val="15000"/>
              </a:spcBef>
            </a:pPr>
            <a:r>
              <a:rPr lang="zh-CN" altLang="en-US" sz="1600" b="1">
                <a:latin typeface="Times New Roman" panose="02020603050405020304" pitchFamily="18" charset="0"/>
                <a:ea typeface="仿宋_GB2312" pitchFamily="49" charset="-122"/>
              </a:rPr>
              <a:t>                 基本相同</a:t>
            </a:r>
          </a:p>
          <a:p>
            <a:pPr algn="just">
              <a:spcBef>
                <a:spcPct val="60000"/>
              </a:spcBef>
            </a:pPr>
            <a:r>
              <a:rPr lang="en-US" altLang="zh-CN" sz="1600" b="1">
                <a:latin typeface="Times New Roman" panose="02020603050405020304" pitchFamily="18" charset="0"/>
                <a:ea typeface="仿宋_GB2312" pitchFamily="49" charset="-122"/>
              </a:rPr>
              <a:t>                 IEEE</a:t>
            </a:r>
            <a:r>
              <a:rPr lang="zh-CN" altLang="en-US" sz="1600" b="1">
                <a:latin typeface="Times New Roman" panose="02020603050405020304" pitchFamily="18" charset="0"/>
                <a:ea typeface="仿宋_GB2312" pitchFamily="49" charset="-122"/>
              </a:rPr>
              <a:t>库非隐含可见，使用前必须要用库说明语句和</a:t>
            </a:r>
            <a:r>
              <a:rPr lang="en-US" altLang="zh-CN" sz="1600" b="1">
                <a:latin typeface="Times New Roman" panose="02020603050405020304" pitchFamily="18" charset="0"/>
                <a:ea typeface="仿宋_GB2312" pitchFamily="49" charset="-122"/>
              </a:rPr>
              <a:t>use</a:t>
            </a:r>
            <a:r>
              <a:rPr lang="zh-CN" altLang="en-US" sz="1600" b="1">
                <a:latin typeface="Times New Roman" panose="02020603050405020304" pitchFamily="18" charset="0"/>
                <a:ea typeface="仿宋_GB2312" pitchFamily="49" charset="-122"/>
              </a:rPr>
              <a:t>子句使其透明</a:t>
            </a:r>
          </a:p>
          <a:p>
            <a:pPr algn="just">
              <a:spcBef>
                <a:spcPct val="60000"/>
              </a:spcBef>
              <a:buFont typeface="Symbol" panose="05050102010706020507" pitchFamily="18" charset="2"/>
              <a:buChar char="·"/>
            </a:pPr>
            <a:r>
              <a:rPr lang="en-US" altLang="zh-CN" sz="1600" b="1">
                <a:latin typeface="Times New Roman" panose="02020603050405020304" pitchFamily="18" charset="0"/>
                <a:ea typeface="仿宋_GB2312" pitchFamily="49" charset="-122"/>
              </a:rPr>
              <a:t>VITAL</a:t>
            </a:r>
            <a:r>
              <a:rPr lang="zh-CN" altLang="en-US" sz="1600" b="1">
                <a:latin typeface="Times New Roman" panose="02020603050405020304" pitchFamily="18" charset="0"/>
                <a:ea typeface="仿宋_GB2312" pitchFamily="49" charset="-122"/>
              </a:rPr>
              <a:t>库：是符合</a:t>
            </a:r>
            <a:r>
              <a:rPr lang="en-US" altLang="zh-CN" sz="1600" b="1">
                <a:latin typeface="Times New Roman" panose="02020603050405020304" pitchFamily="18" charset="0"/>
                <a:ea typeface="仿宋_GB2312" pitchFamily="49" charset="-122"/>
              </a:rPr>
              <a:t>IEEE Standard 1076.4</a:t>
            </a:r>
            <a:r>
              <a:rPr lang="zh-CN" altLang="en-US" sz="1600" b="1">
                <a:latin typeface="Times New Roman" panose="02020603050405020304" pitchFamily="18" charset="0"/>
                <a:ea typeface="仿宋_GB2312" pitchFamily="49" charset="-122"/>
              </a:rPr>
              <a:t>标准的</a:t>
            </a:r>
            <a:r>
              <a:rPr lang="en-US" altLang="zh-CN" sz="1600" b="1">
                <a:latin typeface="Times New Roman" panose="02020603050405020304" pitchFamily="18" charset="0"/>
                <a:ea typeface="仿宋_GB2312" pitchFamily="49" charset="-122"/>
              </a:rPr>
              <a:t>IEEE</a:t>
            </a:r>
            <a:r>
              <a:rPr lang="zh-CN" altLang="en-US" sz="1600" b="1">
                <a:latin typeface="Times New Roman" panose="02020603050405020304" pitchFamily="18" charset="0"/>
                <a:ea typeface="仿宋_GB2312" pitchFamily="49" charset="-122"/>
              </a:rPr>
              <a:t>库。由含有精确的</a:t>
            </a:r>
            <a:r>
              <a:rPr lang="en-US" altLang="zh-CN" sz="1600" b="1">
                <a:latin typeface="Times New Roman" panose="02020603050405020304" pitchFamily="18" charset="0"/>
                <a:ea typeface="仿宋_GB2312" pitchFamily="49" charset="-122"/>
              </a:rPr>
              <a:t>ASIC</a:t>
            </a:r>
            <a:r>
              <a:rPr lang="zh-CN" altLang="en-US" sz="1600" b="1">
                <a:latin typeface="Times New Roman" panose="02020603050405020304" pitchFamily="18" charset="0"/>
                <a:ea typeface="仿宋_GB2312" pitchFamily="49" charset="-122"/>
              </a:rPr>
              <a:t>时序模型 </a:t>
            </a:r>
          </a:p>
          <a:p>
            <a:pPr algn="just">
              <a:spcBef>
                <a:spcPct val="15000"/>
              </a:spcBef>
              <a:buFont typeface="Symbol" panose="05050102010706020507" pitchFamily="18" charset="2"/>
              <a:buNone/>
            </a:pPr>
            <a:r>
              <a:rPr lang="zh-CN" altLang="en-US" sz="1600" b="1">
                <a:latin typeface="Times New Roman" panose="02020603050405020304" pitchFamily="18" charset="0"/>
                <a:ea typeface="仿宋_GB2312" pitchFamily="49" charset="-122"/>
              </a:rPr>
              <a:t>                     的时序包集合</a:t>
            </a:r>
            <a:r>
              <a:rPr lang="en-US" altLang="zh-CN" sz="1600" b="1">
                <a:latin typeface="Times New Roman" panose="02020603050405020304" pitchFamily="18" charset="0"/>
                <a:ea typeface="仿宋_GB2312" pitchFamily="49" charset="-122"/>
              </a:rPr>
              <a:t>vital_timing</a:t>
            </a:r>
            <a:r>
              <a:rPr lang="zh-CN" altLang="en-US" sz="1600" b="1">
                <a:latin typeface="Times New Roman" panose="02020603050405020304" pitchFamily="18" charset="0"/>
                <a:ea typeface="仿宋_GB2312" pitchFamily="49" charset="-122"/>
              </a:rPr>
              <a:t>和基本元件包集合</a:t>
            </a:r>
            <a:r>
              <a:rPr lang="en-US" altLang="zh-CN" sz="1600" b="1">
                <a:latin typeface="Times New Roman" panose="02020603050405020304" pitchFamily="18" charset="0"/>
                <a:ea typeface="仿宋_GB2312" pitchFamily="49" charset="-122"/>
              </a:rPr>
              <a:t>vital_primitives</a:t>
            </a:r>
            <a:r>
              <a:rPr lang="zh-CN" altLang="en-US" sz="1600" b="1">
                <a:latin typeface="Times New Roman" panose="02020603050405020304" pitchFamily="18" charset="0"/>
                <a:ea typeface="仿宋_GB2312" pitchFamily="49" charset="-122"/>
              </a:rPr>
              <a:t>所组成，支持</a:t>
            </a:r>
          </a:p>
          <a:p>
            <a:pPr algn="just">
              <a:spcBef>
                <a:spcPct val="15000"/>
              </a:spcBef>
              <a:buFont typeface="Symbol" panose="05050102010706020507" pitchFamily="18" charset="2"/>
              <a:buNone/>
            </a:pPr>
            <a:r>
              <a:rPr lang="zh-CN" altLang="en-US" sz="1600" b="1">
                <a:latin typeface="Times New Roman" panose="02020603050405020304" pitchFamily="18" charset="0"/>
                <a:ea typeface="仿宋_GB2312" pitchFamily="49" charset="-122"/>
              </a:rPr>
              <a:t>                     以</a:t>
            </a:r>
            <a:r>
              <a:rPr lang="en-US" altLang="zh-CN" sz="1600" b="1">
                <a:latin typeface="Times New Roman" panose="02020603050405020304" pitchFamily="18" charset="0"/>
                <a:ea typeface="仿宋_GB2312" pitchFamily="49" charset="-122"/>
              </a:rPr>
              <a:t>ASIC</a:t>
            </a:r>
            <a:r>
              <a:rPr lang="zh-CN" altLang="en-US" sz="1600" b="1">
                <a:latin typeface="Times New Roman" panose="02020603050405020304" pitchFamily="18" charset="0"/>
                <a:ea typeface="仿宋_GB2312" pitchFamily="49" charset="-122"/>
              </a:rPr>
              <a:t>单元的真实时序数据对一个</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设计进行精细地模拟验证，可以</a:t>
            </a:r>
          </a:p>
          <a:p>
            <a:pPr algn="just">
              <a:spcBef>
                <a:spcPct val="15000"/>
              </a:spcBef>
              <a:buFont typeface="Symbol" panose="05050102010706020507" pitchFamily="18" charset="2"/>
              <a:buNone/>
            </a:pPr>
            <a:r>
              <a:rPr lang="zh-CN" altLang="en-US" sz="1600" b="1">
                <a:latin typeface="Times New Roman" panose="02020603050405020304" pitchFamily="18" charset="0"/>
                <a:ea typeface="仿宋_GB2312" pitchFamily="49" charset="-122"/>
              </a:rPr>
              <a:t>                     大大地提高</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门级时序模拟的精度</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340FAF53-B1ED-4B24-B0F4-1E2CB36A40E3}"/>
              </a:ext>
            </a:extLst>
          </p:cNvPr>
          <p:cNvSpPr>
            <a:spLocks noGrp="1"/>
          </p:cNvSpPr>
          <p:nvPr>
            <p:ph type="dt" sz="half" idx="10"/>
          </p:nvPr>
        </p:nvSpPr>
        <p:spPr/>
        <p:txBody>
          <a:bodyPr/>
          <a:lstStyle/>
          <a:p>
            <a:fld id="{A9A3A160-059A-48B4-8E97-F951E5DE258D}" type="datetime1">
              <a:rPr lang="zh-CN" altLang="en-US"/>
              <a:pPr/>
              <a:t>2018/11/27</a:t>
            </a:fld>
            <a:endParaRPr lang="en-US" altLang="en-US"/>
          </a:p>
        </p:txBody>
      </p:sp>
      <p:sp>
        <p:nvSpPr>
          <p:cNvPr id="12" name="页脚占位符 4">
            <a:extLst>
              <a:ext uri="{FF2B5EF4-FFF2-40B4-BE49-F238E27FC236}">
                <a16:creationId xmlns:a16="http://schemas.microsoft.com/office/drawing/2014/main" id="{12EE968E-243D-4809-AB1F-A790F7247E42}"/>
              </a:ext>
            </a:extLst>
          </p:cNvPr>
          <p:cNvSpPr>
            <a:spLocks noGrp="1"/>
          </p:cNvSpPr>
          <p:nvPr>
            <p:ph type="ftr" sz="quarter" idx="11"/>
          </p:nvPr>
        </p:nvSpPr>
        <p:spPr/>
        <p:txBody>
          <a:bodyPr/>
          <a:lstStyle/>
          <a:p>
            <a:r>
              <a:rPr lang="zh-CN" altLang="en-US"/>
              <a:t>电子教案 </a:t>
            </a:r>
            <a:r>
              <a:rPr lang="en-US" altLang="zh-CN"/>
              <a:t>Page </a:t>
            </a:r>
            <a:fld id="{C03531C4-0632-4FEA-88A6-D5B6D2424F1E}" type="slidenum">
              <a:rPr lang="en-US" altLang="zh-CN"/>
              <a:pPr/>
              <a:t>7</a:t>
            </a:fld>
            <a:r>
              <a:rPr lang="en-US" altLang="zh-CN"/>
              <a:t> of 97</a:t>
            </a:r>
          </a:p>
        </p:txBody>
      </p:sp>
      <p:sp>
        <p:nvSpPr>
          <p:cNvPr id="62466" name="Rectangle 2">
            <a:extLst>
              <a:ext uri="{FF2B5EF4-FFF2-40B4-BE49-F238E27FC236}">
                <a16:creationId xmlns:a16="http://schemas.microsoft.com/office/drawing/2014/main" id="{7974E495-1B30-418D-82C4-A40D22462EA0}"/>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67" name="Text Box 3">
            <a:extLst>
              <a:ext uri="{FF2B5EF4-FFF2-40B4-BE49-F238E27FC236}">
                <a16:creationId xmlns:a16="http://schemas.microsoft.com/office/drawing/2014/main" id="{5A5AD425-799E-4D6D-9A50-FACA10D4FDAC}"/>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第二部分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语言的学习基础</a:t>
            </a:r>
            <a:r>
              <a:rPr lang="zh-CN" altLang="en-US" sz="1600" b="1">
                <a:latin typeface="Times New Roman" panose="02020603050405020304" pitchFamily="18" charset="0"/>
                <a:ea typeface="仿宋_GB2312" pitchFamily="49" charset="-122"/>
              </a:rPr>
              <a:t> </a:t>
            </a:r>
            <a:r>
              <a:rPr lang="zh-CN" altLang="en-US" sz="3200" b="1">
                <a:solidFill>
                  <a:schemeClr val="tx2"/>
                </a:solidFill>
                <a:latin typeface="Times New Roman" panose="02020603050405020304" pitchFamily="18" charset="0"/>
                <a:ea typeface="宋体" panose="02010600030101010101" pitchFamily="2" charset="-122"/>
              </a:rPr>
              <a:t>(1)</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62468" name="Rectangle 4">
            <a:extLst>
              <a:ext uri="{FF2B5EF4-FFF2-40B4-BE49-F238E27FC236}">
                <a16:creationId xmlns:a16="http://schemas.microsoft.com/office/drawing/2014/main" id="{A978C931-C67B-4B54-90BC-E294419CB666}"/>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469" name="Rectangle 5">
            <a:extLst>
              <a:ext uri="{FF2B5EF4-FFF2-40B4-BE49-F238E27FC236}">
                <a16:creationId xmlns:a16="http://schemas.microsoft.com/office/drawing/2014/main" id="{DB15DD67-5C1B-40DF-8CFB-814F06C20D17}"/>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470" name="Rectangle 6">
            <a:extLst>
              <a:ext uri="{FF2B5EF4-FFF2-40B4-BE49-F238E27FC236}">
                <a16:creationId xmlns:a16="http://schemas.microsoft.com/office/drawing/2014/main" id="{69A3B7C4-32A5-4F84-A883-9C1B95C80D92}"/>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1" name="Text Box 7">
            <a:extLst>
              <a:ext uri="{FF2B5EF4-FFF2-40B4-BE49-F238E27FC236}">
                <a16:creationId xmlns:a16="http://schemas.microsoft.com/office/drawing/2014/main" id="{BB9A4053-C1CF-4271-A4AE-57A14002B19B}"/>
              </a:ext>
            </a:extLst>
          </p:cNvPr>
          <p:cNvSpPr txBox="1">
            <a:spLocks noChangeArrowheads="1"/>
          </p:cNvSpPr>
          <p:nvPr/>
        </p:nvSpPr>
        <p:spPr bwMode="auto">
          <a:xfrm>
            <a:off x="762000" y="9144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书写规定与基本句法单元</a:t>
            </a:r>
          </a:p>
        </p:txBody>
      </p:sp>
      <p:sp>
        <p:nvSpPr>
          <p:cNvPr id="62472" name="Rectangle 8">
            <a:extLst>
              <a:ext uri="{FF2B5EF4-FFF2-40B4-BE49-F238E27FC236}">
                <a16:creationId xmlns:a16="http://schemas.microsoft.com/office/drawing/2014/main" id="{080869CB-3B6D-42FA-A809-8DB3B365788D}"/>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2474" name="Rectangle 10">
            <a:extLst>
              <a:ext uri="{FF2B5EF4-FFF2-40B4-BE49-F238E27FC236}">
                <a16:creationId xmlns:a16="http://schemas.microsoft.com/office/drawing/2014/main" id="{81282A15-5C72-4934-8FDE-EEF3185700B3}"/>
              </a:ext>
            </a:extLst>
          </p:cNvPr>
          <p:cNvSpPr>
            <a:spLocks noChangeArrowheads="1"/>
          </p:cNvSpPr>
          <p:nvPr/>
        </p:nvSpPr>
        <p:spPr bwMode="auto">
          <a:xfrm>
            <a:off x="1447800" y="1447800"/>
            <a:ext cx="441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 </a:t>
            </a:r>
            <a:r>
              <a:rPr lang="zh-CN" altLang="en-US" sz="2000" b="1">
                <a:latin typeface="Times New Roman" panose="02020603050405020304" pitchFamily="18" charset="0"/>
                <a:ea typeface="仿宋_GB2312" pitchFamily="49" charset="-122"/>
              </a:rPr>
              <a:t>书写规定</a:t>
            </a:r>
          </a:p>
        </p:txBody>
      </p:sp>
      <p:sp>
        <p:nvSpPr>
          <p:cNvPr id="62476" name="Rectangle 12">
            <a:extLst>
              <a:ext uri="{FF2B5EF4-FFF2-40B4-BE49-F238E27FC236}">
                <a16:creationId xmlns:a16="http://schemas.microsoft.com/office/drawing/2014/main" id="{5FF7BADB-A117-430C-95B9-DA9A70776AD9}"/>
              </a:ext>
            </a:extLst>
          </p:cNvPr>
          <p:cNvSpPr>
            <a:spLocks noChangeArrowheads="1"/>
          </p:cNvSpPr>
          <p:nvPr/>
        </p:nvSpPr>
        <p:spPr bwMode="auto">
          <a:xfrm>
            <a:off x="1752600" y="1905000"/>
            <a:ext cx="5791200" cy="429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sz="2400">
                <a:solidFill>
                  <a:schemeClr val="tx1"/>
                </a:solidFill>
                <a:latin typeface="Times" panose="02020603050405020304" pitchFamily="18" charset="0"/>
              </a:defRPr>
            </a:lvl1pPr>
            <a:lvl2pPr>
              <a:defRPr sz="2400">
                <a:solidFill>
                  <a:schemeClr val="tx1"/>
                </a:solidFill>
                <a:latin typeface="Times" panose="02020603050405020304" pitchFamily="18" charset="0"/>
              </a:defRPr>
            </a:lvl2pPr>
            <a:lvl3pPr>
              <a:defRPr sz="2400">
                <a:solidFill>
                  <a:schemeClr val="tx1"/>
                </a:solidFill>
                <a:latin typeface="Times" panose="02020603050405020304" pitchFamily="18" charset="0"/>
              </a:defRPr>
            </a:lvl3pPr>
            <a:lvl4pPr>
              <a:defRPr sz="2400">
                <a:solidFill>
                  <a:schemeClr val="tx1"/>
                </a:solidFill>
                <a:latin typeface="Times" panose="02020603050405020304" pitchFamily="18" charset="0"/>
              </a:defRPr>
            </a:lvl4pPr>
            <a:lvl5pPr>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gn="just">
              <a:spcBef>
                <a:spcPct val="20000"/>
              </a:spcBef>
            </a:pPr>
            <a:r>
              <a:rPr lang="zh-CN" altLang="en-US" sz="1600" b="1">
                <a:latin typeface="Times New Roman" panose="02020603050405020304" pitchFamily="18" charset="0"/>
                <a:ea typeface="黑体" panose="02010609060101010101" pitchFamily="49" charset="-122"/>
              </a:rPr>
              <a:t>保留字        </a:t>
            </a:r>
            <a:r>
              <a:rPr lang="zh-CN" altLang="en-US" sz="1600" b="1">
                <a:latin typeface="仿宋_GB2312" pitchFamily="49" charset="-122"/>
                <a:ea typeface="仿宋_GB2312" pitchFamily="49" charset="-122"/>
              </a:rPr>
              <a:t>用黑体小写字母表示</a:t>
            </a:r>
          </a:p>
          <a:p>
            <a:pPr algn="just">
              <a:spcBef>
                <a:spcPct val="40000"/>
              </a:spcBef>
            </a:pPr>
            <a:r>
              <a:rPr lang="zh-CN" altLang="en-US" sz="1600" b="1">
                <a:latin typeface="Times New Roman" panose="02020603050405020304" pitchFamily="18" charset="0"/>
                <a:ea typeface="黑体" panose="02010609060101010101" pitchFamily="49" charset="-122"/>
                <a:sym typeface="Symbol" panose="05050102010706020507" pitchFamily="18" charset="2"/>
              </a:rPr>
              <a:t>类型字        </a:t>
            </a:r>
            <a:r>
              <a:rPr lang="zh-CN" altLang="en-US" sz="1600" b="1">
                <a:latin typeface="仿宋_GB2312" pitchFamily="49" charset="-122"/>
                <a:ea typeface="仿宋_GB2312" pitchFamily="49" charset="-122"/>
                <a:sym typeface="Symbol" panose="05050102010706020507" pitchFamily="18" charset="2"/>
              </a:rPr>
              <a:t>用小写字母表示</a:t>
            </a:r>
          </a:p>
          <a:p>
            <a:pPr algn="just">
              <a:spcBef>
                <a:spcPct val="40000"/>
              </a:spcBef>
            </a:pPr>
            <a:r>
              <a:rPr lang="zh-CN" altLang="en-US" sz="1600" b="1">
                <a:latin typeface="Times New Roman" panose="02020603050405020304" pitchFamily="18" charset="0"/>
                <a:ea typeface="黑体" panose="02010609060101010101" pitchFamily="49" charset="-122"/>
                <a:sym typeface="Symbol" panose="05050102010706020507" pitchFamily="18" charset="2"/>
              </a:rPr>
              <a:t>库</a:t>
            </a:r>
            <a:r>
              <a:rPr lang="zh-CN" altLang="en-US" sz="1600">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仿宋_GB2312" pitchFamily="49" charset="-122"/>
                <a:ea typeface="仿宋_GB2312" pitchFamily="49" charset="-122"/>
                <a:sym typeface="Symbol" panose="05050102010706020507" pitchFamily="18" charset="2"/>
              </a:rPr>
              <a:t>用大写字母表示</a:t>
            </a:r>
          </a:p>
          <a:p>
            <a:pPr algn="just">
              <a:spcBef>
                <a:spcPct val="40000"/>
              </a:spcBef>
            </a:pPr>
            <a:r>
              <a:rPr lang="zh-CN" altLang="en-US" sz="1600" b="1">
                <a:latin typeface="Times New Roman" panose="02020603050405020304" pitchFamily="18" charset="0"/>
                <a:ea typeface="黑体" panose="02010609060101010101" pitchFamily="49" charset="-122"/>
                <a:sym typeface="Symbol" panose="05050102010706020507" pitchFamily="18" charset="2"/>
              </a:rPr>
              <a:t>标识符</a:t>
            </a:r>
            <a:r>
              <a:rPr lang="zh-CN" altLang="en-US" sz="1600">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仿宋_GB2312" pitchFamily="49" charset="-122"/>
                <a:ea typeface="仿宋_GB2312" pitchFamily="49" charset="-122"/>
                <a:sym typeface="Symbol" panose="05050102010706020507" pitchFamily="18" charset="2"/>
              </a:rPr>
              <a:t>用小写字母表示</a:t>
            </a:r>
          </a:p>
          <a:p>
            <a:pPr algn="just">
              <a:spcBef>
                <a:spcPct val="40000"/>
              </a:spcBef>
            </a:pPr>
            <a:r>
              <a:rPr lang="zh-CN" altLang="en-US" sz="1600" b="1">
                <a:latin typeface="Times New Roman" panose="02020603050405020304" pitchFamily="18" charset="0"/>
                <a:ea typeface="黑体" panose="02010609060101010101" pitchFamily="49" charset="-122"/>
                <a:sym typeface="Symbol" panose="05050102010706020507" pitchFamily="18" charset="2"/>
              </a:rPr>
              <a:t>简化书写</a:t>
            </a:r>
            <a:r>
              <a:rPr lang="zh-CN" altLang="en-US" sz="1600">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仿宋_GB2312" pitchFamily="49" charset="-122"/>
                <a:ea typeface="仿宋_GB2312" pitchFamily="49" charset="-122"/>
                <a:sym typeface="Symbol" panose="05050102010706020507" pitchFamily="18" charset="2"/>
              </a:rPr>
              <a:t>用 </a:t>
            </a:r>
            <a:r>
              <a:rPr lang="zh-CN" altLang="en-US" sz="1600" b="1">
                <a:latin typeface="宋体" panose="02010600030101010101" pitchFamily="2" charset="-122"/>
                <a:ea typeface="宋体" panose="02010600030101010101" pitchFamily="2" charset="-122"/>
                <a:sym typeface="Symbol" panose="05050102010706020507" pitchFamily="18" charset="2"/>
              </a:rPr>
              <a:t>&lt;</a:t>
            </a:r>
            <a:r>
              <a:rPr lang="zh-CN" altLang="en-US" sz="1600" b="1">
                <a:latin typeface="Times New Roman" panose="02020603050405020304" pitchFamily="18" charset="0"/>
                <a:ea typeface="宋体" panose="02010600030101010101" pitchFamily="2" charset="-122"/>
                <a:sym typeface="Symbol" panose="05050102010706020507" pitchFamily="18" charset="2"/>
              </a:rPr>
              <a:t>…</a:t>
            </a:r>
            <a:r>
              <a:rPr lang="zh-CN" altLang="en-US" sz="1600" b="1">
                <a:latin typeface="宋体" panose="02010600030101010101" pitchFamily="2" charset="-122"/>
                <a:ea typeface="宋体" panose="02010600030101010101" pitchFamily="2" charset="-122"/>
                <a:sym typeface="Symbol" panose="05050102010706020507" pitchFamily="18" charset="2"/>
              </a:rPr>
              <a:t>&gt; </a:t>
            </a:r>
            <a:r>
              <a:rPr lang="zh-CN" altLang="en-US" sz="1600" b="1">
                <a:latin typeface="仿宋_GB2312" pitchFamily="49" charset="-122"/>
                <a:ea typeface="仿宋_GB2312" pitchFamily="49" charset="-122"/>
                <a:sym typeface="Symbol" panose="05050102010706020507" pitchFamily="18" charset="2"/>
              </a:rPr>
              <a:t>表示</a:t>
            </a:r>
          </a:p>
          <a:p>
            <a:pPr algn="just">
              <a:spcBef>
                <a:spcPct val="40000"/>
              </a:spcBef>
            </a:pPr>
            <a:r>
              <a:rPr lang="zh-CN" altLang="en-US" sz="1600" b="1">
                <a:latin typeface="Times New Roman" panose="02020603050405020304" pitchFamily="18" charset="0"/>
                <a:ea typeface="黑体" panose="02010609060101010101" pitchFamily="49" charset="-122"/>
                <a:sym typeface="Symbol" panose="05050102010706020507" pitchFamily="18" charset="2"/>
              </a:rPr>
              <a:t>任选项</a:t>
            </a: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仿宋_GB2312" pitchFamily="49" charset="-122"/>
                <a:ea typeface="仿宋_GB2312" pitchFamily="49" charset="-122"/>
                <a:sym typeface="Symbol" panose="05050102010706020507" pitchFamily="18" charset="2"/>
              </a:rPr>
              <a:t>用 </a:t>
            </a:r>
            <a:r>
              <a:rPr lang="zh-CN" altLang="en-US" sz="1600" b="1">
                <a:latin typeface="宋体" panose="02010600030101010101" pitchFamily="2" charset="-122"/>
                <a:ea typeface="宋体" panose="02010600030101010101" pitchFamily="2" charset="-122"/>
                <a:sym typeface="Symbol" panose="05050102010706020507" pitchFamily="18" charset="2"/>
              </a:rPr>
              <a:t>[</a:t>
            </a:r>
            <a:r>
              <a:rPr lang="zh-CN" altLang="en-US" sz="1600" b="1">
                <a:latin typeface="Times New Roman" panose="02020603050405020304" pitchFamily="18" charset="0"/>
                <a:ea typeface="宋体" panose="02010600030101010101" pitchFamily="2" charset="-122"/>
                <a:sym typeface="Symbol" panose="05050102010706020507" pitchFamily="18" charset="2"/>
              </a:rPr>
              <a:t>…</a:t>
            </a: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仿宋_GB2312" pitchFamily="49" charset="-122"/>
                <a:ea typeface="仿宋_GB2312" pitchFamily="49" charset="-122"/>
                <a:sym typeface="Symbol" panose="05050102010706020507" pitchFamily="18" charset="2"/>
              </a:rPr>
              <a:t>表示</a:t>
            </a:r>
          </a:p>
          <a:p>
            <a:pPr algn="just">
              <a:spcBef>
                <a:spcPct val="40000"/>
              </a:spcBef>
            </a:pPr>
            <a:r>
              <a:rPr lang="zh-CN" altLang="en-US" sz="1600" b="1">
                <a:latin typeface="Times New Roman" panose="02020603050405020304" pitchFamily="18" charset="0"/>
                <a:ea typeface="黑体" panose="02010609060101010101" pitchFamily="49" charset="-122"/>
                <a:sym typeface="Symbol" panose="05050102010706020507" pitchFamily="18" charset="2"/>
              </a:rPr>
              <a:t>重复项</a:t>
            </a: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仿宋_GB2312" pitchFamily="49" charset="-122"/>
                <a:ea typeface="仿宋_GB2312" pitchFamily="49" charset="-122"/>
                <a:sym typeface="Symbol" panose="05050102010706020507" pitchFamily="18" charset="2"/>
              </a:rPr>
              <a:t>用 </a:t>
            </a:r>
            <a:r>
              <a:rPr lang="zh-CN" altLang="en-US" sz="1600" b="1">
                <a:latin typeface="宋体" panose="02010600030101010101" pitchFamily="2" charset="-122"/>
                <a:ea typeface="宋体" panose="02010600030101010101" pitchFamily="2" charset="-122"/>
                <a:sym typeface="Symbol" panose="05050102010706020507" pitchFamily="18" charset="2"/>
              </a:rPr>
              <a:t>{</a:t>
            </a:r>
            <a:r>
              <a:rPr lang="zh-CN" altLang="en-US" sz="1600" b="1">
                <a:latin typeface="Times New Roman" panose="02020603050405020304" pitchFamily="18" charset="0"/>
                <a:ea typeface="宋体" panose="02010600030101010101" pitchFamily="2" charset="-122"/>
                <a:sym typeface="Symbol" panose="05050102010706020507" pitchFamily="18" charset="2"/>
              </a:rPr>
              <a:t>…</a:t>
            </a: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仿宋_GB2312" pitchFamily="49" charset="-122"/>
                <a:ea typeface="仿宋_GB2312" pitchFamily="49" charset="-122"/>
                <a:sym typeface="Symbol" panose="05050102010706020507" pitchFamily="18" charset="2"/>
              </a:rPr>
              <a:t>表示，有时也用之界定一段语句</a:t>
            </a:r>
          </a:p>
          <a:p>
            <a:pPr algn="just">
              <a:spcBef>
                <a:spcPct val="40000"/>
              </a:spcBef>
            </a:pPr>
            <a:r>
              <a:rPr lang="zh-CN" altLang="en-US" sz="1600" b="1">
                <a:latin typeface="Times New Roman" panose="02020603050405020304" pitchFamily="18" charset="0"/>
                <a:ea typeface="黑体" panose="02010609060101010101" pitchFamily="49" charset="-122"/>
                <a:sym typeface="Symbol" panose="05050102010706020507" pitchFamily="18" charset="2"/>
              </a:rPr>
              <a:t>二选一</a:t>
            </a: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仿宋_GB2312" pitchFamily="49" charset="-122"/>
                <a:ea typeface="仿宋_GB2312" pitchFamily="49" charset="-122"/>
                <a:sym typeface="Symbol" panose="05050102010706020507" pitchFamily="18" charset="2"/>
              </a:rPr>
              <a:t>用</a:t>
            </a: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Times New Roman" panose="02020603050405020304" pitchFamily="18" charset="0"/>
                <a:ea typeface="宋体" panose="02010600030101010101" pitchFamily="2" charset="-122"/>
                <a:sym typeface="Symbol" panose="05050102010706020507" pitchFamily="18" charset="2"/>
              </a:rPr>
              <a:t>…</a:t>
            </a:r>
            <a:r>
              <a:rPr lang="zh-CN" altLang="en-US" sz="1600" b="1">
                <a:latin typeface="宋体" panose="02010600030101010101" pitchFamily="2" charset="-122"/>
                <a:ea typeface="宋体" panose="02010600030101010101" pitchFamily="2" charset="-122"/>
                <a:sym typeface="Symbol" panose="05050102010706020507" pitchFamily="18" charset="2"/>
              </a:rPr>
              <a:t></a:t>
            </a:r>
            <a:r>
              <a:rPr lang="zh-CN" altLang="en-US" sz="1600" b="1">
                <a:latin typeface="Times New Roman" panose="02020603050405020304" pitchFamily="18" charset="0"/>
                <a:ea typeface="宋体" panose="02010600030101010101" pitchFamily="2" charset="-122"/>
              </a:rPr>
              <a:t>…</a:t>
            </a:r>
            <a:r>
              <a:rPr lang="zh-CN" altLang="en-US" sz="1600" b="1">
                <a:latin typeface="宋体" panose="02010600030101010101" pitchFamily="2" charset="-122"/>
                <a:ea typeface="宋体" panose="02010600030101010101" pitchFamily="2" charset="-122"/>
              </a:rPr>
              <a:t> </a:t>
            </a:r>
            <a:r>
              <a:rPr lang="zh-CN" altLang="en-US" sz="1600" b="1">
                <a:latin typeface="仿宋_GB2312" pitchFamily="49" charset="-122"/>
                <a:ea typeface="仿宋_GB2312" pitchFamily="49" charset="-122"/>
                <a:sym typeface="Symbol" panose="05050102010706020507" pitchFamily="18" charset="2"/>
              </a:rPr>
              <a:t>表示</a:t>
            </a:r>
          </a:p>
          <a:p>
            <a:pPr algn="just">
              <a:spcBef>
                <a:spcPct val="40000"/>
              </a:spcBef>
            </a:pPr>
            <a:r>
              <a:rPr lang="zh-CN" altLang="en-US" sz="1600" b="1">
                <a:latin typeface="Times New Roman" panose="02020603050405020304" pitchFamily="18" charset="0"/>
                <a:ea typeface="黑体" panose="02010609060101010101" pitchFamily="49" charset="-122"/>
                <a:sym typeface="Symbol" panose="05050102010706020507" pitchFamily="18" charset="2"/>
              </a:rPr>
              <a:t>定义为</a:t>
            </a: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仿宋_GB2312" pitchFamily="49" charset="-122"/>
                <a:ea typeface="仿宋_GB2312" pitchFamily="49" charset="-122"/>
                <a:sym typeface="Symbol" panose="05050102010706020507" pitchFamily="18" charset="2"/>
              </a:rPr>
              <a:t>用</a:t>
            </a:r>
            <a:r>
              <a:rPr lang="zh-CN" altLang="en-US" sz="1600" b="1">
                <a:latin typeface="宋体" panose="02010600030101010101" pitchFamily="2" charset="-122"/>
                <a:ea typeface="宋体" panose="02010600030101010101" pitchFamily="2" charset="-122"/>
                <a:sym typeface="Symbol" panose="05050102010706020507" pitchFamily="18" charset="2"/>
              </a:rPr>
              <a:t> ::= </a:t>
            </a:r>
            <a:r>
              <a:rPr lang="zh-CN" altLang="en-US" sz="1600" b="1">
                <a:latin typeface="仿宋_GB2312" pitchFamily="49" charset="-122"/>
                <a:ea typeface="仿宋_GB2312" pitchFamily="49" charset="-122"/>
                <a:sym typeface="Symbol" panose="05050102010706020507" pitchFamily="18" charset="2"/>
              </a:rPr>
              <a:t>表示</a:t>
            </a:r>
          </a:p>
          <a:p>
            <a:pPr algn="just">
              <a:spcBef>
                <a:spcPct val="40000"/>
              </a:spcBef>
            </a:pPr>
            <a:r>
              <a:rPr lang="zh-CN" altLang="en-US" sz="1600" b="1">
                <a:latin typeface="Times New Roman" panose="02020603050405020304" pitchFamily="18" charset="0"/>
                <a:ea typeface="黑体" panose="02010609060101010101" pitchFamily="49" charset="-122"/>
                <a:sym typeface="Symbol" panose="05050102010706020507" pitchFamily="18" charset="2"/>
              </a:rPr>
              <a:t>语句分隔</a:t>
            </a: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仿宋_GB2312" pitchFamily="49" charset="-122"/>
                <a:ea typeface="仿宋_GB2312" pitchFamily="49" charset="-122"/>
                <a:sym typeface="Symbol" panose="05050102010706020507" pitchFamily="18" charset="2"/>
              </a:rPr>
              <a:t>用分号</a:t>
            </a: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Times New Roman" panose="02020603050405020304" pitchFamily="18" charset="0"/>
                <a:ea typeface="宋体" panose="02010600030101010101" pitchFamily="2" charset="-122"/>
                <a:sym typeface="Symbol" panose="05050102010706020507" pitchFamily="18" charset="2"/>
              </a:rPr>
              <a:t>“</a:t>
            </a:r>
            <a:r>
              <a:rPr lang="en-US" altLang="zh-CN" sz="1600" b="1">
                <a:latin typeface="宋体" panose="02010600030101010101" pitchFamily="2" charset="-122"/>
                <a:ea typeface="宋体" panose="02010600030101010101" pitchFamily="2" charset="-122"/>
                <a:sym typeface="Symbol" panose="05050102010706020507" pitchFamily="18" charset="2"/>
              </a:rPr>
              <a:t>；</a:t>
            </a:r>
            <a:r>
              <a:rPr lang="zh-CN" altLang="en-US" sz="1600" b="1">
                <a:latin typeface="Times New Roman" panose="02020603050405020304" pitchFamily="18" charset="0"/>
                <a:ea typeface="宋体" panose="02010600030101010101" pitchFamily="2" charset="-122"/>
                <a:sym typeface="Symbol" panose="05050102010706020507" pitchFamily="18" charset="2"/>
              </a:rPr>
              <a:t>”</a:t>
            </a: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仿宋_GB2312" pitchFamily="49" charset="-122"/>
                <a:ea typeface="仿宋_GB2312" pitchFamily="49" charset="-122"/>
                <a:sym typeface="Symbol" panose="05050102010706020507" pitchFamily="18" charset="2"/>
              </a:rPr>
              <a:t>表示</a:t>
            </a:r>
          </a:p>
          <a:p>
            <a:pPr algn="just">
              <a:spcBef>
                <a:spcPct val="40000"/>
              </a:spcBef>
            </a:pPr>
            <a:r>
              <a:rPr lang="zh-CN" altLang="en-US" sz="1600" b="1">
                <a:latin typeface="Times New Roman" panose="02020603050405020304" pitchFamily="18" charset="0"/>
                <a:ea typeface="黑体" panose="02010609060101010101" pitchFamily="49" charset="-122"/>
                <a:sym typeface="Symbol" panose="05050102010706020507" pitchFamily="18" charset="2"/>
              </a:rPr>
              <a:t>特殊要强调的内容</a:t>
            </a: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仿宋_GB2312" pitchFamily="49" charset="-122"/>
                <a:ea typeface="仿宋_GB2312" pitchFamily="49" charset="-122"/>
                <a:sym typeface="Symbol" panose="05050102010706020507" pitchFamily="18" charset="2"/>
              </a:rPr>
              <a:t>用黑体表示</a:t>
            </a:r>
          </a:p>
          <a:p>
            <a:pPr algn="just">
              <a:spcBef>
                <a:spcPct val="40000"/>
              </a:spcBef>
            </a:pPr>
            <a:r>
              <a:rPr lang="zh-CN" altLang="en-US" sz="1600" b="1">
                <a:latin typeface="黑体" panose="02010609060101010101" pitchFamily="49" charset="-122"/>
                <a:ea typeface="黑体" panose="02010609060101010101" pitchFamily="49" charset="-122"/>
                <a:sym typeface="Symbol" panose="05050102010706020507" pitchFamily="18" charset="2"/>
              </a:rPr>
              <a:t>注释</a:t>
            </a: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仿宋_GB2312" pitchFamily="49" charset="-122"/>
                <a:ea typeface="仿宋_GB2312" pitchFamily="49" charset="-122"/>
                <a:sym typeface="Symbol" panose="05050102010706020507" pitchFamily="18" charset="2"/>
              </a:rPr>
              <a:t>用</a:t>
            </a: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Times New Roman" panose="02020603050405020304" pitchFamily="18" charset="0"/>
                <a:ea typeface="宋体" panose="02010600030101010101" pitchFamily="2" charset="-122"/>
                <a:sym typeface="Symbol" panose="05050102010706020507" pitchFamily="18" charset="2"/>
              </a:rPr>
              <a:t>“</a:t>
            </a:r>
            <a:r>
              <a:rPr lang="zh-CN" altLang="en-US" sz="1600" b="1">
                <a:latin typeface="宋体" panose="02010600030101010101" pitchFamily="2" charset="-122"/>
                <a:ea typeface="宋体" panose="02010600030101010101" pitchFamily="2" charset="-122"/>
                <a:sym typeface="Symbol" panose="05050102010706020507" pitchFamily="18" charset="2"/>
              </a:rPr>
              <a:t>--</a:t>
            </a:r>
            <a:r>
              <a:rPr lang="zh-CN" altLang="en-US" sz="1600" b="1">
                <a:latin typeface="Times New Roman" panose="02020603050405020304" pitchFamily="18" charset="0"/>
                <a:ea typeface="宋体" panose="02010600030101010101" pitchFamily="2" charset="-122"/>
                <a:sym typeface="Symbol" panose="05050102010706020507" pitchFamily="18" charset="2"/>
              </a:rPr>
              <a:t>”</a:t>
            </a:r>
            <a:r>
              <a:rPr lang="zh-CN" altLang="en-US" sz="1600" b="1">
                <a:latin typeface="宋体" panose="02010600030101010101" pitchFamily="2" charset="-122"/>
                <a:ea typeface="宋体" panose="02010600030101010101" pitchFamily="2" charset="-122"/>
                <a:sym typeface="Symbol" panose="05050102010706020507" pitchFamily="18" charset="2"/>
              </a:rPr>
              <a:t> </a:t>
            </a:r>
            <a:r>
              <a:rPr lang="zh-CN" altLang="en-US" sz="1600" b="1">
                <a:latin typeface="仿宋_GB2312" pitchFamily="49" charset="-122"/>
                <a:ea typeface="仿宋_GB2312" pitchFamily="49" charset="-122"/>
                <a:sym typeface="Symbol" panose="05050102010706020507" pitchFamily="18" charset="2"/>
              </a:rPr>
              <a:t>前缀</a:t>
            </a:r>
            <a:endParaRPr lang="zh-CN" altLang="en-US" sz="1600" b="1">
              <a:latin typeface="宋体" panose="02010600030101010101" pitchFamily="2" charset="-122"/>
              <a:ea typeface="宋体" panose="02010600030101010101" pitchFamily="2" charset="-122"/>
              <a:sym typeface="Symbol" panose="05050102010706020507" pitchFamily="18" charset="2"/>
            </a:endParaRPr>
          </a:p>
          <a:p>
            <a:endParaRPr lang="zh-CN" altLang="en-US" sz="1200" b="1">
              <a:latin typeface="黑体" panose="02010609060101010101" pitchFamily="49" charset="-122"/>
              <a:ea typeface="黑体" panose="02010609060101010101" pitchFamily="49" charset="-122"/>
              <a:sym typeface="Symbol" panose="05050102010706020507" pitchFamily="18" charset="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E932E9C6-1798-4FD3-915F-30EE6E09F9FE}"/>
              </a:ext>
            </a:extLst>
          </p:cNvPr>
          <p:cNvSpPr>
            <a:spLocks noGrp="1"/>
          </p:cNvSpPr>
          <p:nvPr>
            <p:ph type="dt" sz="half" idx="10"/>
          </p:nvPr>
        </p:nvSpPr>
        <p:spPr/>
        <p:txBody>
          <a:bodyPr/>
          <a:lstStyle/>
          <a:p>
            <a:fld id="{C9ABEBBC-9615-4766-A207-3F5CFF1B5B26}" type="datetime1">
              <a:rPr lang="zh-CN" altLang="en-US"/>
              <a:pPr/>
              <a:t>2018/11/27</a:t>
            </a:fld>
            <a:endParaRPr lang="en-US" altLang="en-US"/>
          </a:p>
        </p:txBody>
      </p:sp>
      <p:sp>
        <p:nvSpPr>
          <p:cNvPr id="12" name="页脚占位符 4">
            <a:extLst>
              <a:ext uri="{FF2B5EF4-FFF2-40B4-BE49-F238E27FC236}">
                <a16:creationId xmlns:a16="http://schemas.microsoft.com/office/drawing/2014/main" id="{CEE06A78-7268-4FF9-B685-2168580499B9}"/>
              </a:ext>
            </a:extLst>
          </p:cNvPr>
          <p:cNvSpPr>
            <a:spLocks noGrp="1"/>
          </p:cNvSpPr>
          <p:nvPr>
            <p:ph type="ftr" sz="quarter" idx="11"/>
          </p:nvPr>
        </p:nvSpPr>
        <p:spPr/>
        <p:txBody>
          <a:bodyPr/>
          <a:lstStyle/>
          <a:p>
            <a:r>
              <a:rPr lang="zh-CN" altLang="en-US"/>
              <a:t>电子教案 </a:t>
            </a:r>
            <a:r>
              <a:rPr lang="en-US" altLang="zh-CN"/>
              <a:t>Page </a:t>
            </a:r>
            <a:fld id="{3480B5AE-A2DB-47B9-8E29-8F06E24DF3C2}" type="slidenum">
              <a:rPr lang="en-US" altLang="zh-CN"/>
              <a:pPr/>
              <a:t>70</a:t>
            </a:fld>
            <a:r>
              <a:rPr lang="en-US" altLang="zh-CN"/>
              <a:t> of 97</a:t>
            </a:r>
          </a:p>
        </p:txBody>
      </p:sp>
      <p:sp>
        <p:nvSpPr>
          <p:cNvPr id="134146" name="Rectangle 2">
            <a:extLst>
              <a:ext uri="{FF2B5EF4-FFF2-40B4-BE49-F238E27FC236}">
                <a16:creationId xmlns:a16="http://schemas.microsoft.com/office/drawing/2014/main" id="{44AAC04E-571D-4C9B-B827-85ABD30EC708}"/>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47" name="Text Box 3">
            <a:extLst>
              <a:ext uri="{FF2B5EF4-FFF2-40B4-BE49-F238E27FC236}">
                <a16:creationId xmlns:a16="http://schemas.microsoft.com/office/drawing/2014/main" id="{428C4F74-EE6D-4F65-BB6E-FFDB6F2F3F5B}"/>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第四部分  </a:t>
            </a:r>
            <a:r>
              <a:rPr lang="en-US" altLang="zh-CN" sz="3200" b="1">
                <a:latin typeface="Times New Roman" panose="02020603050405020304" pitchFamily="18" charset="0"/>
                <a:ea typeface="宋体" panose="02010600030101010101" pitchFamily="2" charset="-122"/>
              </a:rPr>
              <a:t>VHDL</a:t>
            </a:r>
            <a:r>
              <a:rPr lang="zh-CN" altLang="en-US" sz="3200" b="1">
                <a:latin typeface="Times New Roman" panose="02020603050405020304" pitchFamily="18" charset="0"/>
                <a:ea typeface="宋体" panose="02010600030101010101" pitchFamily="2" charset="-122"/>
              </a:rPr>
              <a:t>的模型结构(33)</a:t>
            </a:r>
            <a:endParaRPr lang="en-US" altLang="en-US" sz="3200" b="1">
              <a:latin typeface="Times New Roman" panose="02020603050405020304" pitchFamily="18" charset="0"/>
              <a:ea typeface="宋体" panose="02010600030101010101" pitchFamily="2" charset="-122"/>
            </a:endParaRPr>
          </a:p>
        </p:txBody>
      </p:sp>
      <p:sp>
        <p:nvSpPr>
          <p:cNvPr id="134148" name="Rectangle 4">
            <a:extLst>
              <a:ext uri="{FF2B5EF4-FFF2-40B4-BE49-F238E27FC236}">
                <a16:creationId xmlns:a16="http://schemas.microsoft.com/office/drawing/2014/main" id="{8EC64EE7-1DE6-40E8-B774-C63BEBC6CEC3}"/>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149" name="Rectangle 5">
            <a:extLst>
              <a:ext uri="{FF2B5EF4-FFF2-40B4-BE49-F238E27FC236}">
                <a16:creationId xmlns:a16="http://schemas.microsoft.com/office/drawing/2014/main" id="{BB2AA992-0297-46B7-9A31-97CAEB7CCD97}"/>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4150" name="Rectangle 6">
            <a:extLst>
              <a:ext uri="{FF2B5EF4-FFF2-40B4-BE49-F238E27FC236}">
                <a16:creationId xmlns:a16="http://schemas.microsoft.com/office/drawing/2014/main" id="{68480310-30D4-457B-AA0C-19E97E917758}"/>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151" name="Text Box 7">
            <a:extLst>
              <a:ext uri="{FF2B5EF4-FFF2-40B4-BE49-F238E27FC236}">
                <a16:creationId xmlns:a16="http://schemas.microsoft.com/office/drawing/2014/main" id="{1DB8CB23-65BA-4780-B9D8-18730B303932}"/>
              </a:ext>
            </a:extLst>
          </p:cNvPr>
          <p:cNvSpPr txBox="1">
            <a:spLocks noChangeArrowheads="1"/>
          </p:cNvSpPr>
          <p:nvPr/>
        </p:nvSpPr>
        <p:spPr bwMode="auto">
          <a:xfrm>
            <a:off x="381000" y="762000"/>
            <a:ext cx="861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包集合与设计库</a:t>
            </a:r>
            <a:endParaRPr lang="zh-CN" altLang="en-US" sz="1600" b="1">
              <a:latin typeface="Times New Roman" panose="02020603050405020304" pitchFamily="18" charset="0"/>
              <a:ea typeface="宋体" panose="02010600030101010101" pitchFamily="2" charset="-122"/>
            </a:endParaRPr>
          </a:p>
        </p:txBody>
      </p:sp>
      <p:sp>
        <p:nvSpPr>
          <p:cNvPr id="134152" name="Rectangle 8">
            <a:extLst>
              <a:ext uri="{FF2B5EF4-FFF2-40B4-BE49-F238E27FC236}">
                <a16:creationId xmlns:a16="http://schemas.microsoft.com/office/drawing/2014/main" id="{49F5C4BC-49A0-483A-8BB5-76E86E0CE6BC}"/>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4153" name="Rectangle 9">
            <a:extLst>
              <a:ext uri="{FF2B5EF4-FFF2-40B4-BE49-F238E27FC236}">
                <a16:creationId xmlns:a16="http://schemas.microsoft.com/office/drawing/2014/main" id="{81B8267D-7CE9-4CB5-82B3-396E034711A4}"/>
              </a:ext>
            </a:extLst>
          </p:cNvPr>
          <p:cNvSpPr>
            <a:spLocks noChangeArrowheads="1"/>
          </p:cNvSpPr>
          <p:nvPr/>
        </p:nvSpPr>
        <p:spPr bwMode="auto">
          <a:xfrm>
            <a:off x="685800" y="1219200"/>
            <a:ext cx="8229600" cy="222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40000"/>
              </a:spcBef>
              <a:buFont typeface="Symbol" panose="05050102010706020507" pitchFamily="18" charset="2"/>
              <a:buChar char="·"/>
            </a:pPr>
            <a:r>
              <a:rPr lang="zh-CN" altLang="en-US" sz="1600" b="1">
                <a:latin typeface="Times New Roman" panose="02020603050405020304" pitchFamily="18" charset="0"/>
                <a:ea typeface="仿宋_GB2312" pitchFamily="49" charset="-122"/>
              </a:rPr>
              <a:t>资源库：厂商库，例如，</a:t>
            </a:r>
            <a:r>
              <a:rPr lang="en-US" altLang="zh-CN" sz="1600" b="1">
                <a:latin typeface="Times New Roman" panose="02020603050405020304" pitchFamily="18" charset="0"/>
                <a:ea typeface="仿宋_GB2312" pitchFamily="49" charset="-122"/>
              </a:rPr>
              <a:t>Synopsys</a:t>
            </a:r>
            <a:r>
              <a:rPr lang="zh-CN" altLang="en-US" sz="1600" b="1">
                <a:latin typeface="Times New Roman" panose="02020603050405020304" pitchFamily="18" charset="0"/>
                <a:ea typeface="仿宋_GB2312" pitchFamily="49" charset="-122"/>
              </a:rPr>
              <a:t>公司的</a:t>
            </a:r>
            <a:r>
              <a:rPr lang="en-US" altLang="zh-CN" sz="1600" b="1">
                <a:latin typeface="Times New Roman" panose="02020603050405020304" pitchFamily="18" charset="0"/>
                <a:ea typeface="仿宋_GB2312" pitchFamily="49" charset="-122"/>
              </a:rPr>
              <a:t>synopsys</a:t>
            </a:r>
            <a:r>
              <a:rPr lang="zh-CN" altLang="en-US" sz="1600" b="1">
                <a:latin typeface="Times New Roman" panose="02020603050405020304" pitchFamily="18" charset="0"/>
                <a:ea typeface="仿宋_GB2312" pitchFamily="49" charset="-122"/>
              </a:rPr>
              <a:t>库和</a:t>
            </a:r>
            <a:r>
              <a:rPr lang="en-US" altLang="zh-CN" sz="1600" b="1">
                <a:latin typeface="Times New Roman" panose="02020603050405020304" pitchFamily="18" charset="0"/>
                <a:ea typeface="仿宋_GB2312" pitchFamily="49" charset="-122"/>
              </a:rPr>
              <a:t>Altera</a:t>
            </a:r>
            <a:r>
              <a:rPr lang="zh-CN" altLang="en-US" sz="1600" b="1">
                <a:latin typeface="Times New Roman" panose="02020603050405020304" pitchFamily="18" charset="0"/>
                <a:ea typeface="仿宋_GB2312" pitchFamily="49" charset="-122"/>
              </a:rPr>
              <a:t>公司的</a:t>
            </a:r>
            <a:r>
              <a:rPr lang="en-US" altLang="zh-CN" sz="1600" b="1">
                <a:latin typeface="Times New Roman" panose="02020603050405020304" pitchFamily="18" charset="0"/>
                <a:ea typeface="仿宋_GB2312" pitchFamily="49" charset="-122"/>
              </a:rPr>
              <a:t>lpm</a:t>
            </a:r>
            <a:r>
              <a:rPr lang="zh-CN" altLang="en-US" sz="1600" b="1">
                <a:latin typeface="Times New Roman" panose="02020603050405020304" pitchFamily="18" charset="0"/>
                <a:ea typeface="仿宋_GB2312" pitchFamily="49" charset="-122"/>
              </a:rPr>
              <a:t>库。 库中存放</a:t>
            </a:r>
          </a:p>
          <a:p>
            <a:pPr algn="just">
              <a:spcBef>
                <a:spcPct val="40000"/>
              </a:spcBef>
              <a:buFont typeface="Symbol" panose="05050102010706020507" pitchFamily="18" charset="2"/>
              <a:buNone/>
            </a:pPr>
            <a:r>
              <a:rPr lang="zh-CN" altLang="en-US" sz="1600" b="1">
                <a:latin typeface="Times New Roman" panose="02020603050405020304" pitchFamily="18" charset="0"/>
                <a:ea typeface="仿宋_GB2312" pitchFamily="49" charset="-122"/>
              </a:rPr>
              <a:t>                  着的与逻辑门一一对应的实体，使用前必须要用库说明语句对其进行说明</a:t>
            </a:r>
          </a:p>
          <a:p>
            <a:pPr algn="just">
              <a:spcBef>
                <a:spcPct val="40000"/>
              </a:spcBef>
              <a:buFont typeface="Symbol" panose="05050102010706020507" pitchFamily="18" charset="2"/>
              <a:buNone/>
            </a:pPr>
            <a:endParaRPr lang="zh-CN" altLang="en-US" sz="800" b="1">
              <a:latin typeface="Times New Roman" panose="02020603050405020304" pitchFamily="18" charset="0"/>
              <a:ea typeface="仿宋_GB2312" pitchFamily="49" charset="-122"/>
            </a:endParaRPr>
          </a:p>
          <a:p>
            <a:pPr algn="just">
              <a:spcBef>
                <a:spcPct val="40000"/>
              </a:spcBef>
              <a:buFont typeface="Symbol" panose="05050102010706020507" pitchFamily="18" charset="2"/>
              <a:buChar char="·"/>
            </a:pPr>
            <a:r>
              <a:rPr lang="zh-CN" altLang="en-US" sz="1600" b="1">
                <a:latin typeface="Times New Roman" panose="02020603050405020304" pitchFamily="18" charset="0"/>
                <a:ea typeface="仿宋_GB2312" pitchFamily="49" charset="-122"/>
              </a:rPr>
              <a:t>用户库：指由用户提供的公用包集合和实体/构造体对等设计数据汇集在一起所组成的</a:t>
            </a:r>
          </a:p>
          <a:p>
            <a:pPr algn="just">
              <a:spcBef>
                <a:spcPct val="40000"/>
              </a:spcBef>
              <a:buFont typeface="Symbol" panose="05050102010706020507" pitchFamily="18" charset="2"/>
              <a:buNone/>
            </a:pPr>
            <a:r>
              <a:rPr lang="zh-CN" altLang="en-US" sz="1600" b="1">
                <a:latin typeface="Times New Roman" panose="02020603050405020304" pitchFamily="18" charset="0"/>
                <a:ea typeface="仿宋_GB2312" pitchFamily="49" charset="-122"/>
              </a:rPr>
              <a:t>                 库，主要用于提高设计效率和实现设计重用。用户库不是隐含可见的，使用</a:t>
            </a:r>
          </a:p>
          <a:p>
            <a:pPr algn="just">
              <a:spcBef>
                <a:spcPct val="40000"/>
              </a:spcBef>
              <a:buFont typeface="Symbol" panose="05050102010706020507" pitchFamily="18" charset="2"/>
              <a:buNone/>
            </a:pPr>
            <a:r>
              <a:rPr lang="zh-CN" altLang="en-US" sz="1600" b="1">
                <a:latin typeface="Times New Roman" panose="02020603050405020304" pitchFamily="18" charset="0"/>
                <a:ea typeface="仿宋_GB2312" pitchFamily="49" charset="-122"/>
              </a:rPr>
              <a:t>                 前需要用库说明语句对其进行说明</a:t>
            </a:r>
          </a:p>
          <a:p>
            <a:pPr algn="just">
              <a:spcBef>
                <a:spcPct val="40000"/>
              </a:spcBef>
              <a:buFont typeface="Symbol" panose="05050102010706020507" pitchFamily="18" charset="2"/>
              <a:buNone/>
            </a:pPr>
            <a:r>
              <a:rPr lang="zh-CN" altLang="en-US" sz="1600" b="1">
                <a:latin typeface="Times New Roman" panose="02020603050405020304" pitchFamily="18" charset="0"/>
                <a:ea typeface="仿宋_GB2312" pitchFamily="49" charset="-122"/>
              </a:rPr>
              <a:t>例：</a:t>
            </a:r>
            <a:r>
              <a:rPr lang="zh-CN" altLang="en-US" sz="1600" b="1">
                <a:latin typeface="Times New Roman" panose="02020603050405020304" pitchFamily="18" charset="0"/>
                <a:ea typeface="宋体" panose="02010600030101010101" pitchFamily="2" charset="-122"/>
              </a:rPr>
              <a:t> </a:t>
            </a:r>
            <a:r>
              <a:rPr lang="en-US" altLang="zh-CN" sz="1600" b="1">
                <a:latin typeface="Times New Roman" panose="02020603050405020304" pitchFamily="18" charset="0"/>
                <a:ea typeface="仿宋_GB2312" pitchFamily="49" charset="-122"/>
              </a:rPr>
              <a:t>Altera</a:t>
            </a:r>
            <a:r>
              <a:rPr lang="zh-CN" altLang="en-US" sz="1600" b="1">
                <a:latin typeface="Times New Roman" panose="02020603050405020304" pitchFamily="18" charset="0"/>
                <a:ea typeface="仿宋_GB2312" pitchFamily="49" charset="-122"/>
              </a:rPr>
              <a:t>公司的资源库：</a:t>
            </a:r>
            <a:r>
              <a:rPr lang="en-US" altLang="zh-CN" sz="1600" b="1">
                <a:latin typeface="Times New Roman" panose="02020603050405020304" pitchFamily="18" charset="0"/>
                <a:ea typeface="仿宋_GB2312" pitchFamily="49" charset="-122"/>
              </a:rPr>
              <a:t>altera 、altera_mf</a:t>
            </a:r>
            <a:r>
              <a:rPr lang="zh-CN" altLang="en-US" sz="1600" b="1">
                <a:latin typeface="Times New Roman" panose="02020603050405020304" pitchFamily="18" charset="0"/>
                <a:ea typeface="仿宋_GB2312" pitchFamily="49" charset="-122"/>
              </a:rPr>
              <a:t>和</a:t>
            </a:r>
            <a:r>
              <a:rPr lang="en-US" altLang="zh-CN" sz="1600" b="1">
                <a:latin typeface="Times New Roman" panose="02020603050405020304" pitchFamily="18" charset="0"/>
                <a:ea typeface="仿宋_GB2312" pitchFamily="49" charset="-122"/>
              </a:rPr>
              <a:t>lpm</a:t>
            </a:r>
            <a:r>
              <a:rPr lang="zh-CN" altLang="en-US" sz="1600" b="1">
                <a:latin typeface="Times New Roman" panose="02020603050405020304" pitchFamily="18" charset="0"/>
                <a:ea typeface="仿宋_GB2312" pitchFamily="49" charset="-122"/>
              </a:rPr>
              <a:t>资源库</a:t>
            </a:r>
          </a:p>
        </p:txBody>
      </p:sp>
      <p:graphicFrame>
        <p:nvGraphicFramePr>
          <p:cNvPr id="134299" name="Object 155">
            <a:extLst>
              <a:ext uri="{FF2B5EF4-FFF2-40B4-BE49-F238E27FC236}">
                <a16:creationId xmlns:a16="http://schemas.microsoft.com/office/drawing/2014/main" id="{BB3BDE90-BC12-4EF1-B284-6A1F7951BD6A}"/>
              </a:ext>
            </a:extLst>
          </p:cNvPr>
          <p:cNvGraphicFramePr>
            <a:graphicFrameLocks noChangeAspect="1"/>
          </p:cNvGraphicFramePr>
          <p:nvPr/>
        </p:nvGraphicFramePr>
        <p:xfrm>
          <a:off x="1143000" y="3581400"/>
          <a:ext cx="7539038" cy="2630488"/>
        </p:xfrm>
        <a:graphic>
          <a:graphicData uri="http://schemas.openxmlformats.org/presentationml/2006/ole">
            <mc:AlternateContent xmlns:mc="http://schemas.openxmlformats.org/markup-compatibility/2006">
              <mc:Choice xmlns:v="urn:schemas-microsoft-com:vml" Requires="v">
                <p:oleObj spid="_x0000_s134315" name="位图图像" r:id="rId3" imgW="6552381" imgH="2285714" progId="Paint.Picture">
                  <p:embed/>
                </p:oleObj>
              </mc:Choice>
              <mc:Fallback>
                <p:oleObj name="位图图像" r:id="rId3" imgW="6552381" imgH="2285714" progId="Paint.Picture">
                  <p:embed/>
                  <p:pic>
                    <p:nvPicPr>
                      <p:cNvPr id="0" name="Object 1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581400"/>
                        <a:ext cx="7539038" cy="263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BE33713A-4147-478D-A412-1EB10DB39436}"/>
              </a:ext>
            </a:extLst>
          </p:cNvPr>
          <p:cNvSpPr>
            <a:spLocks noGrp="1"/>
          </p:cNvSpPr>
          <p:nvPr>
            <p:ph type="dt" sz="half" idx="10"/>
          </p:nvPr>
        </p:nvSpPr>
        <p:spPr/>
        <p:txBody>
          <a:bodyPr/>
          <a:lstStyle/>
          <a:p>
            <a:fld id="{2B6F0DB4-77F5-48FE-BEB6-17082B57FE31}" type="datetime1">
              <a:rPr lang="zh-CN" altLang="en-US"/>
              <a:pPr/>
              <a:t>2018/11/27</a:t>
            </a:fld>
            <a:endParaRPr lang="en-US" altLang="en-US"/>
          </a:p>
        </p:txBody>
      </p:sp>
      <p:sp>
        <p:nvSpPr>
          <p:cNvPr id="11" name="页脚占位符 4">
            <a:extLst>
              <a:ext uri="{FF2B5EF4-FFF2-40B4-BE49-F238E27FC236}">
                <a16:creationId xmlns:a16="http://schemas.microsoft.com/office/drawing/2014/main" id="{9ED2497D-F952-490E-939E-E63B7F849896}"/>
              </a:ext>
            </a:extLst>
          </p:cNvPr>
          <p:cNvSpPr>
            <a:spLocks noGrp="1"/>
          </p:cNvSpPr>
          <p:nvPr>
            <p:ph type="ftr" sz="quarter" idx="11"/>
          </p:nvPr>
        </p:nvSpPr>
        <p:spPr/>
        <p:txBody>
          <a:bodyPr/>
          <a:lstStyle/>
          <a:p>
            <a:r>
              <a:rPr lang="zh-CN" altLang="en-US"/>
              <a:t>电子教案 </a:t>
            </a:r>
            <a:r>
              <a:rPr lang="en-US" altLang="zh-CN"/>
              <a:t>Page </a:t>
            </a:r>
            <a:fld id="{469E20FB-25A4-45E9-84CD-CDC5600E4999}" type="slidenum">
              <a:rPr lang="en-US" altLang="zh-CN"/>
              <a:pPr/>
              <a:t>71</a:t>
            </a:fld>
            <a:r>
              <a:rPr lang="en-US" altLang="zh-CN"/>
              <a:t> of 97</a:t>
            </a:r>
          </a:p>
        </p:txBody>
      </p:sp>
      <p:sp>
        <p:nvSpPr>
          <p:cNvPr id="137218" name="Rectangle 2">
            <a:extLst>
              <a:ext uri="{FF2B5EF4-FFF2-40B4-BE49-F238E27FC236}">
                <a16:creationId xmlns:a16="http://schemas.microsoft.com/office/drawing/2014/main" id="{3AB8F338-2977-4B15-B2AA-A7F710B76C57}"/>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19" name="Text Box 3">
            <a:extLst>
              <a:ext uri="{FF2B5EF4-FFF2-40B4-BE49-F238E27FC236}">
                <a16:creationId xmlns:a16="http://schemas.microsoft.com/office/drawing/2014/main" id="{5B9BFACE-7F27-4915-90F8-25BEF7F6094D}"/>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第五部分  深入理解</a:t>
            </a:r>
            <a:r>
              <a:rPr lang="en-US" altLang="zh-CN" sz="3200" b="1">
                <a:latin typeface="Times New Roman" panose="02020603050405020304" pitchFamily="18" charset="0"/>
                <a:ea typeface="宋体" panose="02010600030101010101" pitchFamily="2" charset="-122"/>
              </a:rPr>
              <a:t>VHDL</a:t>
            </a:r>
            <a:r>
              <a:rPr lang="en-US" altLang="zh-CN" sz="1600" b="1">
                <a:latin typeface="Times New Roman" panose="02020603050405020304" pitchFamily="18" charset="0"/>
                <a:ea typeface="仿宋_GB2312" pitchFamily="49" charset="-122"/>
              </a:rPr>
              <a:t> </a:t>
            </a:r>
            <a:r>
              <a:rPr lang="zh-CN" altLang="en-US" sz="3200" b="1">
                <a:latin typeface="Times New Roman" panose="02020603050405020304" pitchFamily="18" charset="0"/>
                <a:ea typeface="宋体" panose="02010600030101010101" pitchFamily="2" charset="-122"/>
              </a:rPr>
              <a:t>(1)</a:t>
            </a:r>
            <a:endParaRPr lang="en-US" altLang="en-US" sz="3200" b="1">
              <a:latin typeface="Times New Roman" panose="02020603050405020304" pitchFamily="18" charset="0"/>
              <a:ea typeface="宋体" panose="02010600030101010101" pitchFamily="2" charset="-122"/>
            </a:endParaRPr>
          </a:p>
        </p:txBody>
      </p:sp>
      <p:sp>
        <p:nvSpPr>
          <p:cNvPr id="137220" name="Rectangle 4">
            <a:extLst>
              <a:ext uri="{FF2B5EF4-FFF2-40B4-BE49-F238E27FC236}">
                <a16:creationId xmlns:a16="http://schemas.microsoft.com/office/drawing/2014/main" id="{21E9C1DD-2110-433B-9CAC-F093D0E58C9C}"/>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7221" name="Rectangle 5">
            <a:extLst>
              <a:ext uri="{FF2B5EF4-FFF2-40B4-BE49-F238E27FC236}">
                <a16:creationId xmlns:a16="http://schemas.microsoft.com/office/drawing/2014/main" id="{AECF6773-037D-4F9F-81DC-E046269276C0}"/>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7222" name="Rectangle 6">
            <a:extLst>
              <a:ext uri="{FF2B5EF4-FFF2-40B4-BE49-F238E27FC236}">
                <a16:creationId xmlns:a16="http://schemas.microsoft.com/office/drawing/2014/main" id="{806BF9B3-EF96-405C-B975-6FFF6E0DC1F0}"/>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23" name="Text Box 7">
            <a:extLst>
              <a:ext uri="{FF2B5EF4-FFF2-40B4-BE49-F238E27FC236}">
                <a16:creationId xmlns:a16="http://schemas.microsoft.com/office/drawing/2014/main" id="{9A2B736C-D0FB-4EDD-8BA8-5E08CDA1123B}"/>
              </a:ext>
            </a:extLst>
          </p:cNvPr>
          <p:cNvSpPr txBox="1">
            <a:spLocks noChangeArrowheads="1"/>
          </p:cNvSpPr>
          <p:nvPr/>
        </p:nvSpPr>
        <p:spPr bwMode="auto">
          <a:xfrm>
            <a:off x="381000" y="762000"/>
            <a:ext cx="8610600" cy="75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Times New Roman" panose="02020603050405020304" pitchFamily="18" charset="0"/>
                <a:ea typeface="宋体" panose="02010600030101010101" pitchFamily="2" charset="-122"/>
              </a:rPr>
              <a:t>决断信号：</a:t>
            </a:r>
            <a:r>
              <a:rPr lang="zh-CN" altLang="en-US" sz="1600" b="1">
                <a:latin typeface="Times New Roman" panose="02020603050405020304" pitchFamily="18" charset="0"/>
                <a:ea typeface="仿宋_GB2312" pitchFamily="49" charset="-122"/>
              </a:rPr>
              <a:t>指用判决函数对连接至一个多源驱动信号的多个驱动器的输出值判决所获得</a:t>
            </a:r>
          </a:p>
          <a:p>
            <a:pPr>
              <a:spcBef>
                <a:spcPct val="20000"/>
              </a:spcBef>
            </a:pPr>
            <a:r>
              <a:rPr lang="zh-CN" altLang="en-US" sz="1600" b="1">
                <a:latin typeface="Times New Roman" panose="02020603050405020304" pitchFamily="18" charset="0"/>
                <a:ea typeface="仿宋_GB2312" pitchFamily="49" charset="-122"/>
              </a:rPr>
              <a:t>                                 的一个起支配性作用的输出值的信号</a:t>
            </a:r>
          </a:p>
        </p:txBody>
      </p:sp>
      <p:sp>
        <p:nvSpPr>
          <p:cNvPr id="137224" name="Rectangle 8">
            <a:extLst>
              <a:ext uri="{FF2B5EF4-FFF2-40B4-BE49-F238E27FC236}">
                <a16:creationId xmlns:a16="http://schemas.microsoft.com/office/drawing/2014/main" id="{E2B65663-CB34-43ED-97EA-7A4ACEDEF3A1}"/>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7225" name="Rectangle 9">
            <a:extLst>
              <a:ext uri="{FF2B5EF4-FFF2-40B4-BE49-F238E27FC236}">
                <a16:creationId xmlns:a16="http://schemas.microsoft.com/office/drawing/2014/main" id="{4E82DBFE-44C6-4838-877E-315376C9A2AA}"/>
              </a:ext>
            </a:extLst>
          </p:cNvPr>
          <p:cNvSpPr>
            <a:spLocks noChangeArrowheads="1"/>
          </p:cNvSpPr>
          <p:nvPr/>
        </p:nvSpPr>
        <p:spPr bwMode="auto">
          <a:xfrm>
            <a:off x="685800" y="1600200"/>
            <a:ext cx="8458200" cy="483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40000"/>
              </a:spcBef>
              <a:buFont typeface="Symbol" panose="05050102010706020507" pitchFamily="18" charset="2"/>
              <a:buNone/>
            </a:pPr>
            <a:r>
              <a:rPr lang="zh-CN" altLang="en-US" sz="1600">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多源驱动问题</a:t>
            </a:r>
          </a:p>
          <a:p>
            <a:pPr algn="just">
              <a:spcBef>
                <a:spcPct val="40000"/>
              </a:spcBef>
              <a:buFont typeface="Symbol" panose="05050102010706020507" pitchFamily="18" charset="2"/>
              <a:buNone/>
            </a:pPr>
            <a:r>
              <a:rPr lang="zh-CN" altLang="en-US" sz="16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sym typeface="Symbol" panose="05050102010706020507" pitchFamily="18" charset="2"/>
              </a:rPr>
              <a:t></a:t>
            </a:r>
            <a:r>
              <a:rPr lang="zh-CN" altLang="en-US" sz="1600" b="1">
                <a:latin typeface="Times New Roman" panose="02020603050405020304" pitchFamily="18" charset="0"/>
                <a:ea typeface="仿宋_GB2312" pitchFamily="49" charset="-122"/>
              </a:rPr>
              <a:t>单源驱动器        </a:t>
            </a:r>
            <a:r>
              <a:rPr lang="en-US" altLang="zh-CN" sz="1600" b="1">
                <a:latin typeface="Times New Roman" panose="02020603050405020304" pitchFamily="18" charset="0"/>
                <a:ea typeface="仿宋_GB2312" pitchFamily="49" charset="-122"/>
              </a:rPr>
              <a:t>x</a:t>
            </a:r>
            <a:r>
              <a:rPr lang="en-US" altLang="zh-CN" sz="1600" b="1">
                <a:latin typeface="Times New Roman" panose="02020603050405020304" pitchFamily="18" charset="0"/>
                <a:ea typeface="宋体" panose="02010600030101010101" pitchFamily="2" charset="-122"/>
              </a:rPr>
              <a:t> &lt;= a after 5 ns;</a:t>
            </a:r>
            <a:r>
              <a:rPr lang="en-US" altLang="zh-CN" sz="1600" b="1">
                <a:latin typeface="Times New Roman" panose="02020603050405020304" pitchFamily="18" charset="0"/>
                <a:ea typeface="仿宋_GB2312" pitchFamily="49" charset="-122"/>
              </a:rPr>
              <a:t> </a:t>
            </a:r>
            <a:endParaRPr lang="zh-CN" altLang="en-US" sz="1600" b="1">
              <a:latin typeface="Times New Roman" panose="02020603050405020304" pitchFamily="18" charset="0"/>
              <a:ea typeface="仿宋_GB2312" pitchFamily="49" charset="-122"/>
            </a:endParaRPr>
          </a:p>
          <a:p>
            <a:pPr>
              <a:spcBef>
                <a:spcPct val="50000"/>
              </a:spcBef>
            </a:pPr>
            <a:r>
              <a:rPr lang="zh-CN" altLang="en-US" sz="16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sym typeface="Symbol" panose="05050102010706020507" pitchFamily="18" charset="2"/>
              </a:rPr>
              <a:t></a:t>
            </a:r>
            <a:r>
              <a:rPr lang="zh-CN" altLang="en-US" sz="1600" b="1">
                <a:latin typeface="Times New Roman" panose="02020603050405020304" pitchFamily="18" charset="0"/>
                <a:ea typeface="仿宋_GB2312" pitchFamily="49" charset="-122"/>
              </a:rPr>
              <a:t>多源驱动器        </a:t>
            </a:r>
            <a:r>
              <a:rPr lang="en-US" altLang="zh-CN" sz="1600" b="1">
                <a:latin typeface="Times New Roman" panose="02020603050405020304" pitchFamily="18" charset="0"/>
                <a:ea typeface="宋体" panose="02010600030101010101" pitchFamily="2" charset="-122"/>
              </a:rPr>
              <a:t>y &lt;= a after 5 ns;</a:t>
            </a:r>
          </a:p>
          <a:p>
            <a:r>
              <a:rPr lang="zh-CN" altLang="en-US" sz="1600" b="1">
                <a:latin typeface="Times New Roman" panose="02020603050405020304" pitchFamily="18" charset="0"/>
                <a:ea typeface="宋体" panose="02010600030101010101" pitchFamily="2" charset="-122"/>
              </a:rPr>
              <a:t>                                      </a:t>
            </a:r>
            <a:r>
              <a:rPr lang="en-US" altLang="zh-CN" sz="1600" b="1">
                <a:latin typeface="Times New Roman" panose="02020603050405020304" pitchFamily="18" charset="0"/>
                <a:ea typeface="宋体" panose="02010600030101010101" pitchFamily="2" charset="-122"/>
              </a:rPr>
              <a:t>y &lt;= b after 5 ns; </a:t>
            </a:r>
          </a:p>
          <a:p>
            <a:pPr>
              <a:spcBef>
                <a:spcPct val="30000"/>
              </a:spcBef>
            </a:pPr>
            <a:r>
              <a:rPr lang="zh-CN" altLang="en-US" sz="1600" b="1">
                <a:latin typeface="Times New Roman" panose="02020603050405020304" pitchFamily="18" charset="0"/>
                <a:ea typeface="仿宋_GB2312" pitchFamily="49" charset="-122"/>
              </a:rPr>
              <a:t>          注:⑴信号同时受到多个驱动器输出值的驱动</a:t>
            </a:r>
          </a:p>
          <a:p>
            <a:pPr>
              <a:spcBef>
                <a:spcPct val="30000"/>
              </a:spcBef>
            </a:pPr>
            <a:r>
              <a:rPr lang="zh-CN" altLang="en-US" sz="1600" b="1">
                <a:latin typeface="Times New Roman" panose="02020603050405020304" pitchFamily="18" charset="0"/>
                <a:ea typeface="仿宋_GB2312" pitchFamily="49" charset="-122"/>
              </a:rPr>
              <a:t>                ⑵</a:t>
            </a:r>
            <a:r>
              <a:rPr lang="zh-CN" altLang="en-US" sz="1600" b="1">
                <a:latin typeface="仿宋_GB2312" pitchFamily="49" charset="-122"/>
                <a:ea typeface="仿宋_GB2312" pitchFamily="49" charset="-122"/>
              </a:rPr>
              <a:t>必须确定多源驱动信号最终由哪个驱动器的值所驱动</a:t>
            </a:r>
            <a:r>
              <a:rPr lang="zh-CN" altLang="en-US" sz="1600" b="1">
                <a:latin typeface="Times New Roman" panose="02020603050405020304" pitchFamily="18" charset="0"/>
                <a:ea typeface="仿宋_GB2312" pitchFamily="49" charset="-122"/>
              </a:rPr>
              <a:t>  </a:t>
            </a:r>
          </a:p>
          <a:p>
            <a:pPr algn="just">
              <a:spcBef>
                <a:spcPct val="40000"/>
              </a:spcBef>
              <a:buFont typeface="Symbol" panose="05050102010706020507" pitchFamily="18" charset="2"/>
              <a:buNone/>
            </a:pPr>
            <a:r>
              <a:rPr lang="zh-CN" altLang="en-US" sz="1600">
                <a:latin typeface="Times New Roman" panose="02020603050405020304" pitchFamily="18" charset="0"/>
                <a:ea typeface="仿宋_GB2312" pitchFamily="49" charset="-122"/>
              </a:rPr>
              <a:t>▲</a:t>
            </a:r>
            <a:r>
              <a:rPr lang="zh-CN" altLang="en-US" sz="1600" b="1">
                <a:latin typeface="仿宋_GB2312" pitchFamily="49" charset="-122"/>
                <a:ea typeface="仿宋_GB2312" pitchFamily="49" charset="-122"/>
              </a:rPr>
              <a:t>决断信号：由多个驱动源和一个判决函数组成，  </a:t>
            </a:r>
          </a:p>
          <a:p>
            <a:pPr algn="just">
              <a:spcBef>
                <a:spcPct val="40000"/>
              </a:spcBef>
              <a:buFont typeface="Symbol" panose="05050102010706020507" pitchFamily="18" charset="2"/>
              <a:buNone/>
            </a:pPr>
            <a:r>
              <a:rPr lang="zh-CN" altLang="en-US" sz="1600" b="1">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a:latin typeface="Times New Roman" panose="02020603050405020304" pitchFamily="18" charset="0"/>
                <a:ea typeface="仿宋_GB2312" pitchFamily="49" charset="-122"/>
              </a:rPr>
              <a:t>signal &lt;</a:t>
            </a:r>
            <a:r>
              <a:rPr lang="zh-CN" altLang="en-US" sz="1600" b="1">
                <a:latin typeface="Times New Roman" panose="02020603050405020304" pitchFamily="18" charset="0"/>
                <a:ea typeface="仿宋_GB2312" pitchFamily="49" charset="-122"/>
              </a:rPr>
              <a:t>决断信号名&gt; {, …}：&lt;判决函数名&gt; &lt;类型字&gt; [范围] [:= &lt;表达式&gt;]；</a:t>
            </a:r>
          </a:p>
          <a:p>
            <a:pPr>
              <a:spcBef>
                <a:spcPct val="30000"/>
              </a:spcBef>
            </a:pPr>
            <a:r>
              <a:rPr lang="zh-CN" altLang="en-US" sz="1600" b="1">
                <a:latin typeface="Times New Roman" panose="02020603050405020304" pitchFamily="18" charset="0"/>
                <a:ea typeface="仿宋_GB2312" pitchFamily="49" charset="-122"/>
              </a:rPr>
              <a:t>          注:⑴</a:t>
            </a:r>
            <a:r>
              <a:rPr lang="zh-CN" altLang="en-US" sz="1600" b="1">
                <a:latin typeface="仿宋_GB2312" pitchFamily="49" charset="-122"/>
                <a:ea typeface="仿宋_GB2312" pitchFamily="49" charset="-122"/>
              </a:rPr>
              <a:t>与常规信号说明语句差别仅在于要求在类型字前加一个判决函数名作前缀</a:t>
            </a:r>
          </a:p>
          <a:p>
            <a:pPr>
              <a:spcBef>
                <a:spcPct val="30000"/>
              </a:spcBef>
            </a:pPr>
            <a:r>
              <a:rPr lang="zh-CN" altLang="en-US" sz="1600" b="1">
                <a:latin typeface="Times New Roman" panose="02020603050405020304" pitchFamily="18" charset="0"/>
                <a:ea typeface="仿宋_GB2312" pitchFamily="49" charset="-122"/>
              </a:rPr>
              <a:t>                ⑵</a:t>
            </a:r>
            <a:r>
              <a:rPr lang="zh-CN" altLang="en-US" sz="1600" b="1">
                <a:latin typeface="仿宋_GB2312" pitchFamily="49" charset="-122"/>
                <a:ea typeface="仿宋_GB2312" pitchFamily="49" charset="-122"/>
              </a:rPr>
              <a:t>&lt;表达式&gt;提供驱动器的初始化值，缺省取默认值，信号初始值由判决函数裁定</a:t>
            </a:r>
          </a:p>
          <a:p>
            <a:pPr algn="just">
              <a:spcBef>
                <a:spcPct val="40000"/>
              </a:spcBef>
              <a:buFont typeface="Symbol" panose="05050102010706020507" pitchFamily="18" charset="2"/>
              <a:buNone/>
            </a:pPr>
            <a:r>
              <a:rPr lang="en-US" altLang="zh-CN" sz="1600" b="1">
                <a:latin typeface="仿宋_GB2312" pitchFamily="49" charset="-122"/>
                <a:ea typeface="仿宋_GB2312" pitchFamily="49" charset="-122"/>
              </a:rPr>
              <a:t>        ⑶</a:t>
            </a:r>
            <a:r>
              <a:rPr lang="zh-CN" altLang="en-US" sz="1600" b="1">
                <a:latin typeface="仿宋_GB2312" pitchFamily="49" charset="-122"/>
                <a:ea typeface="仿宋_GB2312" pitchFamily="49" charset="-122"/>
              </a:rPr>
              <a:t>可先定义决断子类型，再定义所需要的决断信号</a:t>
            </a:r>
          </a:p>
          <a:p>
            <a:pPr algn="just">
              <a:spcBef>
                <a:spcPct val="40000"/>
              </a:spcBef>
              <a:buFont typeface="Symbol" panose="05050102010706020507" pitchFamily="18" charset="2"/>
              <a:buNone/>
            </a:pPr>
            <a:r>
              <a:rPr lang="en-US" altLang="zh-CN" sz="1600" b="1">
                <a:latin typeface="仿宋_GB2312" pitchFamily="49" charset="-122"/>
                <a:ea typeface="仿宋_GB2312" pitchFamily="49" charset="-122"/>
              </a:rPr>
              <a:t>            </a:t>
            </a:r>
            <a:r>
              <a:rPr lang="en-US" altLang="zh-CN" sz="1600" b="1">
                <a:latin typeface="Times New Roman" panose="02020603050405020304" pitchFamily="18" charset="0"/>
                <a:ea typeface="仿宋_GB2312" pitchFamily="49" charset="-122"/>
              </a:rPr>
              <a:t>subtype &lt;</a:t>
            </a:r>
            <a:r>
              <a:rPr lang="zh-CN" altLang="en-US" sz="1600" b="1">
                <a:latin typeface="Times New Roman" panose="02020603050405020304" pitchFamily="18" charset="0"/>
                <a:ea typeface="仿宋_GB2312" pitchFamily="49" charset="-122"/>
              </a:rPr>
              <a:t>决断子类型名&gt; {, …} </a:t>
            </a:r>
            <a:r>
              <a:rPr lang="en-US" altLang="zh-CN" sz="1600" b="1">
                <a:latin typeface="Times New Roman" panose="02020603050405020304" pitchFamily="18" charset="0"/>
                <a:ea typeface="仿宋_GB2312" pitchFamily="49" charset="-122"/>
              </a:rPr>
              <a:t>is &lt;</a:t>
            </a:r>
            <a:r>
              <a:rPr lang="zh-CN" altLang="en-US" sz="1600" b="1">
                <a:latin typeface="Times New Roman" panose="02020603050405020304" pitchFamily="18" charset="0"/>
                <a:ea typeface="仿宋_GB2312" pitchFamily="49" charset="-122"/>
              </a:rPr>
              <a:t>判决函数名&gt; &lt;类型字&gt; [范围]；</a:t>
            </a:r>
          </a:p>
          <a:p>
            <a:pPr algn="just">
              <a:spcBef>
                <a:spcPct val="40000"/>
              </a:spcBef>
              <a:buFont typeface="Symbol" panose="05050102010706020507" pitchFamily="18" charset="2"/>
              <a:buNone/>
            </a:pPr>
            <a:r>
              <a:rPr lang="zh-CN" altLang="en-US" sz="1600" b="1">
                <a:latin typeface="Times New Roman" panose="02020603050405020304" pitchFamily="18" charset="0"/>
                <a:ea typeface="仿宋_GB2312" pitchFamily="49" charset="-122"/>
              </a:rPr>
              <a:t>          例：      </a:t>
            </a:r>
            <a:r>
              <a:rPr lang="en-US" altLang="zh-CN" sz="1600" b="1">
                <a:latin typeface="Times New Roman" panose="02020603050405020304" pitchFamily="18" charset="0"/>
                <a:ea typeface="仿宋_GB2312" pitchFamily="49" charset="-122"/>
              </a:rPr>
              <a:t>subtype </a:t>
            </a:r>
            <a:r>
              <a:rPr lang="en-US" altLang="zh-CN" sz="1600">
                <a:latin typeface="Times New Roman" panose="02020603050405020304" pitchFamily="18" charset="0"/>
                <a:ea typeface="仿宋_GB2312" pitchFamily="49" charset="-122"/>
              </a:rPr>
              <a:t>resovled_wired_and</a:t>
            </a:r>
            <a:r>
              <a:rPr lang="en-US" altLang="zh-CN" sz="1600" b="1">
                <a:latin typeface="Times New Roman" panose="02020603050405020304" pitchFamily="18" charset="0"/>
                <a:ea typeface="仿宋_GB2312" pitchFamily="49" charset="-122"/>
              </a:rPr>
              <a:t> is </a:t>
            </a:r>
            <a:r>
              <a:rPr lang="en-US" altLang="zh-CN" sz="1600">
                <a:latin typeface="Times New Roman" panose="02020603050405020304" pitchFamily="18" charset="0"/>
                <a:ea typeface="仿宋_GB2312" pitchFamily="49" charset="-122"/>
              </a:rPr>
              <a:t>wired_and</a:t>
            </a:r>
            <a:r>
              <a:rPr lang="en-US" altLang="zh-CN" sz="1600" b="1">
                <a:latin typeface="Times New Roman" panose="02020603050405020304" pitchFamily="18" charset="0"/>
                <a:ea typeface="仿宋_GB2312" pitchFamily="49" charset="-122"/>
              </a:rPr>
              <a:t> </a:t>
            </a:r>
            <a:r>
              <a:rPr lang="en-US" altLang="zh-CN" sz="1600">
                <a:latin typeface="Times New Roman" panose="02020603050405020304" pitchFamily="18" charset="0"/>
                <a:ea typeface="仿宋_GB2312" pitchFamily="49" charset="-122"/>
              </a:rPr>
              <a:t>std_ulogic</a:t>
            </a:r>
            <a:r>
              <a:rPr lang="en-US" altLang="zh-CN" sz="1600" b="1">
                <a:latin typeface="Times New Roman" panose="02020603050405020304" pitchFamily="18" charset="0"/>
                <a:ea typeface="仿宋_GB2312" pitchFamily="49" charset="-122"/>
              </a:rPr>
              <a:t>；</a:t>
            </a:r>
          </a:p>
          <a:p>
            <a:pPr algn="just">
              <a:spcBef>
                <a:spcPct val="15000"/>
              </a:spcBef>
              <a:buFont typeface="Symbol" panose="05050102010706020507" pitchFamily="18" charset="2"/>
              <a:buNone/>
            </a:pPr>
            <a:r>
              <a:rPr lang="en-US" altLang="zh-CN" sz="1600" b="1">
                <a:latin typeface="Times New Roman" panose="02020603050405020304" pitchFamily="18" charset="0"/>
                <a:ea typeface="仿宋_GB2312" pitchFamily="49" charset="-122"/>
              </a:rPr>
              <a:t>                        signal </a:t>
            </a:r>
            <a:r>
              <a:rPr lang="en-US" altLang="zh-CN" sz="1600">
                <a:latin typeface="Times New Roman" panose="02020603050405020304" pitchFamily="18" charset="0"/>
                <a:ea typeface="仿宋_GB2312" pitchFamily="49" charset="-122"/>
              </a:rPr>
              <a:t>result</a:t>
            </a:r>
            <a:r>
              <a:rPr lang="en-US" altLang="zh-CN" sz="1600" b="1">
                <a:latin typeface="Times New Roman" panose="02020603050405020304" pitchFamily="18" charset="0"/>
                <a:ea typeface="仿宋_GB2312" pitchFamily="49" charset="-122"/>
              </a:rPr>
              <a:t>: </a:t>
            </a:r>
            <a:r>
              <a:rPr lang="en-US" altLang="zh-CN" sz="1600">
                <a:latin typeface="Times New Roman" panose="02020603050405020304" pitchFamily="18" charset="0"/>
                <a:ea typeface="仿宋_GB2312" pitchFamily="49" charset="-122"/>
              </a:rPr>
              <a:t>resovled_wired_and</a:t>
            </a:r>
            <a:r>
              <a:rPr lang="en-US" altLang="zh-CN" sz="1600" b="1">
                <a:latin typeface="Times New Roman" panose="02020603050405020304" pitchFamily="18" charset="0"/>
                <a:ea typeface="仿宋_GB2312" pitchFamily="49" charset="-122"/>
              </a:rPr>
              <a:t>；</a:t>
            </a:r>
          </a:p>
          <a:p>
            <a:pPr algn="just">
              <a:spcBef>
                <a:spcPct val="15000"/>
              </a:spcBef>
              <a:buFont typeface="Symbol" panose="05050102010706020507" pitchFamily="18" charset="2"/>
              <a:buNone/>
            </a:pPr>
            <a:r>
              <a:rPr lang="en-US" altLang="zh-CN" sz="1600" b="1">
                <a:latin typeface="Times New Roman" panose="02020603050405020304" pitchFamily="18" charset="0"/>
                <a:ea typeface="仿宋_GB2312" pitchFamily="49" charset="-122"/>
              </a:rPr>
              <a:t>                ⑷</a:t>
            </a:r>
            <a:r>
              <a:rPr lang="zh-CN" altLang="en-US" sz="1600" b="1">
                <a:latin typeface="仿宋_GB2312" pitchFamily="49" charset="-122"/>
                <a:ea typeface="仿宋_GB2312" pitchFamily="49" charset="-122"/>
              </a:rPr>
              <a:t>一旦待决断信号活跃，判决函数就会被隐含地调用，用户不能控制该函数调用</a:t>
            </a:r>
            <a:endParaRPr lang="zh-CN" altLang="en-US" sz="1600" b="1">
              <a:latin typeface="Times New Roman" panose="02020603050405020304" pitchFamily="18" charset="0"/>
              <a:ea typeface="宋体" panose="02010600030101010101" pitchFamily="2"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日期占位符 3">
            <a:extLst>
              <a:ext uri="{FF2B5EF4-FFF2-40B4-BE49-F238E27FC236}">
                <a16:creationId xmlns:a16="http://schemas.microsoft.com/office/drawing/2014/main" id="{4DF6BDF0-1A32-4409-AFDA-B6D1C94AF9BB}"/>
              </a:ext>
            </a:extLst>
          </p:cNvPr>
          <p:cNvSpPr>
            <a:spLocks noGrp="1"/>
          </p:cNvSpPr>
          <p:nvPr>
            <p:ph type="dt" sz="half" idx="10"/>
          </p:nvPr>
        </p:nvSpPr>
        <p:spPr/>
        <p:txBody>
          <a:bodyPr/>
          <a:lstStyle/>
          <a:p>
            <a:fld id="{65FD764F-2AA1-4883-B65A-30BF9E671070}" type="datetime1">
              <a:rPr lang="zh-CN" altLang="en-US"/>
              <a:pPr/>
              <a:t>2018/11/27</a:t>
            </a:fld>
            <a:endParaRPr lang="en-US" altLang="en-US"/>
          </a:p>
        </p:txBody>
      </p:sp>
      <p:sp>
        <p:nvSpPr>
          <p:cNvPr id="11" name="页脚占位符 4">
            <a:extLst>
              <a:ext uri="{FF2B5EF4-FFF2-40B4-BE49-F238E27FC236}">
                <a16:creationId xmlns:a16="http://schemas.microsoft.com/office/drawing/2014/main" id="{647E4BFC-E465-40A3-8118-68C9F93608F8}"/>
              </a:ext>
            </a:extLst>
          </p:cNvPr>
          <p:cNvSpPr>
            <a:spLocks noGrp="1"/>
          </p:cNvSpPr>
          <p:nvPr>
            <p:ph type="ftr" sz="quarter" idx="11"/>
          </p:nvPr>
        </p:nvSpPr>
        <p:spPr/>
        <p:txBody>
          <a:bodyPr/>
          <a:lstStyle/>
          <a:p>
            <a:r>
              <a:rPr lang="zh-CN" altLang="en-US"/>
              <a:t>电子教案 </a:t>
            </a:r>
            <a:r>
              <a:rPr lang="en-US" altLang="zh-CN"/>
              <a:t>Page </a:t>
            </a:r>
            <a:fld id="{368E8C5C-1CDD-46BF-93D0-7F2C23C31583}" type="slidenum">
              <a:rPr lang="en-US" altLang="zh-CN"/>
              <a:pPr/>
              <a:t>72</a:t>
            </a:fld>
            <a:r>
              <a:rPr lang="en-US" altLang="zh-CN"/>
              <a:t> of 97</a:t>
            </a:r>
          </a:p>
        </p:txBody>
      </p:sp>
      <p:sp>
        <p:nvSpPr>
          <p:cNvPr id="138242" name="Rectangle 2">
            <a:extLst>
              <a:ext uri="{FF2B5EF4-FFF2-40B4-BE49-F238E27FC236}">
                <a16:creationId xmlns:a16="http://schemas.microsoft.com/office/drawing/2014/main" id="{B21D7CE0-9E41-46F8-BEC1-CC6ADC265811}"/>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43" name="Text Box 3">
            <a:extLst>
              <a:ext uri="{FF2B5EF4-FFF2-40B4-BE49-F238E27FC236}">
                <a16:creationId xmlns:a16="http://schemas.microsoft.com/office/drawing/2014/main" id="{B39C7B2B-B5AF-4284-ADEE-458128594497}"/>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第五部分  深入理解</a:t>
            </a:r>
            <a:r>
              <a:rPr lang="en-US" altLang="zh-CN" sz="3200" b="1">
                <a:latin typeface="Times New Roman" panose="02020603050405020304" pitchFamily="18" charset="0"/>
                <a:ea typeface="宋体" panose="02010600030101010101" pitchFamily="2" charset="-122"/>
              </a:rPr>
              <a:t>VHDL</a:t>
            </a:r>
            <a:r>
              <a:rPr lang="en-US" altLang="zh-CN" sz="1600" b="1">
                <a:latin typeface="Times New Roman" panose="02020603050405020304" pitchFamily="18" charset="0"/>
                <a:ea typeface="仿宋_GB2312" pitchFamily="49" charset="-122"/>
              </a:rPr>
              <a:t> </a:t>
            </a:r>
            <a:r>
              <a:rPr lang="zh-CN" altLang="en-US" sz="3200" b="1">
                <a:latin typeface="Times New Roman" panose="02020603050405020304" pitchFamily="18" charset="0"/>
                <a:ea typeface="宋体" panose="02010600030101010101" pitchFamily="2" charset="-122"/>
              </a:rPr>
              <a:t>(2)</a:t>
            </a:r>
            <a:endParaRPr lang="en-US" altLang="en-US" sz="3200" b="1">
              <a:latin typeface="Times New Roman" panose="02020603050405020304" pitchFamily="18" charset="0"/>
              <a:ea typeface="宋体" panose="02010600030101010101" pitchFamily="2" charset="-122"/>
            </a:endParaRPr>
          </a:p>
        </p:txBody>
      </p:sp>
      <p:sp>
        <p:nvSpPr>
          <p:cNvPr id="138244" name="Rectangle 4">
            <a:extLst>
              <a:ext uri="{FF2B5EF4-FFF2-40B4-BE49-F238E27FC236}">
                <a16:creationId xmlns:a16="http://schemas.microsoft.com/office/drawing/2014/main" id="{39B6C0A2-6948-4922-B3BA-CA19E28C0EA6}"/>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8245" name="Rectangle 5">
            <a:extLst>
              <a:ext uri="{FF2B5EF4-FFF2-40B4-BE49-F238E27FC236}">
                <a16:creationId xmlns:a16="http://schemas.microsoft.com/office/drawing/2014/main" id="{F60BF5F9-BF00-4895-9294-D2BEFD81CA28}"/>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8246" name="Rectangle 6">
            <a:extLst>
              <a:ext uri="{FF2B5EF4-FFF2-40B4-BE49-F238E27FC236}">
                <a16:creationId xmlns:a16="http://schemas.microsoft.com/office/drawing/2014/main" id="{7049AD98-148F-4063-ABC0-6A23ECAEBEA1}"/>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47" name="Text Box 7">
            <a:extLst>
              <a:ext uri="{FF2B5EF4-FFF2-40B4-BE49-F238E27FC236}">
                <a16:creationId xmlns:a16="http://schemas.microsoft.com/office/drawing/2014/main" id="{F2BC3098-9151-49BF-A64E-62E0E2E3819A}"/>
              </a:ext>
            </a:extLst>
          </p:cNvPr>
          <p:cNvSpPr txBox="1">
            <a:spLocks noChangeArrowheads="1"/>
          </p:cNvSpPr>
          <p:nvPr/>
        </p:nvSpPr>
        <p:spPr bwMode="auto">
          <a:xfrm>
            <a:off x="381000" y="762000"/>
            <a:ext cx="8610600" cy="77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Times New Roman" panose="02020603050405020304" pitchFamily="18" charset="0"/>
                <a:ea typeface="宋体" panose="02010600030101010101" pitchFamily="2" charset="-122"/>
              </a:rPr>
              <a:t>决断信号：</a:t>
            </a:r>
            <a:r>
              <a:rPr lang="zh-CN" altLang="en-US" sz="1600" b="1">
                <a:latin typeface="Times New Roman" panose="02020603050405020304" pitchFamily="18" charset="0"/>
                <a:ea typeface="仿宋_GB2312" pitchFamily="49" charset="-122"/>
              </a:rPr>
              <a:t>用判决函数对连接至一个多源驱动信号的多个驱动器的输出值判决所获得的</a:t>
            </a:r>
          </a:p>
          <a:p>
            <a:pPr>
              <a:spcBef>
                <a:spcPct val="30000"/>
              </a:spcBef>
            </a:pPr>
            <a:r>
              <a:rPr lang="zh-CN" altLang="en-US" sz="1600" b="1">
                <a:latin typeface="Times New Roman" panose="02020603050405020304" pitchFamily="18" charset="0"/>
                <a:ea typeface="仿宋_GB2312" pitchFamily="49" charset="-122"/>
              </a:rPr>
              <a:t>                                一个起支配性作用的输出值的信号</a:t>
            </a:r>
          </a:p>
        </p:txBody>
      </p:sp>
      <p:sp>
        <p:nvSpPr>
          <p:cNvPr id="138248" name="Rectangle 8">
            <a:extLst>
              <a:ext uri="{FF2B5EF4-FFF2-40B4-BE49-F238E27FC236}">
                <a16:creationId xmlns:a16="http://schemas.microsoft.com/office/drawing/2014/main" id="{608A5224-0298-4488-BDEC-288C7BAA2991}"/>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38249" name="Rectangle 9">
            <a:extLst>
              <a:ext uri="{FF2B5EF4-FFF2-40B4-BE49-F238E27FC236}">
                <a16:creationId xmlns:a16="http://schemas.microsoft.com/office/drawing/2014/main" id="{EA2BB219-1ADA-4E27-8239-F5FDFE2CEBC9}"/>
              </a:ext>
            </a:extLst>
          </p:cNvPr>
          <p:cNvSpPr>
            <a:spLocks noChangeArrowheads="1"/>
          </p:cNvSpPr>
          <p:nvPr/>
        </p:nvSpPr>
        <p:spPr bwMode="auto">
          <a:xfrm>
            <a:off x="685800" y="1524000"/>
            <a:ext cx="8458200" cy="477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40000"/>
              </a:spcBef>
              <a:buFont typeface="Symbol" panose="05050102010706020507" pitchFamily="18" charset="2"/>
              <a:buNone/>
            </a:pPr>
            <a:r>
              <a:rPr lang="zh-CN" altLang="en-US" sz="1600">
                <a:latin typeface="Times New Roman" panose="02020603050405020304" pitchFamily="18" charset="0"/>
                <a:ea typeface="仿宋_GB2312" pitchFamily="49" charset="-122"/>
              </a:rPr>
              <a:t>▲</a:t>
            </a:r>
            <a:r>
              <a:rPr lang="zh-CN" altLang="en-US" sz="1600" b="1">
                <a:latin typeface="仿宋_GB2312" pitchFamily="49" charset="-122"/>
                <a:ea typeface="仿宋_GB2312" pitchFamily="49" charset="-122"/>
              </a:rPr>
              <a:t>判决函数：</a:t>
            </a:r>
            <a:r>
              <a:rPr lang="zh-CN" altLang="en-US" sz="1600" b="1">
                <a:latin typeface="Times New Roman" panose="02020603050405020304" pitchFamily="18" charset="0"/>
                <a:ea typeface="仿宋_GB2312" pitchFamily="49" charset="-122"/>
              </a:rPr>
              <a:t>用于定义决断类型、决断信号和确定多源驱动发生时哪一个驱动源的输出可作  </a:t>
            </a:r>
          </a:p>
          <a:p>
            <a:pPr algn="just">
              <a:spcBef>
                <a:spcPct val="20000"/>
              </a:spcBef>
              <a:buFont typeface="Symbol" panose="05050102010706020507" pitchFamily="18" charset="2"/>
              <a:buNone/>
            </a:pPr>
            <a:r>
              <a:rPr lang="zh-CN" altLang="en-US" sz="1600" b="1">
                <a:latin typeface="Times New Roman" panose="02020603050405020304" pitchFamily="18" charset="0"/>
                <a:ea typeface="仿宋_GB2312" pitchFamily="49" charset="-122"/>
              </a:rPr>
              <a:t>                        为待决断信号的最终值</a:t>
            </a:r>
          </a:p>
          <a:p>
            <a:pPr algn="just">
              <a:spcBef>
                <a:spcPct val="40000"/>
              </a:spcBef>
              <a:buFont typeface="Symbol" panose="05050102010706020507" pitchFamily="18" charset="2"/>
              <a:buNone/>
            </a:pPr>
            <a:r>
              <a:rPr lang="zh-CN" altLang="en-US" sz="1600" b="1">
                <a:latin typeface="Times New Roman" panose="02020603050405020304" pitchFamily="18" charset="0"/>
                <a:ea typeface="仿宋_GB2312" pitchFamily="49" charset="-122"/>
              </a:rPr>
              <a:t>        注:⑴输入必须是与决断信号类型相同的一维非限制性组，返回值必须与决断信号类型相</a:t>
            </a:r>
          </a:p>
          <a:p>
            <a:pPr algn="just">
              <a:spcBef>
                <a:spcPct val="20000"/>
              </a:spcBef>
              <a:buFont typeface="Symbol" panose="05050102010706020507" pitchFamily="18" charset="2"/>
              <a:buNone/>
            </a:pPr>
            <a:r>
              <a:rPr lang="zh-CN" altLang="en-US" sz="1600" b="1">
                <a:latin typeface="Times New Roman" panose="02020603050405020304" pitchFamily="18" charset="0"/>
                <a:ea typeface="仿宋_GB2312" pitchFamily="49" charset="-122"/>
              </a:rPr>
              <a:t>                  同，判决函数不能对多源驱动信号到达的顺序提出限制性要求</a:t>
            </a:r>
            <a:endParaRPr lang="zh-CN" altLang="en-US" sz="1600" b="1">
              <a:latin typeface="仿宋_GB2312" pitchFamily="49" charset="-122"/>
              <a:ea typeface="仿宋_GB2312" pitchFamily="49" charset="-122"/>
            </a:endParaRPr>
          </a:p>
          <a:p>
            <a:pPr algn="just">
              <a:spcBef>
                <a:spcPct val="40000"/>
              </a:spcBef>
              <a:buFont typeface="Symbol" panose="05050102010706020507" pitchFamily="18" charset="2"/>
              <a:buNone/>
            </a:pPr>
            <a:r>
              <a:rPr lang="zh-CN" altLang="en-US" sz="1600" b="1">
                <a:latin typeface="Times New Roman" panose="02020603050405020304" pitchFamily="18" charset="0"/>
                <a:ea typeface="宋体" panose="02010600030101010101" pitchFamily="2" charset="-122"/>
              </a:rPr>
              <a:t>              </a:t>
            </a:r>
            <a:r>
              <a:rPr lang="zh-CN" altLang="en-US" sz="1600" b="1">
                <a:latin typeface="Times New Roman" panose="02020603050405020304" pitchFamily="18" charset="0"/>
                <a:ea typeface="仿宋_GB2312" pitchFamily="49" charset="-122"/>
              </a:rPr>
              <a:t>⑵判决函数被隐含调用时，一个由多源驱动信号输出值按顺序组成的一维组就会以</a:t>
            </a:r>
          </a:p>
          <a:p>
            <a:pPr algn="just">
              <a:spcBef>
                <a:spcPct val="20000"/>
              </a:spcBef>
              <a:buFont typeface="Symbol" panose="05050102010706020507" pitchFamily="18" charset="2"/>
              <a:buNone/>
            </a:pPr>
            <a:r>
              <a:rPr lang="zh-CN" altLang="en-US" sz="1600" b="1">
                <a:latin typeface="Times New Roman" panose="02020603050405020304" pitchFamily="18" charset="0"/>
                <a:ea typeface="仿宋_GB2312" pitchFamily="49" charset="-122"/>
              </a:rPr>
              <a:t>                  实参数的形式传递到判决函数的内部，判决函数总是基于这些数据做出仲裁以确</a:t>
            </a:r>
          </a:p>
          <a:p>
            <a:pPr algn="just">
              <a:spcBef>
                <a:spcPct val="20000"/>
              </a:spcBef>
              <a:buFont typeface="Symbol" panose="05050102010706020507" pitchFamily="18" charset="2"/>
              <a:buNone/>
            </a:pPr>
            <a:r>
              <a:rPr lang="zh-CN" altLang="en-US" sz="1600" b="1">
                <a:latin typeface="Times New Roman" panose="02020603050405020304" pitchFamily="18" charset="0"/>
                <a:ea typeface="仿宋_GB2312" pitchFamily="49" charset="-122"/>
              </a:rPr>
              <a:t>                  定</a:t>
            </a:r>
            <a:r>
              <a:rPr lang="zh-CN" altLang="en-US" sz="1600" b="1">
                <a:latin typeface="仿宋_GB2312" pitchFamily="49" charset="-122"/>
                <a:ea typeface="仿宋_GB2312" pitchFamily="49" charset="-122"/>
              </a:rPr>
              <a:t>决断信号的最终输出值</a:t>
            </a:r>
          </a:p>
          <a:p>
            <a:pPr algn="just">
              <a:spcBef>
                <a:spcPct val="40000"/>
              </a:spcBef>
              <a:buFont typeface="Symbol" panose="05050102010706020507" pitchFamily="18" charset="2"/>
              <a:buNone/>
            </a:pPr>
            <a:r>
              <a:rPr lang="en-US" altLang="zh-CN" sz="1600" b="1">
                <a:latin typeface="Times New Roman" panose="02020603050405020304" pitchFamily="18" charset="0"/>
                <a:ea typeface="仿宋_GB2312" pitchFamily="49" charset="-122"/>
              </a:rPr>
              <a:t>              </a:t>
            </a:r>
            <a:r>
              <a:rPr lang="en-US" altLang="zh-CN" sz="1600" b="1">
                <a:latin typeface="仿宋_GB2312" pitchFamily="49" charset="-122"/>
                <a:ea typeface="仿宋_GB2312" pitchFamily="49" charset="-122"/>
              </a:rPr>
              <a:t>⑶</a:t>
            </a:r>
            <a:r>
              <a:rPr lang="zh-CN" altLang="en-US" sz="1600" b="1">
                <a:latin typeface="仿宋_GB2312" pitchFamily="49" charset="-122"/>
                <a:ea typeface="仿宋_GB2312" pitchFamily="49" charset="-122"/>
              </a:rPr>
              <a:t>判决函数必须是一个纯函数，以保证对每一组给定的多源驱动值总能返回一个可</a:t>
            </a:r>
          </a:p>
          <a:p>
            <a:pPr algn="just">
              <a:spcBef>
                <a:spcPct val="20000"/>
              </a:spcBef>
              <a:buFont typeface="Symbol" panose="05050102010706020507" pitchFamily="18" charset="2"/>
              <a:buNone/>
            </a:pPr>
            <a:r>
              <a:rPr lang="zh-CN" altLang="en-US" sz="1600" b="1">
                <a:latin typeface="仿宋_GB2312" pitchFamily="49" charset="-122"/>
                <a:ea typeface="仿宋_GB2312" pitchFamily="49" charset="-122"/>
              </a:rPr>
              <a:t>         预测的决断信号的更新值</a:t>
            </a:r>
          </a:p>
          <a:p>
            <a:pPr algn="just">
              <a:spcBef>
                <a:spcPct val="40000"/>
              </a:spcBef>
              <a:buFont typeface="Symbol" panose="05050102010706020507" pitchFamily="18" charset="2"/>
              <a:buNone/>
            </a:pPr>
            <a:r>
              <a:rPr lang="zh-CN" altLang="en-US" sz="1600" b="1">
                <a:latin typeface="Times New Roman" panose="02020603050405020304" pitchFamily="18" charset="0"/>
                <a:ea typeface="仿宋_GB2312" pitchFamily="49" charset="-122"/>
              </a:rPr>
              <a:t>              </a:t>
            </a:r>
            <a:r>
              <a:rPr lang="zh-CN" altLang="en-US" sz="1600" b="1">
                <a:latin typeface="仿宋_GB2312" pitchFamily="49" charset="-122"/>
                <a:ea typeface="仿宋_GB2312" pitchFamily="49" charset="-122"/>
              </a:rPr>
              <a:t>⑷</a:t>
            </a:r>
            <a:r>
              <a:rPr lang="zh-CN" altLang="en-US" sz="1600" b="1">
                <a:latin typeface="Times New Roman" panose="02020603050405020304" pitchFamily="18" charset="0"/>
                <a:ea typeface="仿宋_GB2312" pitchFamily="49" charset="-122"/>
              </a:rPr>
              <a:t>包集合</a:t>
            </a:r>
            <a:r>
              <a:rPr lang="en-US" altLang="zh-CN" sz="1600" b="1">
                <a:latin typeface="Times New Roman" panose="02020603050405020304" pitchFamily="18" charset="0"/>
                <a:ea typeface="仿宋_GB2312" pitchFamily="49" charset="-122"/>
              </a:rPr>
              <a:t>std_logic_1164</a:t>
            </a:r>
            <a:r>
              <a:rPr lang="zh-CN" altLang="en-US" sz="1600" b="1">
                <a:latin typeface="Times New Roman" panose="02020603050405020304" pitchFamily="18" charset="0"/>
                <a:ea typeface="仿宋_GB2312" pitchFamily="49" charset="-122"/>
              </a:rPr>
              <a:t>定义了一个判决函数</a:t>
            </a:r>
            <a:r>
              <a:rPr lang="en-US" altLang="zh-CN" sz="1600" b="1">
                <a:latin typeface="Times New Roman" panose="02020603050405020304" pitchFamily="18" charset="0"/>
                <a:ea typeface="仿宋_GB2312" pitchFamily="49" charset="-122"/>
              </a:rPr>
              <a:t>resolved，</a:t>
            </a:r>
            <a:r>
              <a:rPr lang="zh-CN" altLang="en-US" sz="1600" b="1">
                <a:latin typeface="Times New Roman" panose="02020603050405020304" pitchFamily="18" charset="0"/>
                <a:ea typeface="仿宋_GB2312" pitchFamily="49" charset="-122"/>
              </a:rPr>
              <a:t>主要用于定义标准位值决断类</a:t>
            </a:r>
          </a:p>
          <a:p>
            <a:pPr algn="just">
              <a:spcBef>
                <a:spcPct val="20000"/>
              </a:spcBef>
              <a:buFont typeface="Symbol" panose="05050102010706020507" pitchFamily="18" charset="2"/>
              <a:buNone/>
            </a:pPr>
            <a:r>
              <a:rPr lang="zh-CN" altLang="en-US" sz="1600" b="1">
                <a:latin typeface="Times New Roman" panose="02020603050405020304" pitchFamily="18" charset="0"/>
                <a:ea typeface="仿宋_GB2312" pitchFamily="49" charset="-122"/>
              </a:rPr>
              <a:t>                  型</a:t>
            </a:r>
            <a:r>
              <a:rPr lang="en-US" altLang="zh-CN" sz="1600" b="1">
                <a:latin typeface="Times New Roman" panose="02020603050405020304" pitchFamily="18" charset="0"/>
                <a:ea typeface="仿宋_GB2312" pitchFamily="49" charset="-122"/>
              </a:rPr>
              <a:t>std_logic</a:t>
            </a:r>
            <a:r>
              <a:rPr lang="zh-CN" altLang="en-US" sz="1600" b="1">
                <a:latin typeface="Times New Roman" panose="02020603050405020304" pitchFamily="18" charset="0"/>
                <a:ea typeface="仿宋_GB2312" pitchFamily="49" charset="-122"/>
              </a:rPr>
              <a:t>和对多源驱动信号进行仲裁</a:t>
            </a:r>
          </a:p>
          <a:p>
            <a:pPr algn="just">
              <a:spcBef>
                <a:spcPct val="20000"/>
              </a:spcBef>
              <a:buFont typeface="Symbol" panose="05050102010706020507" pitchFamily="18" charset="2"/>
              <a:buNone/>
            </a:pPr>
            <a:r>
              <a:rPr lang="zh-CN" altLang="en-US" sz="1600" b="1">
                <a:latin typeface="Times New Roman" panose="02020603050405020304" pitchFamily="18" charset="0"/>
                <a:ea typeface="仿宋_GB2312" pitchFamily="49" charset="-122"/>
              </a:rPr>
              <a:t>              ⑸见例6-3、 6-4、 6-5</a:t>
            </a:r>
          </a:p>
          <a:p>
            <a:pPr algn="just">
              <a:spcBef>
                <a:spcPct val="50000"/>
              </a:spcBef>
              <a:buFont typeface="Symbol" panose="05050102010706020507" pitchFamily="18" charset="2"/>
              <a:buNone/>
            </a:pPr>
            <a:r>
              <a:rPr lang="zh-CN" altLang="en-US" sz="1600">
                <a:latin typeface="Times New Roman" panose="02020603050405020304" pitchFamily="18" charset="0"/>
                <a:ea typeface="仿宋_GB2312" pitchFamily="49" charset="-122"/>
              </a:rPr>
              <a:t>▲</a:t>
            </a:r>
            <a:r>
              <a:rPr lang="zh-CN" altLang="en-US" sz="1600" b="1">
                <a:latin typeface="仿宋_GB2312" pitchFamily="49" charset="-122"/>
                <a:ea typeface="仿宋_GB2312" pitchFamily="49" charset="-122"/>
              </a:rPr>
              <a:t>决断端口：指具有决断子类型的端口，被多个进程驱动或有多个元件例示与之连接时需要</a:t>
            </a:r>
          </a:p>
          <a:p>
            <a:pPr algn="just">
              <a:spcBef>
                <a:spcPct val="45000"/>
              </a:spcBef>
              <a:buFont typeface="Symbol" panose="05050102010706020507" pitchFamily="18" charset="2"/>
              <a:buNone/>
            </a:pPr>
            <a:r>
              <a:rPr lang="zh-CN" altLang="en-US" sz="1600">
                <a:latin typeface="Times New Roman" panose="02020603050405020304" pitchFamily="18" charset="0"/>
                <a:ea typeface="仿宋_GB2312" pitchFamily="49" charset="-122"/>
              </a:rPr>
              <a:t>▲</a:t>
            </a:r>
            <a:r>
              <a:rPr lang="zh-CN" altLang="en-US" sz="1600" b="1">
                <a:latin typeface="仿宋_GB2312" pitchFamily="49" charset="-122"/>
                <a:ea typeface="仿宋_GB2312" pitchFamily="49" charset="-122"/>
              </a:rPr>
              <a:t>驱动值属性：一种能读取前缀信号值的属性，</a:t>
            </a:r>
            <a:r>
              <a:rPr lang="zh-CN" altLang="en-US" sz="1600" b="1">
                <a:latin typeface="Times New Roman" panose="02020603050405020304" pitchFamily="18" charset="0"/>
                <a:ea typeface="仿宋_GB2312" pitchFamily="49" charset="-122"/>
              </a:rPr>
              <a:t>属性字为</a:t>
            </a:r>
            <a:r>
              <a:rPr lang="en-US" altLang="zh-CN" sz="1600" b="1">
                <a:latin typeface="Times New Roman" panose="02020603050405020304" pitchFamily="18" charset="0"/>
                <a:ea typeface="仿宋_GB2312" pitchFamily="49" charset="-122"/>
              </a:rPr>
              <a:t>driving_value</a:t>
            </a:r>
            <a:endParaRPr lang="zh-CN" altLang="en-US" sz="1600" b="1">
              <a:latin typeface="仿宋_GB2312" pitchFamily="49" charset="-122"/>
              <a:ea typeface="仿宋_GB2312" pitchFamily="49" charset="-122"/>
            </a:endParaRPr>
          </a:p>
          <a:p>
            <a:pPr algn="just">
              <a:spcBef>
                <a:spcPct val="20000"/>
              </a:spcBef>
              <a:buFont typeface="Symbol" panose="05050102010706020507" pitchFamily="18" charset="2"/>
              <a:buNone/>
            </a:pPr>
            <a:r>
              <a:rPr lang="en-US" altLang="zh-CN" sz="1600" b="1">
                <a:latin typeface="宋体" panose="02010600030101010101" pitchFamily="2" charset="-122"/>
                <a:ea typeface="宋体" panose="02010600030101010101" pitchFamily="2" charset="-122"/>
              </a:rPr>
              <a:t>       </a:t>
            </a:r>
            <a:r>
              <a:rPr lang="en-US" altLang="zh-CN" sz="1600" b="1">
                <a:latin typeface="仿宋_GB2312" pitchFamily="49" charset="-122"/>
                <a:ea typeface="宋体" panose="02010600030101010101" pitchFamily="2" charset="-122"/>
              </a:rPr>
              <a:t>s</a:t>
            </a:r>
            <a:r>
              <a:rPr lang="en-US" altLang="zh-CN" sz="1600" b="1">
                <a:latin typeface="Times New Roman" panose="02020603050405020304" pitchFamily="18" charset="0"/>
                <a:ea typeface="黑体" panose="02010609060101010101" pitchFamily="49" charset="-122"/>
              </a:rPr>
              <a:t>’</a:t>
            </a:r>
            <a:r>
              <a:rPr lang="en-US" altLang="zh-CN" sz="1600" b="1">
                <a:latin typeface="仿宋_GB2312" pitchFamily="49" charset="-122"/>
                <a:ea typeface="宋体" panose="02010600030101010101" pitchFamily="2" charset="-122"/>
              </a:rPr>
              <a:t>driving_value</a:t>
            </a:r>
            <a:endParaRPr lang="zh-CN" altLang="en-US" sz="1600" b="1">
              <a:latin typeface="Times New Roman" panose="02020603050405020304" pitchFamily="18" charset="0"/>
              <a:ea typeface="仿宋_GB2312" pitchFamily="49"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a:extLst>
              <a:ext uri="{FF2B5EF4-FFF2-40B4-BE49-F238E27FC236}">
                <a16:creationId xmlns:a16="http://schemas.microsoft.com/office/drawing/2014/main" id="{EAF28454-E7A8-404F-87EC-2720DD0674E1}"/>
              </a:ext>
            </a:extLst>
          </p:cNvPr>
          <p:cNvSpPr>
            <a:spLocks noGrp="1"/>
          </p:cNvSpPr>
          <p:nvPr>
            <p:ph type="dt" sz="half" idx="10"/>
          </p:nvPr>
        </p:nvSpPr>
        <p:spPr/>
        <p:txBody>
          <a:bodyPr/>
          <a:lstStyle/>
          <a:p>
            <a:fld id="{C90A0672-A967-4807-B1AE-65D9FB92E6CF}" type="datetime1">
              <a:rPr lang="zh-CN" altLang="en-US"/>
              <a:pPr/>
              <a:t>2018/11/27</a:t>
            </a:fld>
            <a:endParaRPr lang="en-US" altLang="en-US"/>
          </a:p>
        </p:txBody>
      </p:sp>
      <p:sp>
        <p:nvSpPr>
          <p:cNvPr id="10" name="页脚占位符 4">
            <a:extLst>
              <a:ext uri="{FF2B5EF4-FFF2-40B4-BE49-F238E27FC236}">
                <a16:creationId xmlns:a16="http://schemas.microsoft.com/office/drawing/2014/main" id="{B8F4E0F9-AD7F-4907-84A5-B8E93C3C2B1F}"/>
              </a:ext>
            </a:extLst>
          </p:cNvPr>
          <p:cNvSpPr>
            <a:spLocks noGrp="1"/>
          </p:cNvSpPr>
          <p:nvPr>
            <p:ph type="ftr" sz="quarter" idx="11"/>
          </p:nvPr>
        </p:nvSpPr>
        <p:spPr/>
        <p:txBody>
          <a:bodyPr/>
          <a:lstStyle/>
          <a:p>
            <a:r>
              <a:rPr lang="zh-CN" altLang="en-US"/>
              <a:t>电子教案 </a:t>
            </a:r>
            <a:r>
              <a:rPr lang="en-US" altLang="zh-CN"/>
              <a:t>Page </a:t>
            </a:r>
            <a:fld id="{137A86F1-036D-4CD3-BD44-3944132FACAB}" type="slidenum">
              <a:rPr lang="en-US" altLang="zh-CN"/>
              <a:pPr/>
              <a:t>73</a:t>
            </a:fld>
            <a:r>
              <a:rPr lang="en-US" altLang="zh-CN"/>
              <a:t> of 97</a:t>
            </a:r>
          </a:p>
        </p:txBody>
      </p:sp>
      <p:sp>
        <p:nvSpPr>
          <p:cNvPr id="139266" name="Rectangle 2">
            <a:extLst>
              <a:ext uri="{FF2B5EF4-FFF2-40B4-BE49-F238E27FC236}">
                <a16:creationId xmlns:a16="http://schemas.microsoft.com/office/drawing/2014/main" id="{6D7EB62E-996F-42A2-846F-99893A7812B1}"/>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67" name="Text Box 3">
            <a:extLst>
              <a:ext uri="{FF2B5EF4-FFF2-40B4-BE49-F238E27FC236}">
                <a16:creationId xmlns:a16="http://schemas.microsoft.com/office/drawing/2014/main" id="{9A099FCB-DCB3-4021-808E-2994B01ACBCF}"/>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第五部分   深入理解</a:t>
            </a:r>
            <a:r>
              <a:rPr lang="en-US" altLang="zh-CN" sz="3200" b="1">
                <a:latin typeface="Times New Roman" panose="02020603050405020304" pitchFamily="18" charset="0"/>
                <a:ea typeface="宋体" panose="02010600030101010101" pitchFamily="2" charset="-122"/>
              </a:rPr>
              <a:t>VHDL</a:t>
            </a:r>
            <a:r>
              <a:rPr lang="en-US" altLang="zh-CN" sz="1600" b="1">
                <a:latin typeface="Times New Roman" panose="02020603050405020304" pitchFamily="18" charset="0"/>
                <a:ea typeface="仿宋_GB2312" pitchFamily="49" charset="-122"/>
              </a:rPr>
              <a:t> </a:t>
            </a:r>
            <a:r>
              <a:rPr lang="zh-CN" altLang="en-US" sz="3200" b="1">
                <a:latin typeface="Times New Roman" panose="02020603050405020304" pitchFamily="18" charset="0"/>
                <a:ea typeface="宋体" panose="02010600030101010101" pitchFamily="2" charset="-122"/>
              </a:rPr>
              <a:t>(3)</a:t>
            </a:r>
            <a:endParaRPr lang="en-US" altLang="en-US" sz="3200" b="1">
              <a:latin typeface="Times New Roman" panose="02020603050405020304" pitchFamily="18" charset="0"/>
              <a:ea typeface="宋体" panose="02010600030101010101" pitchFamily="2" charset="-122"/>
            </a:endParaRPr>
          </a:p>
        </p:txBody>
      </p:sp>
      <p:sp>
        <p:nvSpPr>
          <p:cNvPr id="139268" name="Rectangle 4">
            <a:extLst>
              <a:ext uri="{FF2B5EF4-FFF2-40B4-BE49-F238E27FC236}">
                <a16:creationId xmlns:a16="http://schemas.microsoft.com/office/drawing/2014/main" id="{82688AE9-671D-4B34-A931-CF0B1CFCA7BF}"/>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9269" name="Rectangle 5">
            <a:extLst>
              <a:ext uri="{FF2B5EF4-FFF2-40B4-BE49-F238E27FC236}">
                <a16:creationId xmlns:a16="http://schemas.microsoft.com/office/drawing/2014/main" id="{D576D2E3-F367-4175-BC12-24718E40AA26}"/>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9270" name="Rectangle 6">
            <a:extLst>
              <a:ext uri="{FF2B5EF4-FFF2-40B4-BE49-F238E27FC236}">
                <a16:creationId xmlns:a16="http://schemas.microsoft.com/office/drawing/2014/main" id="{BD17F14F-3FC7-494D-8813-6D2627BD24D4}"/>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1" name="Text Box 7">
            <a:extLst>
              <a:ext uri="{FF2B5EF4-FFF2-40B4-BE49-F238E27FC236}">
                <a16:creationId xmlns:a16="http://schemas.microsoft.com/office/drawing/2014/main" id="{CD3341BA-643D-4CCA-997C-46C258132611}"/>
              </a:ext>
            </a:extLst>
          </p:cNvPr>
          <p:cNvSpPr txBox="1">
            <a:spLocks noChangeArrowheads="1"/>
          </p:cNvSpPr>
          <p:nvPr/>
        </p:nvSpPr>
        <p:spPr bwMode="auto">
          <a:xfrm>
            <a:off x="381000" y="762000"/>
            <a:ext cx="8610600" cy="4662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Times New Roman" panose="02020603050405020304" pitchFamily="18" charset="0"/>
                <a:ea typeface="宋体" panose="02010600030101010101" pitchFamily="2" charset="-122"/>
              </a:rPr>
              <a:t>生成语句：</a:t>
            </a:r>
            <a:r>
              <a:rPr lang="zh-CN" altLang="en-US" sz="1600" b="1">
                <a:latin typeface="Times New Roman" panose="02020603050405020304" pitchFamily="18" charset="0"/>
                <a:ea typeface="仿宋_GB2312" pitchFamily="49" charset="-122"/>
              </a:rPr>
              <a:t>是一个内部包含有多个待生成的并行结构或行为的并行语句。有两种生成结</a:t>
            </a:r>
          </a:p>
          <a:p>
            <a:pPr>
              <a:spcBef>
                <a:spcPct val="20000"/>
              </a:spcBef>
            </a:pPr>
            <a:r>
              <a:rPr lang="zh-CN" altLang="en-US" sz="1600" b="1">
                <a:latin typeface="Times New Roman" panose="02020603050405020304" pitchFamily="18" charset="0"/>
                <a:ea typeface="仿宋_GB2312" pitchFamily="49" charset="-122"/>
              </a:rPr>
              <a:t>                                构，即：迭代结构和条件结构 </a:t>
            </a:r>
          </a:p>
          <a:p>
            <a:pPr>
              <a:spcBef>
                <a:spcPct val="60000"/>
              </a:spcBef>
            </a:pPr>
            <a:r>
              <a:rPr lang="zh-CN" altLang="en-US" sz="1600">
                <a:latin typeface="Times New Roman" panose="02020603050405020304" pitchFamily="18" charset="0"/>
                <a:ea typeface="仿宋_GB2312" pitchFamily="49" charset="-122"/>
              </a:rPr>
              <a:t>      ▲</a:t>
            </a:r>
            <a:r>
              <a:rPr lang="zh-CN" altLang="en-US" sz="1600" b="1">
                <a:latin typeface="仿宋_GB2312" pitchFamily="49" charset="-122"/>
                <a:ea typeface="仿宋_GB2312" pitchFamily="49" charset="-122"/>
              </a:rPr>
              <a:t>迭代生成语句： </a:t>
            </a:r>
            <a:r>
              <a:rPr lang="zh-CN" altLang="en-US" sz="1600" b="1">
                <a:latin typeface="Times New Roman" panose="02020603050405020304" pitchFamily="18" charset="0"/>
                <a:ea typeface="仿宋_GB2312" pitchFamily="49" charset="-122"/>
              </a:rPr>
              <a:t>可根据需要生成多条描述</a:t>
            </a:r>
            <a:r>
              <a:rPr lang="zh-CN" altLang="en-US" sz="1600" b="1">
                <a:latin typeface="宋体" panose="02010600030101010101" pitchFamily="2" charset="-122"/>
                <a:ea typeface="仿宋_GB2312" pitchFamily="49" charset="-122"/>
              </a:rPr>
              <a:t>规则结构或重复性行为的</a:t>
            </a:r>
            <a:r>
              <a:rPr lang="zh-CN" altLang="en-US" sz="1600" b="1">
                <a:latin typeface="Times New Roman" panose="02020603050405020304" pitchFamily="18" charset="0"/>
                <a:ea typeface="仿宋_GB2312" pitchFamily="49" charset="-122"/>
              </a:rPr>
              <a:t>并行语句</a:t>
            </a:r>
          </a:p>
          <a:p>
            <a:pPr>
              <a:spcBef>
                <a:spcPct val="50000"/>
              </a:spcBef>
            </a:pPr>
            <a:r>
              <a:rPr lang="zh-CN" altLang="en-US" sz="1600" b="1">
                <a:latin typeface="Times New Roman" panose="02020603050405020304" pitchFamily="18" charset="0"/>
                <a:ea typeface="仿宋_GB2312" pitchFamily="49" charset="-122"/>
              </a:rPr>
              <a:t>                   &lt;标号&gt;：</a:t>
            </a:r>
            <a:r>
              <a:rPr lang="en-US" altLang="zh-CN" sz="1600" b="1">
                <a:latin typeface="Times New Roman" panose="02020603050405020304" pitchFamily="18" charset="0"/>
                <a:ea typeface="仿宋_GB2312" pitchFamily="49" charset="-122"/>
              </a:rPr>
              <a:t>for &lt;</a:t>
            </a:r>
            <a:r>
              <a:rPr lang="zh-CN" altLang="en-US" sz="1600" b="1">
                <a:latin typeface="Times New Roman" panose="02020603050405020304" pitchFamily="18" charset="0"/>
                <a:ea typeface="仿宋_GB2312" pitchFamily="49" charset="-122"/>
              </a:rPr>
              <a:t>循环变量&gt; </a:t>
            </a:r>
            <a:r>
              <a:rPr lang="en-US" altLang="zh-CN" sz="1600" b="1">
                <a:latin typeface="Times New Roman" panose="02020603050405020304" pitchFamily="18" charset="0"/>
                <a:ea typeface="仿宋_GB2312" pitchFamily="49" charset="-122"/>
              </a:rPr>
              <a:t>in &lt;</a:t>
            </a:r>
            <a:r>
              <a:rPr lang="zh-CN" altLang="en-US" sz="1600" b="1">
                <a:latin typeface="Times New Roman" panose="02020603050405020304" pitchFamily="18" charset="0"/>
                <a:ea typeface="仿宋_GB2312" pitchFamily="49" charset="-122"/>
              </a:rPr>
              <a:t>离散范围&gt; </a:t>
            </a:r>
            <a:r>
              <a:rPr lang="en-US" altLang="zh-CN" sz="1600" b="1">
                <a:latin typeface="Times New Roman" panose="02020603050405020304" pitchFamily="18" charset="0"/>
                <a:ea typeface="仿宋_GB2312" pitchFamily="49" charset="-122"/>
              </a:rPr>
              <a:t>generate</a:t>
            </a:r>
          </a:p>
          <a:p>
            <a:pPr>
              <a:spcBef>
                <a:spcPct val="50000"/>
              </a:spcBef>
            </a:pPr>
            <a:r>
              <a:rPr lang="en-US" altLang="zh-CN" sz="1600" b="1">
                <a:latin typeface="Times New Roman" panose="02020603050405020304" pitchFamily="18" charset="0"/>
                <a:ea typeface="仿宋_GB2312" pitchFamily="49" charset="-122"/>
              </a:rPr>
              <a:t>                         [[&lt;</a:t>
            </a:r>
            <a:r>
              <a:rPr lang="zh-CN" altLang="en-US" sz="1600" b="1">
                <a:latin typeface="Times New Roman" panose="02020603050405020304" pitchFamily="18" charset="0"/>
                <a:ea typeface="仿宋_GB2312" pitchFamily="49" charset="-122"/>
              </a:rPr>
              <a:t>说明语句区&gt;]</a:t>
            </a:r>
          </a:p>
          <a:p>
            <a:pPr>
              <a:spcBef>
                <a:spcPct val="50000"/>
              </a:spcBef>
            </a:pPr>
            <a:r>
              <a:rPr lang="en-US" altLang="zh-CN" sz="1600" b="1">
                <a:latin typeface="Times New Roman" panose="02020603050405020304" pitchFamily="18" charset="0"/>
                <a:ea typeface="仿宋_GB2312" pitchFamily="49" charset="-122"/>
              </a:rPr>
              <a:t>                   begin]</a:t>
            </a:r>
          </a:p>
          <a:p>
            <a:pPr>
              <a:spcBef>
                <a:spcPct val="50000"/>
              </a:spcBef>
            </a:pPr>
            <a:r>
              <a:rPr lang="en-US" altLang="zh-CN" sz="1600" b="1">
                <a:latin typeface="Times New Roman" panose="02020603050405020304" pitchFamily="18" charset="0"/>
                <a:ea typeface="仿宋_GB2312" pitchFamily="49" charset="-122"/>
              </a:rPr>
              <a:t>                         {&lt;</a:t>
            </a:r>
            <a:r>
              <a:rPr lang="zh-CN" altLang="en-US" sz="1600" b="1">
                <a:latin typeface="Times New Roman" panose="02020603050405020304" pitchFamily="18" charset="0"/>
                <a:ea typeface="仿宋_GB2312" pitchFamily="49" charset="-122"/>
              </a:rPr>
              <a:t>并行语句区&gt;}</a:t>
            </a:r>
          </a:p>
          <a:p>
            <a:pPr>
              <a:spcBef>
                <a:spcPct val="50000"/>
              </a:spcBef>
            </a:pPr>
            <a:r>
              <a:rPr lang="en-US" altLang="zh-CN" sz="1600" b="1">
                <a:latin typeface="Times New Roman" panose="02020603050405020304" pitchFamily="18" charset="0"/>
                <a:ea typeface="仿宋_GB2312" pitchFamily="49" charset="-122"/>
              </a:rPr>
              <a:t>                   end generate [&lt;</a:t>
            </a:r>
            <a:r>
              <a:rPr lang="zh-CN" altLang="en-US" sz="1600" b="1">
                <a:latin typeface="Times New Roman" panose="02020603050405020304" pitchFamily="18" charset="0"/>
                <a:ea typeface="仿宋_GB2312" pitchFamily="49" charset="-122"/>
              </a:rPr>
              <a:t>标号&gt;]；</a:t>
            </a:r>
          </a:p>
          <a:p>
            <a:pPr algn="just">
              <a:spcBef>
                <a:spcPct val="50000"/>
              </a:spcBef>
            </a:pPr>
            <a:r>
              <a:rPr lang="zh-CN" altLang="en-US" sz="1600" b="1">
                <a:latin typeface="Times New Roman" panose="02020603050405020304" pitchFamily="18" charset="0"/>
                <a:ea typeface="仿宋_GB2312" pitchFamily="49" charset="-122"/>
              </a:rPr>
              <a:t>             注:⑴&lt;标号&gt;用于区分生成的结构，&lt;离散范围&gt;与</a:t>
            </a:r>
            <a:r>
              <a:rPr lang="en-US" altLang="zh-CN" sz="1600" b="1">
                <a:latin typeface="Times New Roman" panose="02020603050405020304" pitchFamily="18" charset="0"/>
                <a:ea typeface="仿宋_GB2312" pitchFamily="49" charset="-122"/>
              </a:rPr>
              <a:t>for loop</a:t>
            </a:r>
            <a:r>
              <a:rPr lang="zh-CN" altLang="en-US" sz="1600" b="1">
                <a:latin typeface="Times New Roman" panose="02020603050405020304" pitchFamily="18" charset="0"/>
                <a:ea typeface="仿宋_GB2312" pitchFamily="49" charset="-122"/>
              </a:rPr>
              <a:t>语句中的含义相同，对每</a:t>
            </a:r>
          </a:p>
          <a:p>
            <a:pPr algn="just">
              <a:spcBef>
                <a:spcPct val="20000"/>
              </a:spcBef>
            </a:pPr>
            <a:r>
              <a:rPr lang="zh-CN" altLang="en-US" sz="1600" b="1">
                <a:latin typeface="Times New Roman" panose="02020603050405020304" pitchFamily="18" charset="0"/>
                <a:ea typeface="仿宋_GB2312" pitchFamily="49" charset="-122"/>
              </a:rPr>
              <a:t>                      一个离散值，&lt;说明语句区&gt;和&lt;并行语句区&gt;都要被执行一次</a:t>
            </a:r>
          </a:p>
          <a:p>
            <a:pPr algn="just">
              <a:spcBef>
                <a:spcPct val="50000"/>
              </a:spcBef>
            </a:pPr>
            <a:r>
              <a:rPr lang="zh-CN" altLang="en-US" sz="1600" b="1">
                <a:latin typeface="Times New Roman" panose="02020603050405020304" pitchFamily="18" charset="0"/>
                <a:ea typeface="仿宋_GB2312" pitchFamily="49" charset="-122"/>
              </a:rPr>
              <a:t>                   ⑵由&lt;循环变量&gt;给出的每一个值均被称为生成参数</a:t>
            </a:r>
            <a:r>
              <a:rPr lang="en-US" altLang="zh-CN" sz="1600" b="1">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生成参数与具有离散范围父类</a:t>
            </a:r>
          </a:p>
          <a:p>
            <a:pPr algn="just">
              <a:spcBef>
                <a:spcPct val="20000"/>
              </a:spcBef>
            </a:pPr>
            <a:r>
              <a:rPr lang="zh-CN" altLang="en-US" sz="1600" b="1">
                <a:latin typeface="Times New Roman" panose="02020603050405020304" pitchFamily="18" charset="0"/>
                <a:ea typeface="仿宋_GB2312" pitchFamily="49" charset="-122"/>
              </a:rPr>
              <a:t>                       型的常量相类似</a:t>
            </a:r>
          </a:p>
          <a:p>
            <a:pPr algn="just">
              <a:spcBef>
                <a:spcPct val="50000"/>
              </a:spcBef>
            </a:pPr>
            <a:r>
              <a:rPr lang="zh-CN" altLang="en-US" sz="1600" b="1">
                <a:latin typeface="Times New Roman" panose="02020603050405020304" pitchFamily="18" charset="0"/>
                <a:ea typeface="仿宋_GB2312" pitchFamily="49" charset="-122"/>
              </a:rPr>
              <a:t>                   ⑶当生成语句不包括&lt;说明语句区&gt;时，保留字</a:t>
            </a:r>
            <a:r>
              <a:rPr lang="en-US" altLang="zh-CN" sz="1600" b="1">
                <a:latin typeface="Times New Roman" panose="02020603050405020304" pitchFamily="18" charset="0"/>
                <a:ea typeface="仿宋_GB2312" pitchFamily="49" charset="-122"/>
              </a:rPr>
              <a:t>begin</a:t>
            </a:r>
            <a:r>
              <a:rPr lang="zh-CN" altLang="en-US" sz="1600" b="1">
                <a:latin typeface="Times New Roman" panose="02020603050405020304" pitchFamily="18" charset="0"/>
                <a:ea typeface="仿宋_GB2312" pitchFamily="49" charset="-122"/>
              </a:rPr>
              <a:t>可以省略</a:t>
            </a:r>
            <a:endParaRPr lang="zh-CN" altLang="en-US" sz="1600" b="1">
              <a:latin typeface="仿宋_GB2312" pitchFamily="49" charset="-122"/>
              <a:ea typeface="仿宋_GB2312" pitchFamily="49" charset="-122"/>
            </a:endParaRPr>
          </a:p>
        </p:txBody>
      </p:sp>
      <p:sp>
        <p:nvSpPr>
          <p:cNvPr id="139272" name="Rectangle 8">
            <a:extLst>
              <a:ext uri="{FF2B5EF4-FFF2-40B4-BE49-F238E27FC236}">
                <a16:creationId xmlns:a16="http://schemas.microsoft.com/office/drawing/2014/main" id="{91A659C0-91A0-46E6-9079-0F85BC5F9458}"/>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3">
            <a:extLst>
              <a:ext uri="{FF2B5EF4-FFF2-40B4-BE49-F238E27FC236}">
                <a16:creationId xmlns:a16="http://schemas.microsoft.com/office/drawing/2014/main" id="{79AC6D50-D807-4643-B8F1-6A0BB1E06F15}"/>
              </a:ext>
            </a:extLst>
          </p:cNvPr>
          <p:cNvSpPr>
            <a:spLocks noGrp="1"/>
          </p:cNvSpPr>
          <p:nvPr>
            <p:ph type="dt" sz="half" idx="10"/>
          </p:nvPr>
        </p:nvSpPr>
        <p:spPr/>
        <p:txBody>
          <a:bodyPr/>
          <a:lstStyle/>
          <a:p>
            <a:fld id="{EC75502E-0025-4184-8491-C5C4001328EB}" type="datetime1">
              <a:rPr lang="zh-CN" altLang="en-US"/>
              <a:pPr/>
              <a:t>2018/11/27</a:t>
            </a:fld>
            <a:endParaRPr lang="en-US" altLang="en-US"/>
          </a:p>
        </p:txBody>
      </p:sp>
      <p:sp>
        <p:nvSpPr>
          <p:cNvPr id="10" name="页脚占位符 4">
            <a:extLst>
              <a:ext uri="{FF2B5EF4-FFF2-40B4-BE49-F238E27FC236}">
                <a16:creationId xmlns:a16="http://schemas.microsoft.com/office/drawing/2014/main" id="{6D9956D4-449F-4C25-A33B-ADF5255088AA}"/>
              </a:ext>
            </a:extLst>
          </p:cNvPr>
          <p:cNvSpPr>
            <a:spLocks noGrp="1"/>
          </p:cNvSpPr>
          <p:nvPr>
            <p:ph type="ftr" sz="quarter" idx="11"/>
          </p:nvPr>
        </p:nvSpPr>
        <p:spPr/>
        <p:txBody>
          <a:bodyPr/>
          <a:lstStyle/>
          <a:p>
            <a:r>
              <a:rPr lang="zh-CN" altLang="en-US"/>
              <a:t>电子教案 </a:t>
            </a:r>
            <a:r>
              <a:rPr lang="en-US" altLang="zh-CN"/>
              <a:t>Page </a:t>
            </a:r>
            <a:fld id="{2BFA1B33-5E8A-435D-8FAB-C962934B8EED}" type="slidenum">
              <a:rPr lang="en-US" altLang="zh-CN"/>
              <a:pPr/>
              <a:t>74</a:t>
            </a:fld>
            <a:r>
              <a:rPr lang="en-US" altLang="zh-CN"/>
              <a:t> of 97</a:t>
            </a:r>
          </a:p>
        </p:txBody>
      </p:sp>
      <p:sp>
        <p:nvSpPr>
          <p:cNvPr id="140290" name="Rectangle 2">
            <a:extLst>
              <a:ext uri="{FF2B5EF4-FFF2-40B4-BE49-F238E27FC236}">
                <a16:creationId xmlns:a16="http://schemas.microsoft.com/office/drawing/2014/main" id="{6C4A0A1E-C3E4-4838-89F3-EDF08D076CB9}"/>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291" name="Text Box 3">
            <a:extLst>
              <a:ext uri="{FF2B5EF4-FFF2-40B4-BE49-F238E27FC236}">
                <a16:creationId xmlns:a16="http://schemas.microsoft.com/office/drawing/2014/main" id="{E27C0561-B691-4A28-B69D-D3FEA596A4E0}"/>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第五部分   深入理解</a:t>
            </a:r>
            <a:r>
              <a:rPr lang="en-US" altLang="zh-CN" sz="3200" b="1">
                <a:latin typeface="Times New Roman" panose="02020603050405020304" pitchFamily="18" charset="0"/>
                <a:ea typeface="宋体" panose="02010600030101010101" pitchFamily="2" charset="-122"/>
              </a:rPr>
              <a:t>VHDL</a:t>
            </a:r>
            <a:r>
              <a:rPr lang="en-US" altLang="zh-CN" sz="1600" b="1">
                <a:latin typeface="Times New Roman" panose="02020603050405020304" pitchFamily="18" charset="0"/>
                <a:ea typeface="仿宋_GB2312" pitchFamily="49" charset="-122"/>
              </a:rPr>
              <a:t> </a:t>
            </a:r>
            <a:r>
              <a:rPr lang="zh-CN" altLang="en-US" sz="3200" b="1">
                <a:latin typeface="Times New Roman" panose="02020603050405020304" pitchFamily="18" charset="0"/>
                <a:ea typeface="宋体" panose="02010600030101010101" pitchFamily="2" charset="-122"/>
              </a:rPr>
              <a:t>(4)</a:t>
            </a:r>
            <a:endParaRPr lang="en-US" altLang="en-US" sz="3200" b="1">
              <a:latin typeface="Times New Roman" panose="02020603050405020304" pitchFamily="18" charset="0"/>
              <a:ea typeface="宋体" panose="02010600030101010101" pitchFamily="2" charset="-122"/>
            </a:endParaRPr>
          </a:p>
        </p:txBody>
      </p:sp>
      <p:sp>
        <p:nvSpPr>
          <p:cNvPr id="140292" name="Rectangle 4">
            <a:extLst>
              <a:ext uri="{FF2B5EF4-FFF2-40B4-BE49-F238E27FC236}">
                <a16:creationId xmlns:a16="http://schemas.microsoft.com/office/drawing/2014/main" id="{E7C0F4B7-B592-4117-8C5B-9F44271D9DB7}"/>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0293" name="Rectangle 5">
            <a:extLst>
              <a:ext uri="{FF2B5EF4-FFF2-40B4-BE49-F238E27FC236}">
                <a16:creationId xmlns:a16="http://schemas.microsoft.com/office/drawing/2014/main" id="{25FE2288-3314-4E32-9ED3-20710723D355}"/>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0294" name="Rectangle 6">
            <a:extLst>
              <a:ext uri="{FF2B5EF4-FFF2-40B4-BE49-F238E27FC236}">
                <a16:creationId xmlns:a16="http://schemas.microsoft.com/office/drawing/2014/main" id="{D64A277E-5C5F-454E-9D05-B16B6109E78A}"/>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295" name="Text Box 7">
            <a:extLst>
              <a:ext uri="{FF2B5EF4-FFF2-40B4-BE49-F238E27FC236}">
                <a16:creationId xmlns:a16="http://schemas.microsoft.com/office/drawing/2014/main" id="{9EE08285-3F8C-456D-8B19-CBAB11C59975}"/>
              </a:ext>
            </a:extLst>
          </p:cNvPr>
          <p:cNvSpPr txBox="1">
            <a:spLocks noChangeArrowheads="1"/>
          </p:cNvSpPr>
          <p:nvPr/>
        </p:nvSpPr>
        <p:spPr bwMode="auto">
          <a:xfrm>
            <a:off x="381000" y="762000"/>
            <a:ext cx="8610600" cy="556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Times New Roman" panose="02020603050405020304" pitchFamily="18" charset="0"/>
                <a:ea typeface="宋体" panose="02010600030101010101" pitchFamily="2" charset="-122"/>
              </a:rPr>
              <a:t>生成语句</a:t>
            </a:r>
            <a:endParaRPr lang="zh-CN" altLang="en-US" sz="1600" b="1">
              <a:latin typeface="Times New Roman" panose="02020603050405020304" pitchFamily="18" charset="0"/>
              <a:ea typeface="仿宋_GB2312" pitchFamily="49" charset="-122"/>
            </a:endParaRPr>
          </a:p>
          <a:p>
            <a:pPr algn="just">
              <a:spcBef>
                <a:spcPct val="50000"/>
              </a:spcBef>
            </a:pPr>
            <a:r>
              <a:rPr lang="zh-CN" altLang="en-US" sz="1600">
                <a:latin typeface="Times New Roman" panose="02020603050405020304" pitchFamily="18" charset="0"/>
                <a:ea typeface="仿宋_GB2312" pitchFamily="49" charset="-122"/>
              </a:rPr>
              <a:t>      ▲</a:t>
            </a:r>
            <a:r>
              <a:rPr lang="zh-CN" altLang="en-US" sz="1600" b="1">
                <a:latin typeface="仿宋_GB2312" pitchFamily="49" charset="-122"/>
                <a:ea typeface="仿宋_GB2312" pitchFamily="49" charset="-122"/>
              </a:rPr>
              <a:t>条件生成语句：</a:t>
            </a:r>
            <a:r>
              <a:rPr lang="zh-CN" altLang="en-US" sz="1600" b="1">
                <a:latin typeface="Times New Roman" panose="02020603050405020304" pitchFamily="18" charset="0"/>
                <a:ea typeface="仿宋_GB2312" pitchFamily="49" charset="-122"/>
              </a:rPr>
              <a:t>可生成描述</a:t>
            </a:r>
            <a:r>
              <a:rPr lang="zh-CN" altLang="en-US" sz="1600" b="1">
                <a:latin typeface="宋体" panose="02010600030101010101" pitchFamily="2" charset="-122"/>
                <a:ea typeface="仿宋_GB2312" pitchFamily="49" charset="-122"/>
              </a:rPr>
              <a:t>边界不规则而内部具有规则结构或重复行为的</a:t>
            </a:r>
            <a:r>
              <a:rPr lang="zh-CN" altLang="en-US" sz="1600" b="1">
                <a:latin typeface="Times New Roman" panose="02020603050405020304" pitchFamily="18" charset="0"/>
                <a:ea typeface="仿宋_GB2312" pitchFamily="49" charset="-122"/>
              </a:rPr>
              <a:t>并行语句</a:t>
            </a:r>
            <a:endParaRPr lang="zh-CN" altLang="en-US" sz="1600" b="1">
              <a:latin typeface="宋体" panose="02010600030101010101" pitchFamily="2" charset="-122"/>
              <a:ea typeface="仿宋_GB2312" pitchFamily="49" charset="-122"/>
            </a:endParaRPr>
          </a:p>
          <a:p>
            <a:pPr algn="just">
              <a:spcBef>
                <a:spcPct val="60000"/>
              </a:spcBef>
            </a:pPr>
            <a:r>
              <a:rPr lang="zh-CN" altLang="en-US" sz="1600" b="1">
                <a:latin typeface="宋体" panose="02010600030101010101" pitchFamily="2" charset="-122"/>
                <a:ea typeface="仿宋_GB2312" pitchFamily="49" charset="-122"/>
              </a:rPr>
              <a:t>       </a:t>
            </a:r>
            <a:r>
              <a:rPr lang="zh-CN" altLang="en-US" sz="1600" b="1">
                <a:latin typeface="Times New Roman" panose="02020603050405020304" pitchFamily="18" charset="0"/>
                <a:ea typeface="仿宋_GB2312" pitchFamily="49" charset="-122"/>
              </a:rPr>
              <a:t>&lt;标号&gt;：</a:t>
            </a:r>
            <a:r>
              <a:rPr lang="en-US" altLang="zh-CN" sz="1600" b="1">
                <a:latin typeface="Times New Roman" panose="02020603050405020304" pitchFamily="18" charset="0"/>
                <a:ea typeface="仿宋_GB2312" pitchFamily="49" charset="-122"/>
              </a:rPr>
              <a:t>if &lt;</a:t>
            </a:r>
            <a:r>
              <a:rPr lang="zh-CN" altLang="en-US" sz="1600" b="1">
                <a:latin typeface="Times New Roman" panose="02020603050405020304" pitchFamily="18" charset="0"/>
                <a:ea typeface="仿宋_GB2312" pitchFamily="49" charset="-122"/>
              </a:rPr>
              <a:t>条件表达式&gt; </a:t>
            </a:r>
            <a:r>
              <a:rPr lang="en-US" altLang="zh-CN" sz="1600" b="1">
                <a:latin typeface="Times New Roman" panose="02020603050405020304" pitchFamily="18" charset="0"/>
                <a:ea typeface="仿宋_GB2312" pitchFamily="49" charset="-122"/>
              </a:rPr>
              <a:t>generate</a:t>
            </a:r>
          </a:p>
          <a:p>
            <a:pPr algn="just">
              <a:spcBef>
                <a:spcPct val="20000"/>
              </a:spcBef>
            </a:pPr>
            <a:r>
              <a:rPr lang="en-US" altLang="zh-CN" sz="1600" b="1">
                <a:latin typeface="Times New Roman" panose="02020603050405020304" pitchFamily="18" charset="0"/>
                <a:ea typeface="仿宋_GB2312" pitchFamily="49" charset="-122"/>
              </a:rPr>
              <a:t>                   [[&lt;</a:t>
            </a:r>
            <a:r>
              <a:rPr lang="zh-CN" altLang="en-US" sz="1600" b="1">
                <a:latin typeface="Times New Roman" panose="02020603050405020304" pitchFamily="18" charset="0"/>
                <a:ea typeface="仿宋_GB2312" pitchFamily="49" charset="-122"/>
              </a:rPr>
              <a:t>说明语句区&gt;]</a:t>
            </a:r>
          </a:p>
          <a:p>
            <a:pPr algn="just">
              <a:spcBef>
                <a:spcPct val="20000"/>
              </a:spcBef>
            </a:pPr>
            <a:r>
              <a:rPr lang="en-US" altLang="zh-CN" sz="1600" b="1">
                <a:latin typeface="Times New Roman" panose="02020603050405020304" pitchFamily="18" charset="0"/>
                <a:ea typeface="仿宋_GB2312" pitchFamily="49" charset="-122"/>
              </a:rPr>
              <a:t>              begin]</a:t>
            </a:r>
          </a:p>
          <a:p>
            <a:pPr algn="just">
              <a:spcBef>
                <a:spcPct val="20000"/>
              </a:spcBef>
            </a:pPr>
            <a:r>
              <a:rPr lang="en-US" altLang="zh-CN" sz="1600" b="1">
                <a:latin typeface="Times New Roman" panose="02020603050405020304" pitchFamily="18" charset="0"/>
                <a:ea typeface="仿宋_GB2312" pitchFamily="49" charset="-122"/>
              </a:rPr>
              <a:t>                   {&lt;</a:t>
            </a:r>
            <a:r>
              <a:rPr lang="zh-CN" altLang="en-US" sz="1600" b="1">
                <a:latin typeface="Times New Roman" panose="02020603050405020304" pitchFamily="18" charset="0"/>
                <a:ea typeface="仿宋_GB2312" pitchFamily="49" charset="-122"/>
              </a:rPr>
              <a:t>并行语句区&gt;}</a:t>
            </a:r>
          </a:p>
          <a:p>
            <a:pPr algn="just">
              <a:spcBef>
                <a:spcPct val="20000"/>
              </a:spcBef>
            </a:pPr>
            <a:r>
              <a:rPr lang="en-US" altLang="zh-CN" sz="1600" b="1">
                <a:latin typeface="Times New Roman" panose="02020603050405020304" pitchFamily="18" charset="0"/>
                <a:ea typeface="仿宋_GB2312" pitchFamily="49" charset="-122"/>
              </a:rPr>
              <a:t>              end generate [&lt;</a:t>
            </a:r>
            <a:r>
              <a:rPr lang="zh-CN" altLang="en-US" sz="1600" b="1">
                <a:latin typeface="Times New Roman" panose="02020603050405020304" pitchFamily="18" charset="0"/>
                <a:ea typeface="仿宋_GB2312" pitchFamily="49" charset="-122"/>
              </a:rPr>
              <a:t>标号&gt;]；</a:t>
            </a:r>
          </a:p>
          <a:p>
            <a:pPr algn="just">
              <a:spcBef>
                <a:spcPct val="50000"/>
              </a:spcBef>
            </a:pPr>
            <a:r>
              <a:rPr lang="zh-CN" altLang="en-US" sz="1600" b="1">
                <a:latin typeface="Times New Roman" panose="02020603050405020304" pitchFamily="18" charset="0"/>
                <a:ea typeface="仿宋_GB2312" pitchFamily="49" charset="-122"/>
              </a:rPr>
              <a:t>             注:⑴&lt;条件表达式&gt;用于控制并行语句的复制与否，若条件为真，则生成语句的&lt;说明</a:t>
            </a:r>
          </a:p>
          <a:p>
            <a:pPr algn="just">
              <a:spcBef>
                <a:spcPct val="20000"/>
              </a:spcBef>
            </a:pPr>
            <a:r>
              <a:rPr lang="zh-CN" altLang="en-US" sz="1600" b="1">
                <a:latin typeface="Times New Roman" panose="02020603050405020304" pitchFamily="18" charset="0"/>
                <a:ea typeface="仿宋_GB2312" pitchFamily="49" charset="-122"/>
              </a:rPr>
              <a:t>                      语句区&gt;和&lt;并行语句区&gt;就被包含在设计中，反之，就被在设计中删除。</a:t>
            </a:r>
          </a:p>
          <a:p>
            <a:pPr algn="just">
              <a:spcBef>
                <a:spcPct val="50000"/>
              </a:spcBef>
            </a:pPr>
            <a:r>
              <a:rPr lang="zh-CN" altLang="en-US" sz="1600" b="1">
                <a:latin typeface="Times New Roman" panose="02020603050405020304" pitchFamily="18" charset="0"/>
                <a:ea typeface="仿宋_GB2312" pitchFamily="49" charset="-122"/>
              </a:rPr>
              <a:t>                   ⑵&lt;标号&gt;用于区分条件为真时生成的结构</a:t>
            </a:r>
          </a:p>
          <a:p>
            <a:pPr algn="just">
              <a:spcBef>
                <a:spcPct val="60000"/>
              </a:spcBef>
            </a:pPr>
            <a:r>
              <a:rPr lang="zh-CN" altLang="en-US" sz="1600">
                <a:latin typeface="Times New Roman" panose="02020603050405020304" pitchFamily="18" charset="0"/>
                <a:ea typeface="仿宋_GB2312" pitchFamily="49" charset="-122"/>
              </a:rPr>
              <a:t>      ▲</a:t>
            </a:r>
            <a:r>
              <a:rPr lang="zh-CN" altLang="en-US" sz="1600" b="1">
                <a:latin typeface="仿宋_GB2312" pitchFamily="49" charset="-122"/>
                <a:ea typeface="仿宋_GB2312" pitchFamily="49" charset="-122"/>
              </a:rPr>
              <a:t>生成语句的配置</a:t>
            </a:r>
            <a:r>
              <a:rPr lang="en-US" altLang="zh-CN" sz="1600" b="1">
                <a:latin typeface="仿宋_GB2312" pitchFamily="49" charset="-122"/>
                <a:ea typeface="仿宋_GB2312" pitchFamily="49" charset="-122"/>
              </a:rPr>
              <a:t>：</a:t>
            </a:r>
            <a:r>
              <a:rPr lang="zh-CN" altLang="en-US" sz="1600" b="1">
                <a:latin typeface="仿宋_GB2312" pitchFamily="49" charset="-122"/>
                <a:ea typeface="仿宋_GB2312" pitchFamily="49" charset="-122"/>
              </a:rPr>
              <a:t>对</a:t>
            </a:r>
            <a:r>
              <a:rPr lang="zh-CN" altLang="en-US" sz="1600" b="1">
                <a:latin typeface="Times New Roman" panose="02020603050405020304" pitchFamily="18" charset="0"/>
                <a:ea typeface="仿宋_GB2312" pitchFamily="49" charset="-122"/>
              </a:rPr>
              <a:t>生成语句内的元件例示可使用默认配置和扩展配置说明。扩展配置</a:t>
            </a:r>
          </a:p>
          <a:p>
            <a:pPr algn="just">
              <a:spcBef>
                <a:spcPct val="20000"/>
              </a:spcBef>
            </a:pPr>
            <a:r>
              <a:rPr lang="zh-CN" altLang="en-US" sz="1600" b="1">
                <a:latin typeface="仿宋_GB2312" pitchFamily="49" charset="-122"/>
                <a:ea typeface="仿宋_GB2312" pitchFamily="49" charset="-122"/>
              </a:rPr>
              <a:t>       </a:t>
            </a:r>
            <a:r>
              <a:rPr lang="zh-CN" altLang="en-US" sz="1600" b="1">
                <a:solidFill>
                  <a:srgbClr val="A50021"/>
                </a:solidFill>
                <a:latin typeface="仿宋_GB2312" pitchFamily="49" charset="-122"/>
                <a:ea typeface="仿宋_GB2312" pitchFamily="49" charset="-122"/>
              </a:rPr>
              <a:t>格式见</a:t>
            </a:r>
            <a:r>
              <a:rPr lang="en-US" altLang="zh-CN" sz="1600" b="1">
                <a:solidFill>
                  <a:srgbClr val="A50021"/>
                </a:solidFill>
                <a:latin typeface="仿宋_GB2312" pitchFamily="49" charset="-122"/>
                <a:ea typeface="仿宋_GB2312" pitchFamily="49" charset="-122"/>
              </a:rPr>
              <a:t>P167</a:t>
            </a:r>
            <a:r>
              <a:rPr lang="zh-CN" altLang="en-US" sz="1600" b="1">
                <a:solidFill>
                  <a:srgbClr val="A50021"/>
                </a:solidFill>
                <a:latin typeface="仿宋_GB2312" pitchFamily="49" charset="-122"/>
                <a:ea typeface="仿宋_GB2312" pitchFamily="49" charset="-122"/>
              </a:rPr>
              <a:t>页</a:t>
            </a:r>
            <a:r>
              <a:rPr lang="zh-CN" altLang="en-US" sz="1600" b="1">
                <a:latin typeface="仿宋_GB2312" pitchFamily="49" charset="-122"/>
                <a:ea typeface="仿宋_GB2312" pitchFamily="49" charset="-122"/>
              </a:rPr>
              <a:t>  </a:t>
            </a:r>
            <a:r>
              <a:rPr lang="zh-CN" altLang="en-US" sz="1600" b="1">
                <a:latin typeface="Times New Roman" panose="02020603050405020304" pitchFamily="18" charset="0"/>
                <a:ea typeface="仿宋_GB2312" pitchFamily="49" charset="-122"/>
              </a:rPr>
              <a:t>说明比常规配置说明在配置块中增加了</a:t>
            </a:r>
            <a:r>
              <a:rPr lang="zh-CN" altLang="en-US" sz="1600" b="1">
                <a:latin typeface="Times New Roman" panose="02020603050405020304" pitchFamily="18" charset="0"/>
                <a:ea typeface="宋体" panose="02010600030101010101" pitchFamily="2" charset="-122"/>
              </a:rPr>
              <a:t>&lt;</a:t>
            </a:r>
            <a:r>
              <a:rPr lang="zh-CN" altLang="en-US" sz="1600" b="1">
                <a:latin typeface="Times New Roman" panose="02020603050405020304" pitchFamily="18" charset="0"/>
                <a:ea typeface="仿宋_GB2312" pitchFamily="49" charset="-122"/>
              </a:rPr>
              <a:t>生成语句标号&gt;及附加生成参</a:t>
            </a:r>
          </a:p>
          <a:p>
            <a:pPr algn="just">
              <a:spcBef>
                <a:spcPct val="20000"/>
              </a:spcBef>
            </a:pPr>
            <a:r>
              <a:rPr lang="zh-CN" altLang="en-US" sz="1600" b="1">
                <a:latin typeface="Times New Roman" panose="02020603050405020304" pitchFamily="18" charset="0"/>
                <a:ea typeface="仿宋_GB2312" pitchFamily="49" charset="-122"/>
              </a:rPr>
              <a:t>                                           数以便挑选迭代生成结构中特定的元件例示进行配置</a:t>
            </a:r>
          </a:p>
          <a:p>
            <a:pPr algn="just">
              <a:spcBef>
                <a:spcPct val="20000"/>
              </a:spcBef>
            </a:pPr>
            <a:r>
              <a:rPr lang="zh-CN" altLang="en-US" sz="1600" b="1">
                <a:latin typeface="Times New Roman" panose="02020603050405020304" pitchFamily="18" charset="0"/>
                <a:ea typeface="仿宋_GB2312" pitchFamily="49" charset="-122"/>
              </a:rPr>
              <a:t>        注:⑴对迭代生成语句时，&lt;生成语句标号&gt;后面的可选项仅用于从迭代生成结构中挑</a:t>
            </a:r>
          </a:p>
          <a:p>
            <a:pPr algn="just">
              <a:spcBef>
                <a:spcPct val="20000"/>
              </a:spcBef>
            </a:pPr>
            <a:r>
              <a:rPr lang="zh-CN" altLang="en-US" sz="1600" b="1">
                <a:latin typeface="Times New Roman" panose="02020603050405020304" pitchFamily="18" charset="0"/>
                <a:ea typeface="仿宋_GB2312" pitchFamily="49" charset="-122"/>
              </a:rPr>
              <a:t>                  选特定的元件例示，或者选择一组元件例示</a:t>
            </a:r>
          </a:p>
          <a:p>
            <a:pPr algn="just">
              <a:spcBef>
                <a:spcPct val="20000"/>
              </a:spcBef>
            </a:pPr>
            <a:r>
              <a:rPr lang="zh-CN" altLang="en-US" sz="1600" b="1">
                <a:latin typeface="Times New Roman" panose="02020603050405020304" pitchFamily="18" charset="0"/>
                <a:ea typeface="仿宋_GB2312" pitchFamily="49" charset="-122"/>
              </a:rPr>
              <a:t>             ⑵对条件生成语句，仅用不带可选项的&lt;生成语句标号&gt;。 如生成语句创建元件例</a:t>
            </a:r>
          </a:p>
          <a:p>
            <a:pPr algn="just">
              <a:spcBef>
                <a:spcPct val="20000"/>
              </a:spcBef>
            </a:pPr>
            <a:r>
              <a:rPr lang="zh-CN" altLang="en-US" sz="1600" b="1">
                <a:latin typeface="Times New Roman" panose="02020603050405020304" pitchFamily="18" charset="0"/>
                <a:ea typeface="仿宋_GB2312" pitchFamily="49" charset="-122"/>
              </a:rPr>
              <a:t>                 示</a:t>
            </a:r>
            <a:r>
              <a:rPr lang="en-US" altLang="zh-CN" sz="1600" b="1">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配置就捆绑实体至元件例示；若没有创建元件例示，配置就被忽略</a:t>
            </a:r>
          </a:p>
        </p:txBody>
      </p:sp>
      <p:sp>
        <p:nvSpPr>
          <p:cNvPr id="140296" name="Rectangle 8">
            <a:extLst>
              <a:ext uri="{FF2B5EF4-FFF2-40B4-BE49-F238E27FC236}">
                <a16:creationId xmlns:a16="http://schemas.microsoft.com/office/drawing/2014/main" id="{52065E86-7D5B-4CA3-84E9-30B9225B8AE1}"/>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15191197-DC3E-4E80-9004-3491AE0933BF}"/>
              </a:ext>
            </a:extLst>
          </p:cNvPr>
          <p:cNvSpPr>
            <a:spLocks noGrp="1"/>
          </p:cNvSpPr>
          <p:nvPr>
            <p:ph type="dt" sz="half" idx="10"/>
          </p:nvPr>
        </p:nvSpPr>
        <p:spPr/>
        <p:txBody>
          <a:bodyPr/>
          <a:lstStyle/>
          <a:p>
            <a:fld id="{310D5687-2628-490B-8055-A5C1202B4409}" type="datetime1">
              <a:rPr lang="zh-CN" altLang="en-US"/>
              <a:pPr/>
              <a:t>2018/11/27</a:t>
            </a:fld>
            <a:endParaRPr lang="en-US" altLang="en-US"/>
          </a:p>
        </p:txBody>
      </p:sp>
      <p:sp>
        <p:nvSpPr>
          <p:cNvPr id="12" name="页脚占位符 4">
            <a:extLst>
              <a:ext uri="{FF2B5EF4-FFF2-40B4-BE49-F238E27FC236}">
                <a16:creationId xmlns:a16="http://schemas.microsoft.com/office/drawing/2014/main" id="{CC029F2F-D199-4F0A-97E8-A482BCE4B974}"/>
              </a:ext>
            </a:extLst>
          </p:cNvPr>
          <p:cNvSpPr>
            <a:spLocks noGrp="1"/>
          </p:cNvSpPr>
          <p:nvPr>
            <p:ph type="ftr" sz="quarter" idx="11"/>
          </p:nvPr>
        </p:nvSpPr>
        <p:spPr/>
        <p:txBody>
          <a:bodyPr/>
          <a:lstStyle/>
          <a:p>
            <a:r>
              <a:rPr lang="zh-CN" altLang="en-US"/>
              <a:t>电子教案 </a:t>
            </a:r>
            <a:r>
              <a:rPr lang="en-US" altLang="zh-CN"/>
              <a:t>Page </a:t>
            </a:r>
            <a:fld id="{2DD32CC2-9866-4180-B194-BF7EEAB322E6}" type="slidenum">
              <a:rPr lang="en-US" altLang="zh-CN"/>
              <a:pPr/>
              <a:t>75</a:t>
            </a:fld>
            <a:r>
              <a:rPr lang="en-US" altLang="zh-CN"/>
              <a:t> of 97</a:t>
            </a:r>
          </a:p>
        </p:txBody>
      </p:sp>
      <p:sp>
        <p:nvSpPr>
          <p:cNvPr id="141314" name="Rectangle 2">
            <a:extLst>
              <a:ext uri="{FF2B5EF4-FFF2-40B4-BE49-F238E27FC236}">
                <a16:creationId xmlns:a16="http://schemas.microsoft.com/office/drawing/2014/main" id="{40C3A98B-3912-49DA-B96F-229B752234F8}"/>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5" name="Text Box 3">
            <a:extLst>
              <a:ext uri="{FF2B5EF4-FFF2-40B4-BE49-F238E27FC236}">
                <a16:creationId xmlns:a16="http://schemas.microsoft.com/office/drawing/2014/main" id="{AEB9C321-CED8-47CC-90DD-6FA88B3CABEB}"/>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第五部分   深入理解</a:t>
            </a:r>
            <a:r>
              <a:rPr lang="en-US" altLang="zh-CN" sz="3200" b="1">
                <a:latin typeface="Times New Roman" panose="02020603050405020304" pitchFamily="18" charset="0"/>
                <a:ea typeface="宋体" panose="02010600030101010101" pitchFamily="2" charset="-122"/>
              </a:rPr>
              <a:t>VHDL</a:t>
            </a:r>
            <a:r>
              <a:rPr lang="en-US" altLang="zh-CN" sz="1600" b="1">
                <a:latin typeface="Times New Roman" panose="02020603050405020304" pitchFamily="18" charset="0"/>
                <a:ea typeface="仿宋_GB2312" pitchFamily="49" charset="-122"/>
              </a:rPr>
              <a:t> </a:t>
            </a:r>
            <a:r>
              <a:rPr lang="zh-CN" altLang="en-US" sz="3200" b="1">
                <a:latin typeface="Times New Roman" panose="02020603050405020304" pitchFamily="18" charset="0"/>
                <a:ea typeface="宋体" panose="02010600030101010101" pitchFamily="2" charset="-122"/>
              </a:rPr>
              <a:t>(5)</a:t>
            </a:r>
            <a:endParaRPr lang="en-US" altLang="en-US" sz="3200" b="1">
              <a:latin typeface="Times New Roman" panose="02020603050405020304" pitchFamily="18" charset="0"/>
              <a:ea typeface="宋体" panose="02010600030101010101" pitchFamily="2" charset="-122"/>
            </a:endParaRPr>
          </a:p>
        </p:txBody>
      </p:sp>
      <p:sp>
        <p:nvSpPr>
          <p:cNvPr id="141316" name="Rectangle 4">
            <a:extLst>
              <a:ext uri="{FF2B5EF4-FFF2-40B4-BE49-F238E27FC236}">
                <a16:creationId xmlns:a16="http://schemas.microsoft.com/office/drawing/2014/main" id="{C903788B-E39B-491D-BF0D-3FEDF18A01A8}"/>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1317" name="Rectangle 5">
            <a:extLst>
              <a:ext uri="{FF2B5EF4-FFF2-40B4-BE49-F238E27FC236}">
                <a16:creationId xmlns:a16="http://schemas.microsoft.com/office/drawing/2014/main" id="{41991666-172E-4D73-988F-F3C3CAD0BD30}"/>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1318" name="Rectangle 6">
            <a:extLst>
              <a:ext uri="{FF2B5EF4-FFF2-40B4-BE49-F238E27FC236}">
                <a16:creationId xmlns:a16="http://schemas.microsoft.com/office/drawing/2014/main" id="{F604BFE2-6F02-4053-BA77-3EDC6A26D9CD}"/>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19" name="Text Box 7">
            <a:extLst>
              <a:ext uri="{FF2B5EF4-FFF2-40B4-BE49-F238E27FC236}">
                <a16:creationId xmlns:a16="http://schemas.microsoft.com/office/drawing/2014/main" id="{42DE4C9C-5D42-4A9A-B138-332A146324A3}"/>
              </a:ext>
            </a:extLst>
          </p:cNvPr>
          <p:cNvSpPr txBox="1">
            <a:spLocks noChangeArrowheads="1"/>
          </p:cNvSpPr>
          <p:nvPr/>
        </p:nvSpPr>
        <p:spPr bwMode="auto">
          <a:xfrm>
            <a:off x="381000" y="762000"/>
            <a:ext cx="8915400" cy="414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信号延迟的描述</a:t>
            </a:r>
            <a:endParaRPr lang="zh-CN" altLang="en-US" sz="1600" b="1">
              <a:latin typeface="Times New Roman" panose="02020603050405020304" pitchFamily="18" charset="0"/>
              <a:ea typeface="仿宋_GB2312" pitchFamily="49" charset="-122"/>
            </a:endParaRPr>
          </a:p>
          <a:p>
            <a:pPr algn="just">
              <a:spcBef>
                <a:spcPct val="50000"/>
              </a:spcBef>
            </a:pPr>
            <a:r>
              <a:rPr lang="zh-CN" altLang="en-US" sz="1600">
                <a:latin typeface="Times New Roman" panose="02020603050405020304" pitchFamily="18" charset="0"/>
                <a:ea typeface="仿宋_GB2312" pitchFamily="49" charset="-122"/>
              </a:rPr>
              <a:t>      ▲</a:t>
            </a:r>
            <a:r>
              <a:rPr lang="en-US" altLang="zh-CN" sz="1600" b="1">
                <a:latin typeface="仿宋_GB2312" pitchFamily="49" charset="-122"/>
                <a:ea typeface="仿宋_GB2312" pitchFamily="49" charset="-122"/>
              </a:rPr>
              <a:t>δ</a:t>
            </a:r>
            <a:r>
              <a:rPr lang="zh-CN" altLang="en-US" sz="1600" b="1">
                <a:latin typeface="宋体" panose="02010600030101010101" pitchFamily="2" charset="-122"/>
                <a:ea typeface="仿宋_GB2312" pitchFamily="49" charset="-122"/>
              </a:rPr>
              <a:t>延迟的概念</a:t>
            </a:r>
            <a:r>
              <a:rPr lang="zh-CN" altLang="en-US" sz="1600" b="1">
                <a:latin typeface="仿宋_GB2312" pitchFamily="49" charset="-122"/>
                <a:ea typeface="仿宋_GB2312" pitchFamily="49" charset="-122"/>
              </a:rPr>
              <a:t>：</a:t>
            </a:r>
            <a:r>
              <a:rPr lang="zh-CN" altLang="en-US" sz="1600" b="1">
                <a:latin typeface="Times New Roman" panose="02020603050405020304" pitchFamily="18" charset="0"/>
                <a:ea typeface="仿宋_GB2312" pitchFamily="49" charset="-122"/>
              </a:rPr>
              <a:t>为保证模拟过程不因并行语句的执行顺序不同而影响模拟结果, </a:t>
            </a:r>
            <a:r>
              <a:rPr lang="en-US" altLang="zh-CN" sz="1600" b="1">
                <a:latin typeface="Times New Roman" panose="02020603050405020304" pitchFamily="18" charset="0"/>
                <a:ea typeface="仿宋_GB2312" pitchFamily="49" charset="-122"/>
              </a:rPr>
              <a:t>VHDL</a:t>
            </a:r>
            <a:endParaRPr lang="zh-CN" altLang="en-US" sz="1600" b="1">
              <a:latin typeface="Times New Roman" panose="02020603050405020304" pitchFamily="18" charset="0"/>
              <a:ea typeface="仿宋_GB2312" pitchFamily="49" charset="-122"/>
            </a:endParaRPr>
          </a:p>
          <a:p>
            <a:pPr algn="just">
              <a:spcBef>
                <a:spcPct val="50000"/>
              </a:spcBef>
            </a:pPr>
            <a:r>
              <a:rPr lang="zh-CN" altLang="en-US" sz="1600" b="1">
                <a:latin typeface="Times New Roman" panose="02020603050405020304" pitchFamily="18" charset="0"/>
                <a:ea typeface="仿宋_GB2312" pitchFamily="49" charset="-122"/>
              </a:rPr>
              <a:t>                                       对所有0延时信号赋值所引发的事项处理都插入了一个无限小的时间延</a:t>
            </a:r>
          </a:p>
          <a:p>
            <a:pPr algn="just">
              <a:spcBef>
                <a:spcPct val="50000"/>
              </a:spcBef>
            </a:pPr>
            <a:r>
              <a:rPr lang="zh-CN" altLang="en-US" sz="1600" b="1">
                <a:latin typeface="Times New Roman" panose="02020603050405020304" pitchFamily="18" charset="0"/>
                <a:ea typeface="仿宋_GB2312" pitchFamily="49" charset="-122"/>
              </a:rPr>
              <a:t>                                       迟量</a:t>
            </a:r>
            <a:r>
              <a:rPr lang="en-US" altLang="zh-CN" sz="1600" b="1" i="1">
                <a:latin typeface="Times New Roman" panose="02020603050405020304" pitchFamily="18" charset="0"/>
                <a:ea typeface="仿宋_GB2312" pitchFamily="49" charset="-122"/>
              </a:rPr>
              <a:t>δ</a:t>
            </a:r>
            <a:r>
              <a:rPr lang="en-US" altLang="zh-CN" sz="1600" b="1">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以消除模拟结果对进程或等效进程执行顺序的依赖，这被称为</a:t>
            </a:r>
            <a:endParaRPr lang="en-US" altLang="zh-CN" sz="1600" b="1">
              <a:latin typeface="Times New Roman" panose="02020603050405020304" pitchFamily="18" charset="0"/>
              <a:ea typeface="仿宋_GB2312" pitchFamily="49" charset="-122"/>
            </a:endParaRPr>
          </a:p>
          <a:p>
            <a:pPr algn="just">
              <a:spcBef>
                <a:spcPct val="50000"/>
              </a:spcBef>
            </a:pPr>
            <a:r>
              <a:rPr lang="en-US" altLang="zh-CN" sz="1600" b="1" i="1">
                <a:latin typeface="Times New Roman" panose="02020603050405020304" pitchFamily="18" charset="0"/>
                <a:ea typeface="仿宋_GB2312" pitchFamily="49" charset="-122"/>
              </a:rPr>
              <a:t>                                       δ</a:t>
            </a:r>
            <a:r>
              <a:rPr lang="zh-CN" altLang="en-US" sz="1600" b="1">
                <a:latin typeface="Times New Roman" panose="02020603050405020304" pitchFamily="18" charset="0"/>
                <a:ea typeface="仿宋_GB2312" pitchFamily="49" charset="-122"/>
              </a:rPr>
              <a:t>延迟机制</a:t>
            </a:r>
            <a:r>
              <a:rPr lang="en-US" altLang="zh-CN" sz="1600" b="1">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用</a:t>
            </a:r>
            <a:r>
              <a:rPr lang="en-US" altLang="zh-CN" sz="1600" b="1" i="1">
                <a:latin typeface="Times New Roman" panose="02020603050405020304" pitchFamily="18" charset="0"/>
                <a:ea typeface="仿宋_GB2312" pitchFamily="49" charset="-122"/>
              </a:rPr>
              <a:t>δ</a:t>
            </a:r>
            <a:r>
              <a:rPr lang="zh-CN" altLang="en-US" sz="1600" b="1">
                <a:latin typeface="Times New Roman" panose="02020603050405020304" pitchFamily="18" charset="0"/>
                <a:ea typeface="仿宋_GB2312" pitchFamily="49" charset="-122"/>
              </a:rPr>
              <a:t>表示时间延迟量意味着任何有限多个</a:t>
            </a:r>
            <a:r>
              <a:rPr lang="en-US" altLang="zh-CN" sz="1600" b="1" i="1">
                <a:latin typeface="Times New Roman" panose="02020603050405020304" pitchFamily="18" charset="0"/>
                <a:ea typeface="仿宋_GB2312" pitchFamily="49" charset="-122"/>
              </a:rPr>
              <a:t>δ</a:t>
            </a:r>
            <a:r>
              <a:rPr lang="zh-CN" altLang="en-US" sz="1600" b="1">
                <a:latin typeface="Times New Roman" panose="02020603050405020304" pitchFamily="18" charset="0"/>
                <a:ea typeface="仿宋_GB2312" pitchFamily="49" charset="-122"/>
              </a:rPr>
              <a:t>延迟的时间</a:t>
            </a:r>
          </a:p>
          <a:p>
            <a:pPr algn="just">
              <a:spcBef>
                <a:spcPct val="50000"/>
              </a:spcBef>
            </a:pPr>
            <a:r>
              <a:rPr lang="zh-CN" altLang="en-US" sz="1600" b="1">
                <a:latin typeface="Times New Roman" panose="02020603050405020304" pitchFamily="18" charset="0"/>
                <a:ea typeface="仿宋_GB2312" pitchFamily="49" charset="-122"/>
              </a:rPr>
              <a:t>                                       累积值都将小于</a:t>
            </a:r>
            <a:r>
              <a:rPr lang="en-US" altLang="zh-CN" sz="1600" b="1">
                <a:latin typeface="Times New Roman" panose="02020603050405020304" pitchFamily="18" charset="0"/>
                <a:ea typeface="仿宋_GB2312" pitchFamily="49" charset="-122"/>
              </a:rPr>
              <a:t>VHDL</a:t>
            </a:r>
            <a:r>
              <a:rPr lang="zh-CN" altLang="en-US" sz="1600" b="1">
                <a:latin typeface="Times New Roman" panose="02020603050405020304" pitchFamily="18" charset="0"/>
                <a:ea typeface="仿宋_GB2312" pitchFamily="49" charset="-122"/>
              </a:rPr>
              <a:t>系统中的一个最小时间单位，即：1 </a:t>
            </a:r>
            <a:r>
              <a:rPr lang="en-US" altLang="zh-CN" sz="1600" b="1" i="1">
                <a:latin typeface="Times New Roman" panose="02020603050405020304" pitchFamily="18" charset="0"/>
                <a:ea typeface="仿宋_GB2312" pitchFamily="49" charset="-122"/>
              </a:rPr>
              <a:t>f</a:t>
            </a:r>
            <a:r>
              <a:rPr lang="en-US" altLang="zh-CN" sz="1600" b="1">
                <a:latin typeface="Times New Roman" panose="02020603050405020304" pitchFamily="18" charset="0"/>
                <a:ea typeface="仿宋_GB2312" pitchFamily="49" charset="-122"/>
              </a:rPr>
              <a:t>s</a:t>
            </a:r>
            <a:endParaRPr lang="zh-CN" altLang="en-US" sz="1600" b="1">
              <a:latin typeface="Times New Roman" panose="02020603050405020304" pitchFamily="18" charset="0"/>
              <a:ea typeface="仿宋_GB2312" pitchFamily="49" charset="-122"/>
            </a:endParaRPr>
          </a:p>
          <a:p>
            <a:pPr algn="just">
              <a:spcBef>
                <a:spcPct val="50000"/>
              </a:spcBef>
            </a:pPr>
            <a:r>
              <a:rPr lang="zh-CN" altLang="en-US" sz="1600" b="1">
                <a:latin typeface="Times New Roman" panose="02020603050405020304" pitchFamily="18" charset="0"/>
                <a:ea typeface="仿宋_GB2312" pitchFamily="49" charset="-122"/>
              </a:rPr>
              <a:t>      例：</a:t>
            </a:r>
            <a:r>
              <a:rPr lang="en-US" altLang="zh-CN" sz="1600" b="1">
                <a:latin typeface="Times New Roman" panose="02020603050405020304" pitchFamily="18" charset="0"/>
                <a:ea typeface="仿宋_GB2312" pitchFamily="49" charset="-122"/>
              </a:rPr>
              <a:t>architecture </a:t>
            </a:r>
            <a:r>
              <a:rPr lang="en-US" altLang="zh-CN" sz="1600">
                <a:latin typeface="Times New Roman" panose="02020603050405020304" pitchFamily="18" charset="0"/>
                <a:ea typeface="仿宋_GB2312" pitchFamily="49" charset="-122"/>
              </a:rPr>
              <a:t>delta_delay</a:t>
            </a:r>
            <a:r>
              <a:rPr lang="en-US" altLang="zh-CN" sz="1600" b="1">
                <a:latin typeface="Times New Roman" panose="02020603050405020304" pitchFamily="18" charset="0"/>
                <a:ea typeface="仿宋_GB2312" pitchFamily="49" charset="-122"/>
              </a:rPr>
              <a:t> of </a:t>
            </a:r>
            <a:r>
              <a:rPr lang="en-US" altLang="zh-CN" sz="1600">
                <a:latin typeface="Times New Roman" panose="02020603050405020304" pitchFamily="18" charset="0"/>
                <a:ea typeface="仿宋_GB2312" pitchFamily="49" charset="-122"/>
              </a:rPr>
              <a:t>RS_flipflop</a:t>
            </a:r>
            <a:r>
              <a:rPr lang="en-US" altLang="zh-CN" sz="1600" b="1">
                <a:latin typeface="Times New Roman" panose="02020603050405020304" pitchFamily="18" charset="0"/>
                <a:ea typeface="仿宋_GB2312" pitchFamily="49" charset="-122"/>
              </a:rPr>
              <a:t> is</a:t>
            </a:r>
          </a:p>
          <a:p>
            <a:pPr algn="just">
              <a:spcBef>
                <a:spcPct val="15000"/>
              </a:spcBef>
            </a:pPr>
            <a:r>
              <a:rPr lang="en-US" altLang="zh-CN" sz="1600" b="1">
                <a:latin typeface="Times New Roman" panose="02020603050405020304" pitchFamily="18" charset="0"/>
                <a:ea typeface="仿宋_GB2312" pitchFamily="49" charset="-122"/>
              </a:rPr>
              <a:t>              begin</a:t>
            </a:r>
          </a:p>
          <a:p>
            <a:pPr algn="just">
              <a:spcBef>
                <a:spcPct val="15000"/>
              </a:spcBef>
            </a:pPr>
            <a:r>
              <a:rPr lang="en-US" altLang="zh-CN" sz="1600" b="1">
                <a:latin typeface="Times New Roman" panose="02020603050405020304" pitchFamily="18" charset="0"/>
                <a:ea typeface="仿宋_GB2312" pitchFamily="49" charset="-122"/>
              </a:rPr>
              <a:t>                   </a:t>
            </a:r>
            <a:r>
              <a:rPr lang="en-US" altLang="zh-CN" sz="1600">
                <a:latin typeface="Times New Roman" panose="02020603050405020304" pitchFamily="18" charset="0"/>
                <a:ea typeface="仿宋_GB2312" pitchFamily="49" charset="-122"/>
              </a:rPr>
              <a:t>q &lt;= s</a:t>
            </a:r>
            <a:r>
              <a:rPr lang="en-US" altLang="zh-CN" sz="1600" b="1">
                <a:latin typeface="Times New Roman" panose="02020603050405020304" pitchFamily="18" charset="0"/>
                <a:ea typeface="仿宋_GB2312" pitchFamily="49" charset="-122"/>
              </a:rPr>
              <a:t> nand </a:t>
            </a:r>
            <a:r>
              <a:rPr lang="en-US" altLang="zh-CN" sz="1600">
                <a:latin typeface="Times New Roman" panose="02020603050405020304" pitchFamily="18" charset="0"/>
                <a:ea typeface="仿宋_GB2312" pitchFamily="49" charset="-122"/>
              </a:rPr>
              <a:t>qb</a:t>
            </a:r>
            <a:r>
              <a:rPr lang="en-US" altLang="zh-CN" sz="1600" b="1">
                <a:latin typeface="Times New Roman" panose="02020603050405020304" pitchFamily="18" charset="0"/>
                <a:ea typeface="仿宋_GB2312" pitchFamily="49" charset="-122"/>
              </a:rPr>
              <a:t>；</a:t>
            </a:r>
          </a:p>
          <a:p>
            <a:pPr algn="just">
              <a:spcBef>
                <a:spcPct val="15000"/>
              </a:spcBef>
            </a:pPr>
            <a:r>
              <a:rPr lang="en-US" altLang="zh-CN" sz="1600" b="1">
                <a:latin typeface="Times New Roman" panose="02020603050405020304" pitchFamily="18" charset="0"/>
                <a:ea typeface="仿宋_GB2312" pitchFamily="49" charset="-122"/>
              </a:rPr>
              <a:t>                   </a:t>
            </a:r>
            <a:r>
              <a:rPr lang="en-US" altLang="zh-CN" sz="1600">
                <a:latin typeface="Times New Roman" panose="02020603050405020304" pitchFamily="18" charset="0"/>
                <a:ea typeface="仿宋_GB2312" pitchFamily="49" charset="-122"/>
              </a:rPr>
              <a:t>qb &lt;= r</a:t>
            </a:r>
            <a:r>
              <a:rPr lang="en-US" altLang="zh-CN" sz="1600" b="1">
                <a:latin typeface="Times New Roman" panose="02020603050405020304" pitchFamily="18" charset="0"/>
                <a:ea typeface="仿宋_GB2312" pitchFamily="49" charset="-122"/>
              </a:rPr>
              <a:t> nand </a:t>
            </a:r>
            <a:r>
              <a:rPr lang="en-US" altLang="zh-CN" sz="1600">
                <a:latin typeface="Times New Roman" panose="02020603050405020304" pitchFamily="18" charset="0"/>
                <a:ea typeface="仿宋_GB2312" pitchFamily="49" charset="-122"/>
              </a:rPr>
              <a:t>q</a:t>
            </a:r>
            <a:r>
              <a:rPr lang="en-US" altLang="zh-CN" sz="1600" b="1">
                <a:latin typeface="Times New Roman" panose="02020603050405020304" pitchFamily="18" charset="0"/>
                <a:ea typeface="仿宋_GB2312" pitchFamily="49" charset="-122"/>
              </a:rPr>
              <a:t>；</a:t>
            </a:r>
          </a:p>
          <a:p>
            <a:pPr algn="just">
              <a:spcBef>
                <a:spcPct val="15000"/>
              </a:spcBef>
            </a:pPr>
            <a:r>
              <a:rPr lang="en-US" altLang="zh-CN" sz="1600" b="1">
                <a:latin typeface="Times New Roman" panose="02020603050405020304" pitchFamily="18" charset="0"/>
                <a:ea typeface="仿宋_GB2312" pitchFamily="49" charset="-122"/>
              </a:rPr>
              <a:t>              end architecture </a:t>
            </a:r>
            <a:r>
              <a:rPr lang="en-US" altLang="zh-CN" sz="1600">
                <a:latin typeface="Times New Roman" panose="02020603050405020304" pitchFamily="18" charset="0"/>
                <a:ea typeface="仿宋_GB2312" pitchFamily="49" charset="-122"/>
              </a:rPr>
              <a:t>delta_delay</a:t>
            </a:r>
            <a:r>
              <a:rPr lang="en-US" altLang="zh-CN" sz="1600" b="1">
                <a:latin typeface="Times New Roman" panose="02020603050405020304" pitchFamily="18" charset="0"/>
                <a:ea typeface="仿宋_GB2312" pitchFamily="49" charset="-122"/>
              </a:rPr>
              <a:t>；</a:t>
            </a:r>
          </a:p>
          <a:p>
            <a:pPr algn="just">
              <a:spcBef>
                <a:spcPct val="50000"/>
              </a:spcBef>
            </a:pPr>
            <a:endParaRPr lang="zh-CN" altLang="en-US" sz="1600" b="1">
              <a:latin typeface="Times New Roman" panose="02020603050405020304" pitchFamily="18" charset="0"/>
              <a:ea typeface="仿宋_GB2312" pitchFamily="49" charset="-122"/>
            </a:endParaRPr>
          </a:p>
        </p:txBody>
      </p:sp>
      <p:sp>
        <p:nvSpPr>
          <p:cNvPr id="141320" name="Rectangle 8">
            <a:extLst>
              <a:ext uri="{FF2B5EF4-FFF2-40B4-BE49-F238E27FC236}">
                <a16:creationId xmlns:a16="http://schemas.microsoft.com/office/drawing/2014/main" id="{7A56D343-92E5-4998-BB8A-994912913E26}"/>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1322" name="Rectangle 10">
            <a:extLst>
              <a:ext uri="{FF2B5EF4-FFF2-40B4-BE49-F238E27FC236}">
                <a16:creationId xmlns:a16="http://schemas.microsoft.com/office/drawing/2014/main" id="{FD80D6D1-256E-4B70-9F93-6896D793C22F}"/>
              </a:ext>
            </a:extLst>
          </p:cNvPr>
          <p:cNvSpPr>
            <a:spLocks noChangeArrowheads="1"/>
          </p:cNvSpPr>
          <p:nvPr/>
        </p:nvSpPr>
        <p:spPr bwMode="auto">
          <a:xfrm>
            <a:off x="1976438" y="1952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1321" name="Object 9">
            <a:extLst>
              <a:ext uri="{FF2B5EF4-FFF2-40B4-BE49-F238E27FC236}">
                <a16:creationId xmlns:a16="http://schemas.microsoft.com/office/drawing/2014/main" id="{FE4FDC3B-F8C4-4C7A-8FF7-44A764DFB3B6}"/>
              </a:ext>
            </a:extLst>
          </p:cNvPr>
          <p:cNvGraphicFramePr>
            <a:graphicFrameLocks noChangeAspect="1"/>
          </p:cNvGraphicFramePr>
          <p:nvPr/>
        </p:nvGraphicFramePr>
        <p:xfrm>
          <a:off x="3733800" y="3429000"/>
          <a:ext cx="5191125" cy="2952750"/>
        </p:xfrm>
        <a:graphic>
          <a:graphicData uri="http://schemas.openxmlformats.org/presentationml/2006/ole">
            <mc:AlternateContent xmlns:mc="http://schemas.openxmlformats.org/markup-compatibility/2006">
              <mc:Choice xmlns:v="urn:schemas-microsoft-com:vml" Requires="v">
                <p:oleObj spid="_x0000_s141338" r:id="rId3" imgW="6897063" imgH="3914286" progId="Paint.Picture">
                  <p:embed/>
                </p:oleObj>
              </mc:Choice>
              <mc:Fallback>
                <p:oleObj r:id="rId3" imgW="6897063" imgH="3914286" progId="Paint.Picture">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0" y="3429000"/>
                        <a:ext cx="5191125" cy="295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日期占位符 3">
            <a:extLst>
              <a:ext uri="{FF2B5EF4-FFF2-40B4-BE49-F238E27FC236}">
                <a16:creationId xmlns:a16="http://schemas.microsoft.com/office/drawing/2014/main" id="{6F783F2C-DA8F-486E-BD90-9941D6556378}"/>
              </a:ext>
            </a:extLst>
          </p:cNvPr>
          <p:cNvSpPr>
            <a:spLocks noGrp="1"/>
          </p:cNvSpPr>
          <p:nvPr>
            <p:ph type="dt" sz="half" idx="10"/>
          </p:nvPr>
        </p:nvSpPr>
        <p:spPr/>
        <p:txBody>
          <a:bodyPr/>
          <a:lstStyle/>
          <a:p>
            <a:fld id="{1337DC64-8E4D-422C-9946-CA973BC0139C}" type="datetime1">
              <a:rPr lang="zh-CN" altLang="en-US"/>
              <a:pPr/>
              <a:t>2018/11/27</a:t>
            </a:fld>
            <a:endParaRPr lang="en-US" altLang="en-US"/>
          </a:p>
        </p:txBody>
      </p:sp>
      <p:sp>
        <p:nvSpPr>
          <p:cNvPr id="13" name="页脚占位符 4">
            <a:extLst>
              <a:ext uri="{FF2B5EF4-FFF2-40B4-BE49-F238E27FC236}">
                <a16:creationId xmlns:a16="http://schemas.microsoft.com/office/drawing/2014/main" id="{DF371991-CE17-402C-B0E6-A89A1259472F}"/>
              </a:ext>
            </a:extLst>
          </p:cNvPr>
          <p:cNvSpPr>
            <a:spLocks noGrp="1"/>
          </p:cNvSpPr>
          <p:nvPr>
            <p:ph type="ftr" sz="quarter" idx="11"/>
          </p:nvPr>
        </p:nvSpPr>
        <p:spPr/>
        <p:txBody>
          <a:bodyPr/>
          <a:lstStyle/>
          <a:p>
            <a:r>
              <a:rPr lang="zh-CN" altLang="en-US"/>
              <a:t>电子教案 </a:t>
            </a:r>
            <a:r>
              <a:rPr lang="en-US" altLang="zh-CN"/>
              <a:t>Page </a:t>
            </a:r>
            <a:fld id="{3F3BBD3B-5FBE-4BB9-A6F2-183E66583D31}" type="slidenum">
              <a:rPr lang="en-US" altLang="zh-CN"/>
              <a:pPr/>
              <a:t>76</a:t>
            </a:fld>
            <a:r>
              <a:rPr lang="en-US" altLang="zh-CN"/>
              <a:t> of 97</a:t>
            </a:r>
          </a:p>
        </p:txBody>
      </p:sp>
      <p:sp>
        <p:nvSpPr>
          <p:cNvPr id="142338" name="Rectangle 2">
            <a:extLst>
              <a:ext uri="{FF2B5EF4-FFF2-40B4-BE49-F238E27FC236}">
                <a16:creationId xmlns:a16="http://schemas.microsoft.com/office/drawing/2014/main" id="{8EF0CDCE-D252-42A0-B464-97CDA6F1698B}"/>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39" name="Text Box 3">
            <a:extLst>
              <a:ext uri="{FF2B5EF4-FFF2-40B4-BE49-F238E27FC236}">
                <a16:creationId xmlns:a16="http://schemas.microsoft.com/office/drawing/2014/main" id="{C0EA261A-126F-4DE9-9ACD-F73C0492D93F}"/>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第五部分   深入理解</a:t>
            </a:r>
            <a:r>
              <a:rPr lang="en-US" altLang="zh-CN" sz="3200" b="1">
                <a:latin typeface="Times New Roman" panose="02020603050405020304" pitchFamily="18" charset="0"/>
                <a:ea typeface="宋体" panose="02010600030101010101" pitchFamily="2" charset="-122"/>
              </a:rPr>
              <a:t>VHDL</a:t>
            </a:r>
            <a:r>
              <a:rPr lang="en-US" altLang="zh-CN" sz="1600" b="1">
                <a:latin typeface="Times New Roman" panose="02020603050405020304" pitchFamily="18" charset="0"/>
                <a:ea typeface="仿宋_GB2312" pitchFamily="49" charset="-122"/>
              </a:rPr>
              <a:t> </a:t>
            </a:r>
            <a:r>
              <a:rPr lang="zh-CN" altLang="en-US" sz="3200" b="1">
                <a:latin typeface="Times New Roman" panose="02020603050405020304" pitchFamily="18" charset="0"/>
                <a:ea typeface="宋体" panose="02010600030101010101" pitchFamily="2" charset="-122"/>
              </a:rPr>
              <a:t>(6)</a:t>
            </a:r>
            <a:endParaRPr lang="en-US" altLang="en-US" sz="3200" b="1">
              <a:latin typeface="Times New Roman" panose="02020603050405020304" pitchFamily="18" charset="0"/>
              <a:ea typeface="宋体" panose="02010600030101010101" pitchFamily="2" charset="-122"/>
            </a:endParaRPr>
          </a:p>
        </p:txBody>
      </p:sp>
      <p:sp>
        <p:nvSpPr>
          <p:cNvPr id="142340" name="Rectangle 4">
            <a:extLst>
              <a:ext uri="{FF2B5EF4-FFF2-40B4-BE49-F238E27FC236}">
                <a16:creationId xmlns:a16="http://schemas.microsoft.com/office/drawing/2014/main" id="{A909A7AD-6848-420B-9E1C-8C77F8446DD5}"/>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2341" name="Rectangle 5">
            <a:extLst>
              <a:ext uri="{FF2B5EF4-FFF2-40B4-BE49-F238E27FC236}">
                <a16:creationId xmlns:a16="http://schemas.microsoft.com/office/drawing/2014/main" id="{AF2246F8-95F1-4577-A4E4-E5C4A1EE2C18}"/>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2342" name="Rectangle 6">
            <a:extLst>
              <a:ext uri="{FF2B5EF4-FFF2-40B4-BE49-F238E27FC236}">
                <a16:creationId xmlns:a16="http://schemas.microsoft.com/office/drawing/2014/main" id="{E2BC0CD2-F700-4D9D-8280-737D92BCAE62}"/>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43" name="Text Box 7">
            <a:extLst>
              <a:ext uri="{FF2B5EF4-FFF2-40B4-BE49-F238E27FC236}">
                <a16:creationId xmlns:a16="http://schemas.microsoft.com/office/drawing/2014/main" id="{78C9DC40-658B-4EDC-9813-9BFC55E21760}"/>
              </a:ext>
            </a:extLst>
          </p:cNvPr>
          <p:cNvSpPr txBox="1">
            <a:spLocks noChangeArrowheads="1"/>
          </p:cNvSpPr>
          <p:nvPr/>
        </p:nvSpPr>
        <p:spPr bwMode="auto">
          <a:xfrm>
            <a:off x="381000" y="762000"/>
            <a:ext cx="8915400" cy="595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dirty="0">
                <a:latin typeface="宋体" panose="02010600030101010101" pitchFamily="2" charset="-122"/>
                <a:ea typeface="宋体" panose="02010600030101010101" pitchFamily="2" charset="-122"/>
              </a:rPr>
              <a:t>信号延迟的描述</a:t>
            </a:r>
            <a:endParaRPr lang="zh-CN" altLang="en-US" sz="1600" b="1" dirty="0">
              <a:latin typeface="Times New Roman" panose="02020603050405020304" pitchFamily="18" charset="0"/>
              <a:ea typeface="仿宋_GB2312" pitchFamily="49" charset="-122"/>
            </a:endParaRPr>
          </a:p>
          <a:p>
            <a:pPr algn="just">
              <a:spcBef>
                <a:spcPct val="50000"/>
              </a:spcBef>
            </a:pPr>
            <a:r>
              <a:rPr lang="zh-CN" altLang="en-US" sz="1600" dirty="0">
                <a:latin typeface="Times New Roman" panose="02020603050405020304" pitchFamily="18" charset="0"/>
                <a:ea typeface="仿宋_GB2312" pitchFamily="49" charset="-122"/>
              </a:rPr>
              <a:t>      ▲</a:t>
            </a:r>
            <a:r>
              <a:rPr lang="zh-CN" altLang="en-US" sz="1600" b="1" dirty="0">
                <a:latin typeface="仿宋_GB2312" pitchFamily="49" charset="-122"/>
                <a:ea typeface="仿宋_GB2312" pitchFamily="49" charset="-122"/>
              </a:rPr>
              <a:t>模拟周期</a:t>
            </a:r>
            <a:r>
              <a:rPr lang="zh-CN" altLang="en-US" sz="1600" b="1" dirty="0">
                <a:latin typeface="Times New Roman" panose="02020603050405020304" pitchFamily="18" charset="0"/>
                <a:ea typeface="仿宋_GB2312" pitchFamily="49" charset="-122"/>
              </a:rPr>
              <a:t>：</a:t>
            </a:r>
            <a:r>
              <a:rPr lang="en-US" altLang="zh-CN" sz="1600" b="1" dirty="0">
                <a:latin typeface="Times New Roman" panose="02020603050405020304" pitchFamily="18" charset="0"/>
                <a:ea typeface="仿宋_GB2312" pitchFamily="49" charset="-122"/>
              </a:rPr>
              <a:t>VHDL</a:t>
            </a:r>
            <a:r>
              <a:rPr lang="zh-CN" altLang="en-US" sz="1600" b="1" dirty="0">
                <a:latin typeface="仿宋_GB2312" pitchFamily="49" charset="-122"/>
                <a:ea typeface="仿宋_GB2312" pitchFamily="49" charset="-122"/>
              </a:rPr>
              <a:t>的仿真由初始化及重复执行进程组成，每次对进程的重复执行组成一个</a:t>
            </a:r>
          </a:p>
          <a:p>
            <a:pPr algn="just">
              <a:spcBef>
                <a:spcPct val="50000"/>
              </a:spcBef>
            </a:pPr>
            <a:r>
              <a:rPr lang="zh-CN" altLang="en-US" sz="1600" b="1" dirty="0">
                <a:latin typeface="仿宋_GB2312" pitchFamily="49" charset="-122"/>
                <a:ea typeface="仿宋_GB2312" pitchFamily="49" charset="-122"/>
              </a:rPr>
              <a:t>               周期。在每一个周期中，所有的信号值均要被执行和计算。若计算结果有某个</a:t>
            </a:r>
          </a:p>
          <a:p>
            <a:pPr algn="just">
              <a:spcBef>
                <a:spcPct val="50000"/>
              </a:spcBef>
            </a:pPr>
            <a:r>
              <a:rPr lang="zh-CN" altLang="en-US" sz="1600" b="1" dirty="0">
                <a:latin typeface="仿宋_GB2312" pitchFamily="49" charset="-122"/>
                <a:ea typeface="仿宋_GB2312" pitchFamily="49" charset="-122"/>
              </a:rPr>
              <a:t>               事件发生，就将启动与之敏感的对应进程，并作为该模拟周期的一部分被执行</a:t>
            </a:r>
            <a:endParaRPr lang="zh-CN" altLang="en-US" sz="1600" b="1" dirty="0">
              <a:latin typeface="Times New Roman" panose="02020603050405020304" pitchFamily="18" charset="0"/>
              <a:ea typeface="仿宋_GB2312" pitchFamily="49" charset="-122"/>
            </a:endParaRPr>
          </a:p>
          <a:p>
            <a:pPr algn="just">
              <a:spcBef>
                <a:spcPct val="50000"/>
              </a:spcBef>
            </a:pPr>
            <a:r>
              <a:rPr lang="zh-CN" altLang="en-US" sz="1600" b="1" dirty="0">
                <a:latin typeface="仿宋_GB2312" pitchFamily="49" charset="-122"/>
                <a:ea typeface="仿宋_GB2312" pitchFamily="49" charset="-122"/>
              </a:rPr>
              <a:t>        模拟周期</a:t>
            </a:r>
            <a:r>
              <a:rPr lang="zh-CN" altLang="en-US" sz="1600" b="1" dirty="0">
                <a:latin typeface="Times New Roman" panose="02020603050405020304" pitchFamily="18" charset="0"/>
                <a:ea typeface="仿宋_GB2312" pitchFamily="49" charset="-122"/>
              </a:rPr>
              <a:t>的三个主要阶段： </a:t>
            </a:r>
          </a:p>
          <a:p>
            <a:pPr algn="just">
              <a:spcBef>
                <a:spcPct val="50000"/>
              </a:spcBef>
            </a:pPr>
            <a:r>
              <a:rPr lang="zh-CN" altLang="en-US" sz="1600" b="1" dirty="0">
                <a:latin typeface="Times New Roman" panose="02020603050405020304" pitchFamily="18" charset="0"/>
                <a:ea typeface="仿宋_GB2312" pitchFamily="49" charset="-122"/>
              </a:rPr>
              <a:t>                 </a:t>
            </a:r>
            <a:r>
              <a:rPr lang="zh-CN" altLang="en-US" sz="1600" b="1" dirty="0">
                <a:latin typeface="Times New Roman" panose="02020603050405020304" pitchFamily="18" charset="0"/>
                <a:ea typeface="仿宋_GB2312" pitchFamily="49" charset="-122"/>
                <a:sym typeface="Symbol" panose="05050102010706020507" pitchFamily="18" charset="2"/>
              </a:rPr>
              <a:t> 进程被激活</a:t>
            </a:r>
          </a:p>
          <a:p>
            <a:pPr algn="just">
              <a:spcBef>
                <a:spcPct val="50000"/>
              </a:spcBef>
            </a:pPr>
            <a:r>
              <a:rPr lang="zh-CN" altLang="en-US" sz="1600" b="1" dirty="0">
                <a:latin typeface="Times New Roman" panose="02020603050405020304" pitchFamily="18" charset="0"/>
                <a:ea typeface="仿宋_GB2312" pitchFamily="49" charset="-122"/>
                <a:sym typeface="Symbol" panose="05050102010706020507" pitchFamily="18" charset="2"/>
              </a:rPr>
              <a:t>                </a:t>
            </a:r>
            <a:r>
              <a:rPr lang="zh-CN" altLang="en-US" sz="1600" b="1" dirty="0">
                <a:latin typeface="Times New Roman" panose="02020603050405020304" pitchFamily="18" charset="0"/>
                <a:ea typeface="仿宋_GB2312" pitchFamily="49" charset="-122"/>
              </a:rPr>
              <a:t> </a:t>
            </a:r>
            <a:r>
              <a:rPr lang="zh-CN" altLang="en-US" sz="1600" b="1" dirty="0">
                <a:latin typeface="Times New Roman" panose="02020603050405020304" pitchFamily="18" charset="0"/>
                <a:ea typeface="仿宋_GB2312" pitchFamily="49" charset="-122"/>
                <a:sym typeface="Symbol" panose="05050102010706020507" pitchFamily="18" charset="2"/>
              </a:rPr>
              <a:t> 更新信号值</a:t>
            </a:r>
          </a:p>
          <a:p>
            <a:pPr algn="just">
              <a:spcBef>
                <a:spcPct val="50000"/>
              </a:spcBef>
            </a:pPr>
            <a:r>
              <a:rPr lang="zh-CN" altLang="en-US" sz="1600" b="1" dirty="0">
                <a:latin typeface="Times New Roman" panose="02020603050405020304" pitchFamily="18" charset="0"/>
                <a:ea typeface="仿宋_GB2312" pitchFamily="49" charset="-122"/>
              </a:rPr>
              <a:t>                 </a:t>
            </a:r>
            <a:r>
              <a:rPr lang="zh-CN" altLang="en-US" sz="1600" b="1" dirty="0">
                <a:latin typeface="Times New Roman" panose="02020603050405020304" pitchFamily="18" charset="0"/>
                <a:ea typeface="仿宋_GB2312" pitchFamily="49" charset="-122"/>
                <a:sym typeface="Symbol" panose="05050102010706020507" pitchFamily="18" charset="2"/>
              </a:rPr>
              <a:t> 执行被激活的进程直至被挂起</a:t>
            </a:r>
          </a:p>
          <a:p>
            <a:pPr algn="just">
              <a:spcBef>
                <a:spcPct val="50000"/>
              </a:spcBef>
            </a:pPr>
            <a:r>
              <a:rPr lang="zh-CN" altLang="en-US" sz="1600" b="1" dirty="0">
                <a:latin typeface="Times New Roman" panose="02020603050405020304" pitchFamily="18" charset="0"/>
                <a:ea typeface="仿宋_GB2312" pitchFamily="49" charset="-122"/>
                <a:sym typeface="Symbol" panose="05050102010706020507" pitchFamily="18" charset="2"/>
              </a:rPr>
              <a:t>          注：在</a:t>
            </a:r>
            <a:r>
              <a:rPr lang="en-US" altLang="zh-CN" sz="1600" b="1" dirty="0">
                <a:latin typeface="Times New Roman" panose="02020603050405020304" pitchFamily="18" charset="0"/>
                <a:ea typeface="仿宋_GB2312" pitchFamily="49" charset="-122"/>
                <a:sym typeface="Symbol" panose="05050102010706020507" pitchFamily="18" charset="2"/>
              </a:rPr>
              <a:t>VHDL</a:t>
            </a:r>
            <a:r>
              <a:rPr lang="zh-CN" altLang="en-US" sz="1600" b="1" dirty="0">
                <a:latin typeface="Times New Roman" panose="02020603050405020304" pitchFamily="18" charset="0"/>
                <a:ea typeface="仿宋_GB2312" pitchFamily="49" charset="-122"/>
                <a:sym typeface="Symbol" panose="05050102010706020507" pitchFamily="18" charset="2"/>
              </a:rPr>
              <a:t>模拟期间，每一个模拟时刻都可能被插入若干个</a:t>
            </a:r>
            <a:r>
              <a:rPr lang="en-US" altLang="zh-CN" sz="1600" b="1" i="1" dirty="0">
                <a:latin typeface="Times New Roman" panose="02020603050405020304" pitchFamily="18" charset="0"/>
                <a:ea typeface="仿宋_GB2312" pitchFamily="49" charset="-122"/>
                <a:sym typeface="Symbol" panose="05050102010706020507" pitchFamily="18" charset="2"/>
              </a:rPr>
              <a:t>δ</a:t>
            </a:r>
            <a:r>
              <a:rPr lang="zh-CN" altLang="en-US" sz="1600" b="1" dirty="0">
                <a:latin typeface="Times New Roman" panose="02020603050405020304" pitchFamily="18" charset="0"/>
                <a:ea typeface="仿宋_GB2312" pitchFamily="49" charset="-122"/>
                <a:sym typeface="Symbol" panose="05050102010706020507" pitchFamily="18" charset="2"/>
              </a:rPr>
              <a:t>延迟</a:t>
            </a:r>
            <a:endParaRPr lang="zh-CN" altLang="en-US" sz="1600" b="1" dirty="0">
              <a:latin typeface="Times New Roman" panose="02020603050405020304" pitchFamily="18" charset="0"/>
              <a:ea typeface="仿宋_GB2312" pitchFamily="49" charset="-122"/>
            </a:endParaRPr>
          </a:p>
          <a:p>
            <a:pPr algn="just">
              <a:spcBef>
                <a:spcPct val="100000"/>
              </a:spcBef>
            </a:pPr>
            <a:r>
              <a:rPr lang="zh-CN" altLang="en-US" sz="1600" dirty="0">
                <a:latin typeface="Times New Roman" panose="02020603050405020304" pitchFamily="18" charset="0"/>
                <a:ea typeface="仿宋_GB2312" pitchFamily="49" charset="-122"/>
              </a:rPr>
              <a:t>      ▲</a:t>
            </a:r>
            <a:r>
              <a:rPr lang="zh-CN" altLang="en-US" sz="1600" b="1" dirty="0">
                <a:latin typeface="仿宋_GB2312" pitchFamily="49" charset="-122"/>
                <a:ea typeface="仿宋_GB2312" pitchFamily="49" charset="-122"/>
              </a:rPr>
              <a:t>延缓进程</a:t>
            </a:r>
            <a:r>
              <a:rPr lang="zh-CN" altLang="en-US" sz="1600" b="1" dirty="0">
                <a:latin typeface="Times New Roman" panose="02020603050405020304" pitchFamily="18" charset="0"/>
                <a:ea typeface="仿宋_GB2312" pitchFamily="49" charset="-122"/>
              </a:rPr>
              <a:t>：</a:t>
            </a:r>
            <a:r>
              <a:rPr lang="zh-CN" altLang="en-US" sz="1600" b="1" dirty="0">
                <a:latin typeface="仿宋_GB2312" pitchFamily="49" charset="-122"/>
                <a:ea typeface="仿宋_GB2312" pitchFamily="49" charset="-122"/>
              </a:rPr>
              <a:t>在所有的一般(非延缓)进程都被执行并被悬挂之后才被激活的进程</a:t>
            </a:r>
          </a:p>
          <a:p>
            <a:pPr algn="just">
              <a:spcBef>
                <a:spcPct val="30000"/>
              </a:spcBef>
            </a:pPr>
            <a:r>
              <a:rPr lang="zh-CN" altLang="en-US" sz="1600" b="1" dirty="0">
                <a:latin typeface="Times New Roman" panose="02020603050405020304" pitchFamily="18" charset="0"/>
                <a:ea typeface="仿宋_GB2312" pitchFamily="49" charset="-122"/>
              </a:rPr>
              <a:t>                   [&lt;进程标号&gt;：] [</a:t>
            </a:r>
            <a:r>
              <a:rPr lang="en-US" altLang="zh-CN" sz="1600" b="1" dirty="0">
                <a:latin typeface="Times New Roman" panose="02020603050405020304" pitchFamily="18" charset="0"/>
                <a:ea typeface="仿宋_GB2312" pitchFamily="49" charset="-122"/>
              </a:rPr>
              <a:t>postponed] process [({&lt;</a:t>
            </a:r>
            <a:r>
              <a:rPr lang="zh-CN" altLang="en-US" sz="1600" b="1" dirty="0">
                <a:latin typeface="Times New Roman" panose="02020603050405020304" pitchFamily="18" charset="0"/>
                <a:ea typeface="仿宋_GB2312" pitchFamily="49" charset="-122"/>
              </a:rPr>
              <a:t>信号名&gt;}{，…})] [</a:t>
            </a:r>
            <a:r>
              <a:rPr lang="en-US" altLang="zh-CN" sz="1600" b="1" dirty="0">
                <a:latin typeface="Times New Roman" panose="02020603050405020304" pitchFamily="18" charset="0"/>
                <a:ea typeface="仿宋_GB2312" pitchFamily="49" charset="-122"/>
              </a:rPr>
              <a:t>is]</a:t>
            </a:r>
          </a:p>
          <a:p>
            <a:pPr algn="just">
              <a:spcBef>
                <a:spcPct val="30000"/>
              </a:spcBef>
            </a:pPr>
            <a:r>
              <a:rPr lang="en-US" altLang="zh-CN" sz="1600" b="1" dirty="0">
                <a:latin typeface="Times New Roman" panose="02020603050405020304" pitchFamily="18" charset="0"/>
                <a:ea typeface="仿宋_GB2312" pitchFamily="49" charset="-122"/>
              </a:rPr>
              <a:t>                         {&lt;</a:t>
            </a:r>
            <a:r>
              <a:rPr lang="zh-CN" altLang="en-US" sz="1600" b="1" dirty="0">
                <a:latin typeface="Times New Roman" panose="02020603050405020304" pitchFamily="18" charset="0"/>
                <a:ea typeface="仿宋_GB2312" pitchFamily="49" charset="-122"/>
              </a:rPr>
              <a:t>进程说明区&gt;}</a:t>
            </a:r>
          </a:p>
          <a:p>
            <a:pPr algn="just">
              <a:spcBef>
                <a:spcPct val="30000"/>
              </a:spcBef>
            </a:pPr>
            <a:r>
              <a:rPr lang="en-US" altLang="zh-CN" sz="1600" b="1" dirty="0">
                <a:latin typeface="Times New Roman" panose="02020603050405020304" pitchFamily="18" charset="0"/>
                <a:ea typeface="仿宋_GB2312" pitchFamily="49" charset="-122"/>
              </a:rPr>
              <a:t>                   begin</a:t>
            </a:r>
          </a:p>
          <a:p>
            <a:pPr algn="just">
              <a:spcBef>
                <a:spcPct val="30000"/>
              </a:spcBef>
            </a:pPr>
            <a:r>
              <a:rPr lang="en-US" altLang="zh-CN" sz="1600" b="1" dirty="0">
                <a:latin typeface="Times New Roman" panose="02020603050405020304" pitchFamily="18" charset="0"/>
                <a:ea typeface="仿宋_GB2312" pitchFamily="49" charset="-122"/>
              </a:rPr>
              <a:t>                         {&lt;</a:t>
            </a:r>
            <a:r>
              <a:rPr lang="zh-CN" altLang="en-US" sz="1600" b="1" dirty="0">
                <a:latin typeface="Times New Roman" panose="02020603050405020304" pitchFamily="18" charset="0"/>
                <a:ea typeface="仿宋_GB2312" pitchFamily="49" charset="-122"/>
              </a:rPr>
              <a:t>顺序语句区&gt;}</a:t>
            </a:r>
          </a:p>
          <a:p>
            <a:pPr algn="just">
              <a:spcBef>
                <a:spcPct val="30000"/>
              </a:spcBef>
            </a:pPr>
            <a:r>
              <a:rPr lang="en-US" altLang="zh-CN" sz="1600" b="1" dirty="0">
                <a:latin typeface="Times New Roman" panose="02020603050405020304" pitchFamily="18" charset="0"/>
                <a:ea typeface="仿宋_GB2312" pitchFamily="49" charset="-122"/>
              </a:rPr>
              <a:t>                   end [postponed] process [&lt;</a:t>
            </a:r>
            <a:r>
              <a:rPr lang="zh-CN" altLang="en-US" sz="1600" b="1" dirty="0">
                <a:latin typeface="Times New Roman" panose="02020603050405020304" pitchFamily="18" charset="0"/>
                <a:ea typeface="仿宋_GB2312" pitchFamily="49" charset="-122"/>
              </a:rPr>
              <a:t>进程标号&gt;]；</a:t>
            </a:r>
          </a:p>
          <a:p>
            <a:pPr algn="just">
              <a:spcBef>
                <a:spcPct val="100000"/>
              </a:spcBef>
            </a:pPr>
            <a:endParaRPr lang="zh-CN" altLang="en-US" sz="1600" b="1" dirty="0">
              <a:latin typeface="Times New Roman" panose="02020603050405020304" pitchFamily="18" charset="0"/>
              <a:ea typeface="仿宋_GB2312" pitchFamily="49" charset="-122"/>
            </a:endParaRPr>
          </a:p>
        </p:txBody>
      </p:sp>
      <p:sp>
        <p:nvSpPr>
          <p:cNvPr id="142344" name="Rectangle 8">
            <a:extLst>
              <a:ext uri="{FF2B5EF4-FFF2-40B4-BE49-F238E27FC236}">
                <a16:creationId xmlns:a16="http://schemas.microsoft.com/office/drawing/2014/main" id="{445EC48D-ACAE-4BAD-9666-E381F1029C08}"/>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2345" name="Rectangle 9">
            <a:extLst>
              <a:ext uri="{FF2B5EF4-FFF2-40B4-BE49-F238E27FC236}">
                <a16:creationId xmlns:a16="http://schemas.microsoft.com/office/drawing/2014/main" id="{D2567DA0-57BE-4D58-82E5-CC1511830F11}"/>
              </a:ext>
            </a:extLst>
          </p:cNvPr>
          <p:cNvSpPr>
            <a:spLocks noChangeArrowheads="1"/>
          </p:cNvSpPr>
          <p:nvPr/>
        </p:nvSpPr>
        <p:spPr bwMode="auto">
          <a:xfrm>
            <a:off x="1976438" y="1952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2348" name="Rectangle 12">
            <a:extLst>
              <a:ext uri="{FF2B5EF4-FFF2-40B4-BE49-F238E27FC236}">
                <a16:creationId xmlns:a16="http://schemas.microsoft.com/office/drawing/2014/main" id="{96B71966-BD3C-4206-9EEA-A44925127FBC}"/>
              </a:ext>
            </a:extLst>
          </p:cNvPr>
          <p:cNvSpPr>
            <a:spLocks noChangeArrowheads="1"/>
          </p:cNvSpPr>
          <p:nvPr/>
        </p:nvSpPr>
        <p:spPr bwMode="auto">
          <a:xfrm>
            <a:off x="2528888" y="26574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ea typeface="宋体" panose="02010600030101010101" pitchFamily="2" charset="-122"/>
            </a:endParaRPr>
          </a:p>
        </p:txBody>
      </p:sp>
      <p:sp>
        <p:nvSpPr>
          <p:cNvPr id="142350" name="Rectangle 14">
            <a:extLst>
              <a:ext uri="{FF2B5EF4-FFF2-40B4-BE49-F238E27FC236}">
                <a16:creationId xmlns:a16="http://schemas.microsoft.com/office/drawing/2014/main" id="{AD6CE15E-093F-4F9A-83FE-3DD2422638F4}"/>
              </a:ext>
            </a:extLst>
          </p:cNvPr>
          <p:cNvSpPr>
            <a:spLocks noChangeArrowheads="1"/>
          </p:cNvSpPr>
          <p:nvPr/>
        </p:nvSpPr>
        <p:spPr bwMode="auto">
          <a:xfrm>
            <a:off x="2757488" y="2719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日期占位符 3">
            <a:extLst>
              <a:ext uri="{FF2B5EF4-FFF2-40B4-BE49-F238E27FC236}">
                <a16:creationId xmlns:a16="http://schemas.microsoft.com/office/drawing/2014/main" id="{AD2F961B-F21B-42E5-B7B0-472ED51E9B09}"/>
              </a:ext>
            </a:extLst>
          </p:cNvPr>
          <p:cNvSpPr>
            <a:spLocks noGrp="1"/>
          </p:cNvSpPr>
          <p:nvPr>
            <p:ph type="dt" sz="half" idx="10"/>
          </p:nvPr>
        </p:nvSpPr>
        <p:spPr/>
        <p:txBody>
          <a:bodyPr/>
          <a:lstStyle/>
          <a:p>
            <a:fld id="{C329932A-103E-474D-BBF1-BF0FD28E6C97}" type="datetime1">
              <a:rPr lang="zh-CN" altLang="en-US"/>
              <a:pPr/>
              <a:t>2018/11/27</a:t>
            </a:fld>
            <a:endParaRPr lang="en-US" altLang="en-US"/>
          </a:p>
        </p:txBody>
      </p:sp>
      <p:sp>
        <p:nvSpPr>
          <p:cNvPr id="116" name="页脚占位符 4">
            <a:extLst>
              <a:ext uri="{FF2B5EF4-FFF2-40B4-BE49-F238E27FC236}">
                <a16:creationId xmlns:a16="http://schemas.microsoft.com/office/drawing/2014/main" id="{46A563D6-A2B0-4223-AC08-616B9846B119}"/>
              </a:ext>
            </a:extLst>
          </p:cNvPr>
          <p:cNvSpPr>
            <a:spLocks noGrp="1"/>
          </p:cNvSpPr>
          <p:nvPr>
            <p:ph type="ftr" sz="quarter" idx="11"/>
          </p:nvPr>
        </p:nvSpPr>
        <p:spPr/>
        <p:txBody>
          <a:bodyPr/>
          <a:lstStyle/>
          <a:p>
            <a:r>
              <a:rPr lang="zh-CN" altLang="en-US"/>
              <a:t>电子教案 </a:t>
            </a:r>
            <a:r>
              <a:rPr lang="en-US" altLang="zh-CN"/>
              <a:t>Page </a:t>
            </a:r>
            <a:fld id="{FB84D6BC-48F7-4A6A-AD79-BA86CAD0E8C7}" type="slidenum">
              <a:rPr lang="en-US" altLang="zh-CN"/>
              <a:pPr/>
              <a:t>77</a:t>
            </a:fld>
            <a:r>
              <a:rPr lang="en-US" altLang="zh-CN"/>
              <a:t> of 97</a:t>
            </a:r>
          </a:p>
        </p:txBody>
      </p:sp>
      <p:sp>
        <p:nvSpPr>
          <p:cNvPr id="143362" name="Rectangle 2">
            <a:extLst>
              <a:ext uri="{FF2B5EF4-FFF2-40B4-BE49-F238E27FC236}">
                <a16:creationId xmlns:a16="http://schemas.microsoft.com/office/drawing/2014/main" id="{D3F6D53A-4F9A-41DF-B339-E391FF8701A7}"/>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3" name="Text Box 3">
            <a:extLst>
              <a:ext uri="{FF2B5EF4-FFF2-40B4-BE49-F238E27FC236}">
                <a16:creationId xmlns:a16="http://schemas.microsoft.com/office/drawing/2014/main" id="{154DE64B-0808-417B-A2FF-32D93789ACC8}"/>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第五部分   深入理解</a:t>
            </a:r>
            <a:r>
              <a:rPr lang="en-US" altLang="zh-CN" sz="3200" b="1">
                <a:latin typeface="Times New Roman" panose="02020603050405020304" pitchFamily="18" charset="0"/>
                <a:ea typeface="宋体" panose="02010600030101010101" pitchFamily="2" charset="-122"/>
              </a:rPr>
              <a:t>VHDL</a:t>
            </a:r>
            <a:r>
              <a:rPr lang="en-US" altLang="zh-CN" sz="1600" b="1">
                <a:latin typeface="Times New Roman" panose="02020603050405020304" pitchFamily="18" charset="0"/>
                <a:ea typeface="仿宋_GB2312" pitchFamily="49" charset="-122"/>
              </a:rPr>
              <a:t> </a:t>
            </a:r>
            <a:r>
              <a:rPr lang="zh-CN" altLang="en-US" sz="3200" b="1">
                <a:latin typeface="Times New Roman" panose="02020603050405020304" pitchFamily="18" charset="0"/>
                <a:ea typeface="宋体" panose="02010600030101010101" pitchFamily="2" charset="-122"/>
              </a:rPr>
              <a:t>(7)</a:t>
            </a:r>
            <a:endParaRPr lang="en-US" altLang="en-US" sz="3200" b="1">
              <a:latin typeface="Times New Roman" panose="02020603050405020304" pitchFamily="18" charset="0"/>
              <a:ea typeface="宋体" panose="02010600030101010101" pitchFamily="2" charset="-122"/>
            </a:endParaRPr>
          </a:p>
        </p:txBody>
      </p:sp>
      <p:sp>
        <p:nvSpPr>
          <p:cNvPr id="143364" name="Rectangle 4">
            <a:extLst>
              <a:ext uri="{FF2B5EF4-FFF2-40B4-BE49-F238E27FC236}">
                <a16:creationId xmlns:a16="http://schemas.microsoft.com/office/drawing/2014/main" id="{986AD384-E289-41D7-9D34-E1515298587E}"/>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366" name="Rectangle 6">
            <a:extLst>
              <a:ext uri="{FF2B5EF4-FFF2-40B4-BE49-F238E27FC236}">
                <a16:creationId xmlns:a16="http://schemas.microsoft.com/office/drawing/2014/main" id="{3E5816E2-0B45-4955-A8AB-27BD27E85A90}"/>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67" name="Text Box 7">
            <a:extLst>
              <a:ext uri="{FF2B5EF4-FFF2-40B4-BE49-F238E27FC236}">
                <a16:creationId xmlns:a16="http://schemas.microsoft.com/office/drawing/2014/main" id="{09ABC07C-73D3-45C8-B13F-67B08420B804}"/>
              </a:ext>
            </a:extLst>
          </p:cNvPr>
          <p:cNvSpPr txBox="1">
            <a:spLocks noChangeArrowheads="1"/>
          </p:cNvSpPr>
          <p:nvPr/>
        </p:nvSpPr>
        <p:spPr bwMode="auto">
          <a:xfrm>
            <a:off x="381000" y="762000"/>
            <a:ext cx="8915400" cy="3390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硬件问题</a:t>
            </a:r>
            <a:endParaRPr lang="zh-CN" altLang="en-US" sz="1600" b="1">
              <a:latin typeface="Times New Roman" panose="02020603050405020304" pitchFamily="18" charset="0"/>
              <a:ea typeface="仿宋_GB2312" pitchFamily="49" charset="-122"/>
            </a:endParaRPr>
          </a:p>
          <a:p>
            <a:pPr algn="just">
              <a:spcBef>
                <a:spcPct val="50000"/>
              </a:spcBef>
            </a:pPr>
            <a:r>
              <a:rPr lang="zh-CN" altLang="en-US" sz="1600">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编程与配置</a:t>
            </a:r>
            <a:r>
              <a:rPr lang="en-US" altLang="zh-CN" sz="1600" b="1">
                <a:latin typeface="Times New Roman" panose="02020603050405020304" pitchFamily="18" charset="0"/>
                <a:ea typeface="仿宋_GB2312" pitchFamily="49" charset="-122"/>
              </a:rPr>
              <a:t>PLD</a:t>
            </a:r>
            <a:r>
              <a:rPr lang="zh-CN" altLang="en-US" sz="1600" b="1">
                <a:latin typeface="Times New Roman" panose="02020603050405020304" pitchFamily="18" charset="0"/>
                <a:ea typeface="仿宋_GB2312" pitchFamily="49" charset="-122"/>
              </a:rPr>
              <a:t>器件</a:t>
            </a:r>
            <a:r>
              <a:rPr lang="zh-CN" altLang="en-US" sz="1600">
                <a:latin typeface="Times New Roman" panose="02020603050405020304" pitchFamily="18" charset="0"/>
                <a:ea typeface="仿宋_GB2312" pitchFamily="49" charset="-122"/>
              </a:rPr>
              <a:t> </a:t>
            </a:r>
          </a:p>
          <a:p>
            <a:pPr algn="just">
              <a:spcBef>
                <a:spcPct val="50000"/>
              </a:spcBef>
            </a:pPr>
            <a:r>
              <a:rPr lang="en-US" altLang="zh-CN" sz="16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sym typeface="Symbol" panose="05050102010706020507" pitchFamily="18" charset="2"/>
              </a:rPr>
              <a:t> </a:t>
            </a:r>
            <a:r>
              <a:rPr lang="en-US" altLang="zh-CN" sz="1600" b="1">
                <a:latin typeface="Times New Roman" panose="02020603050405020304" pitchFamily="18" charset="0"/>
                <a:ea typeface="仿宋_GB2312" pitchFamily="49" charset="-122"/>
              </a:rPr>
              <a:t>JTAG</a:t>
            </a:r>
            <a:r>
              <a:rPr lang="zh-CN" altLang="en-US" sz="1600" b="1">
                <a:latin typeface="Times New Roman" panose="02020603050405020304" pitchFamily="18" charset="0"/>
                <a:ea typeface="仿宋_GB2312" pitchFamily="49" charset="-122"/>
              </a:rPr>
              <a:t>链电路</a:t>
            </a:r>
          </a:p>
          <a:p>
            <a:pPr algn="just">
              <a:spcBef>
                <a:spcPct val="50000"/>
              </a:spcBef>
            </a:pPr>
            <a:endParaRPr lang="zh-CN" altLang="en-US" sz="1600" b="1">
              <a:latin typeface="Times New Roman" panose="02020603050405020304" pitchFamily="18" charset="0"/>
              <a:ea typeface="仿宋_GB2312" pitchFamily="49" charset="-122"/>
            </a:endParaRPr>
          </a:p>
          <a:p>
            <a:pPr algn="just">
              <a:spcBef>
                <a:spcPct val="50000"/>
              </a:spcBef>
            </a:pPr>
            <a:endParaRPr lang="zh-CN" altLang="en-US" sz="1600" b="1">
              <a:latin typeface="Times New Roman" panose="02020603050405020304" pitchFamily="18" charset="0"/>
              <a:ea typeface="仿宋_GB2312" pitchFamily="49" charset="-122"/>
            </a:endParaRPr>
          </a:p>
          <a:p>
            <a:pPr algn="just">
              <a:spcBef>
                <a:spcPct val="50000"/>
              </a:spcBef>
            </a:pPr>
            <a:endParaRPr lang="zh-CN" altLang="en-US" sz="1600" b="1">
              <a:latin typeface="Times New Roman" panose="02020603050405020304" pitchFamily="18" charset="0"/>
              <a:ea typeface="仿宋_GB2312" pitchFamily="49" charset="-122"/>
            </a:endParaRPr>
          </a:p>
          <a:p>
            <a:pPr algn="just">
              <a:spcBef>
                <a:spcPct val="50000"/>
              </a:spcBef>
            </a:pPr>
            <a:endParaRPr lang="zh-CN" altLang="en-US" sz="1600" b="1">
              <a:latin typeface="Times New Roman" panose="02020603050405020304" pitchFamily="18" charset="0"/>
              <a:ea typeface="仿宋_GB2312" pitchFamily="49" charset="-122"/>
            </a:endParaRPr>
          </a:p>
          <a:p>
            <a:pPr algn="just">
              <a:spcBef>
                <a:spcPct val="50000"/>
              </a:spcBef>
            </a:pPr>
            <a:endParaRPr lang="zh-CN" altLang="en-US" sz="1600" b="1">
              <a:latin typeface="Times New Roman" panose="02020603050405020304" pitchFamily="18" charset="0"/>
              <a:ea typeface="仿宋_GB2312" pitchFamily="49" charset="-122"/>
            </a:endParaRPr>
          </a:p>
          <a:p>
            <a:pPr algn="just">
              <a:spcBef>
                <a:spcPct val="50000"/>
              </a:spcBef>
            </a:pPr>
            <a:r>
              <a:rPr lang="en-US" altLang="zh-CN" sz="16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sym typeface="Symbol" panose="05050102010706020507" pitchFamily="18" charset="2"/>
              </a:rPr>
              <a:t> </a:t>
            </a:r>
            <a:r>
              <a:rPr lang="en-US" altLang="zh-CN" sz="1600" b="1">
                <a:latin typeface="Times New Roman" panose="02020603050405020304" pitchFamily="18" charset="0"/>
                <a:ea typeface="仿宋_GB2312" pitchFamily="49" charset="-122"/>
              </a:rPr>
              <a:t>ByteBlaster</a:t>
            </a:r>
            <a:r>
              <a:rPr lang="zh-CN" altLang="en-US" sz="1600" b="1">
                <a:latin typeface="Times New Roman" panose="02020603050405020304" pitchFamily="18" charset="0"/>
                <a:ea typeface="仿宋_GB2312" pitchFamily="49" charset="-122"/>
              </a:rPr>
              <a:t>并行口下载电缆 </a:t>
            </a:r>
          </a:p>
        </p:txBody>
      </p:sp>
      <p:sp>
        <p:nvSpPr>
          <p:cNvPr id="143368" name="Rectangle 8">
            <a:extLst>
              <a:ext uri="{FF2B5EF4-FFF2-40B4-BE49-F238E27FC236}">
                <a16:creationId xmlns:a16="http://schemas.microsoft.com/office/drawing/2014/main" id="{E2492149-B5E5-4127-918C-D9E03B5C3DE4}"/>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3369" name="Rectangle 9">
            <a:extLst>
              <a:ext uri="{FF2B5EF4-FFF2-40B4-BE49-F238E27FC236}">
                <a16:creationId xmlns:a16="http://schemas.microsoft.com/office/drawing/2014/main" id="{5ECDD801-FBEA-473A-BF6B-E709FECEED6C}"/>
              </a:ext>
            </a:extLst>
          </p:cNvPr>
          <p:cNvSpPr>
            <a:spLocks noChangeArrowheads="1"/>
          </p:cNvSpPr>
          <p:nvPr/>
        </p:nvSpPr>
        <p:spPr bwMode="auto">
          <a:xfrm>
            <a:off x="1976438" y="1952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3371" name="Rectangle 11">
            <a:extLst>
              <a:ext uri="{FF2B5EF4-FFF2-40B4-BE49-F238E27FC236}">
                <a16:creationId xmlns:a16="http://schemas.microsoft.com/office/drawing/2014/main" id="{9A168A9B-B5FF-431B-9B1A-F880896A1302}"/>
              </a:ext>
            </a:extLst>
          </p:cNvPr>
          <p:cNvSpPr>
            <a:spLocks noChangeArrowheads="1"/>
          </p:cNvSpPr>
          <p:nvPr/>
        </p:nvSpPr>
        <p:spPr bwMode="auto">
          <a:xfrm>
            <a:off x="2757488" y="2719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3372" name="Object 12">
            <a:extLst>
              <a:ext uri="{FF2B5EF4-FFF2-40B4-BE49-F238E27FC236}">
                <a16:creationId xmlns:a16="http://schemas.microsoft.com/office/drawing/2014/main" id="{29F8DC76-B960-4C44-9D14-A63B4F3BAE8F}"/>
              </a:ext>
            </a:extLst>
          </p:cNvPr>
          <p:cNvGraphicFramePr>
            <a:graphicFrameLocks noChangeAspect="1"/>
          </p:cNvGraphicFramePr>
          <p:nvPr/>
        </p:nvGraphicFramePr>
        <p:xfrm>
          <a:off x="1752600" y="1905000"/>
          <a:ext cx="5610225" cy="1876425"/>
        </p:xfrm>
        <a:graphic>
          <a:graphicData uri="http://schemas.openxmlformats.org/presentationml/2006/ole">
            <mc:AlternateContent xmlns:mc="http://schemas.openxmlformats.org/markup-compatibility/2006">
              <mc:Choice xmlns:v="urn:schemas-microsoft-com:vml" Requires="v">
                <p:oleObj spid="_x0000_s143611" r:id="rId3" imgW="7659169" imgH="2561905" progId="PBrush">
                  <p:embed/>
                </p:oleObj>
              </mc:Choice>
              <mc:Fallback>
                <p:oleObj r:id="rId3" imgW="7659169" imgH="2561905" progId="PBrush">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1905000"/>
                        <a:ext cx="5610225" cy="1876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43578" name="Group 218">
            <a:extLst>
              <a:ext uri="{FF2B5EF4-FFF2-40B4-BE49-F238E27FC236}">
                <a16:creationId xmlns:a16="http://schemas.microsoft.com/office/drawing/2014/main" id="{FACCDB34-8476-4B5B-8386-38414B3F0306}"/>
              </a:ext>
            </a:extLst>
          </p:cNvPr>
          <p:cNvGrpSpPr>
            <a:grpSpLocks/>
          </p:cNvGrpSpPr>
          <p:nvPr/>
        </p:nvGrpSpPr>
        <p:grpSpPr bwMode="auto">
          <a:xfrm>
            <a:off x="1524000" y="4191000"/>
            <a:ext cx="2667000" cy="2209800"/>
            <a:chOff x="-2" y="-2"/>
            <a:chExt cx="1962" cy="4228"/>
          </a:xfrm>
        </p:grpSpPr>
        <p:grpSp>
          <p:nvGrpSpPr>
            <p:cNvPr id="143576" name="Group 216">
              <a:extLst>
                <a:ext uri="{FF2B5EF4-FFF2-40B4-BE49-F238E27FC236}">
                  <a16:creationId xmlns:a16="http://schemas.microsoft.com/office/drawing/2014/main" id="{F7508EAC-DE47-44E7-ADDD-67A1E98BEBD6}"/>
                </a:ext>
              </a:extLst>
            </p:cNvPr>
            <p:cNvGrpSpPr>
              <a:grpSpLocks/>
            </p:cNvGrpSpPr>
            <p:nvPr/>
          </p:nvGrpSpPr>
          <p:grpSpPr bwMode="auto">
            <a:xfrm>
              <a:off x="0" y="0"/>
              <a:ext cx="1958" cy="4224"/>
              <a:chOff x="0" y="0"/>
              <a:chExt cx="1958" cy="4224"/>
            </a:xfrm>
          </p:grpSpPr>
          <p:grpSp>
            <p:nvGrpSpPr>
              <p:cNvPr id="143511" name="Group 151">
                <a:extLst>
                  <a:ext uri="{FF2B5EF4-FFF2-40B4-BE49-F238E27FC236}">
                    <a16:creationId xmlns:a16="http://schemas.microsoft.com/office/drawing/2014/main" id="{8414DD6C-95B2-4EB7-94EB-75070B84DEB4}"/>
                  </a:ext>
                </a:extLst>
              </p:cNvPr>
              <p:cNvGrpSpPr>
                <a:grpSpLocks/>
              </p:cNvGrpSpPr>
              <p:nvPr/>
            </p:nvGrpSpPr>
            <p:grpSpPr bwMode="auto">
              <a:xfrm>
                <a:off x="0" y="0"/>
                <a:ext cx="456" cy="384"/>
                <a:chOff x="0" y="0"/>
                <a:chExt cx="456" cy="384"/>
              </a:xfrm>
            </p:grpSpPr>
            <p:sp>
              <p:nvSpPr>
                <p:cNvPr id="143477" name="Rectangle 117">
                  <a:extLst>
                    <a:ext uri="{FF2B5EF4-FFF2-40B4-BE49-F238E27FC236}">
                      <a16:creationId xmlns:a16="http://schemas.microsoft.com/office/drawing/2014/main" id="{7718082A-9288-4601-8DED-F9E2859302E9}"/>
                    </a:ext>
                  </a:extLst>
                </p:cNvPr>
                <p:cNvSpPr>
                  <a:spLocks noChangeArrowheads="1"/>
                </p:cNvSpPr>
                <p:nvPr/>
              </p:nvSpPr>
              <p:spPr bwMode="auto">
                <a:xfrm>
                  <a:off x="43" y="0"/>
                  <a:ext cx="3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000">
                      <a:latin typeface="宋体" panose="02010600030101010101" pitchFamily="2" charset="-122"/>
                      <a:ea typeface="宋体" panose="02010600030101010101" pitchFamily="2" charset="-122"/>
                    </a:rPr>
                    <a:t>脚号</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10" name="Rectangle 150">
                  <a:extLst>
                    <a:ext uri="{FF2B5EF4-FFF2-40B4-BE49-F238E27FC236}">
                      <a16:creationId xmlns:a16="http://schemas.microsoft.com/office/drawing/2014/main" id="{3C0FFF78-B930-43A1-9A81-2DC5E945ACE4}"/>
                    </a:ext>
                  </a:extLst>
                </p:cNvPr>
                <p:cNvSpPr>
                  <a:spLocks noChangeArrowheads="1"/>
                </p:cNvSpPr>
                <p:nvPr/>
              </p:nvSpPr>
              <p:spPr bwMode="auto">
                <a:xfrm>
                  <a:off x="0" y="0"/>
                  <a:ext cx="45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13" name="Group 153">
                <a:extLst>
                  <a:ext uri="{FF2B5EF4-FFF2-40B4-BE49-F238E27FC236}">
                    <a16:creationId xmlns:a16="http://schemas.microsoft.com/office/drawing/2014/main" id="{F0E1BDAB-57FF-48BB-8416-56DFF505A05B}"/>
                  </a:ext>
                </a:extLst>
              </p:cNvPr>
              <p:cNvGrpSpPr>
                <a:grpSpLocks/>
              </p:cNvGrpSpPr>
              <p:nvPr/>
            </p:nvGrpSpPr>
            <p:grpSpPr bwMode="auto">
              <a:xfrm>
                <a:off x="456" y="0"/>
                <a:ext cx="566" cy="384"/>
                <a:chOff x="456" y="0"/>
                <a:chExt cx="566" cy="384"/>
              </a:xfrm>
            </p:grpSpPr>
            <p:sp>
              <p:nvSpPr>
                <p:cNvPr id="143478" name="Rectangle 118">
                  <a:extLst>
                    <a:ext uri="{FF2B5EF4-FFF2-40B4-BE49-F238E27FC236}">
                      <a16:creationId xmlns:a16="http://schemas.microsoft.com/office/drawing/2014/main" id="{07C99C6B-204B-4132-AD65-811CD5BC785E}"/>
                    </a:ext>
                  </a:extLst>
                </p:cNvPr>
                <p:cNvSpPr>
                  <a:spLocks noChangeArrowheads="1"/>
                </p:cNvSpPr>
                <p:nvPr/>
              </p:nvSpPr>
              <p:spPr bwMode="auto">
                <a:xfrm>
                  <a:off x="499" y="0"/>
                  <a:ext cx="48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000">
                      <a:latin typeface="宋体" panose="02010600030101010101" pitchFamily="2" charset="-122"/>
                      <a:ea typeface="宋体" panose="02010600030101010101" pitchFamily="2" charset="-122"/>
                    </a:rPr>
                    <a:t>信号名</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12" name="Rectangle 152">
                  <a:extLst>
                    <a:ext uri="{FF2B5EF4-FFF2-40B4-BE49-F238E27FC236}">
                      <a16:creationId xmlns:a16="http://schemas.microsoft.com/office/drawing/2014/main" id="{74503E04-B9E7-4119-BBD2-11D51BCAD2A1}"/>
                    </a:ext>
                  </a:extLst>
                </p:cNvPr>
                <p:cNvSpPr>
                  <a:spLocks noChangeArrowheads="1"/>
                </p:cNvSpPr>
                <p:nvPr/>
              </p:nvSpPr>
              <p:spPr bwMode="auto">
                <a:xfrm>
                  <a:off x="456" y="0"/>
                  <a:ext cx="56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15" name="Group 155">
                <a:extLst>
                  <a:ext uri="{FF2B5EF4-FFF2-40B4-BE49-F238E27FC236}">
                    <a16:creationId xmlns:a16="http://schemas.microsoft.com/office/drawing/2014/main" id="{8DBB5446-A01D-4835-818B-8C00611A8820}"/>
                  </a:ext>
                </a:extLst>
              </p:cNvPr>
              <p:cNvGrpSpPr>
                <a:grpSpLocks/>
              </p:cNvGrpSpPr>
              <p:nvPr/>
            </p:nvGrpSpPr>
            <p:grpSpPr bwMode="auto">
              <a:xfrm>
                <a:off x="1022" y="0"/>
                <a:ext cx="936" cy="384"/>
                <a:chOff x="1022" y="0"/>
                <a:chExt cx="936" cy="384"/>
              </a:xfrm>
            </p:grpSpPr>
            <p:sp>
              <p:nvSpPr>
                <p:cNvPr id="143479" name="Rectangle 119">
                  <a:extLst>
                    <a:ext uri="{FF2B5EF4-FFF2-40B4-BE49-F238E27FC236}">
                      <a16:creationId xmlns:a16="http://schemas.microsoft.com/office/drawing/2014/main" id="{A7C29DB1-7F6D-499D-8ADF-03CC4CAD27F8}"/>
                    </a:ext>
                  </a:extLst>
                </p:cNvPr>
                <p:cNvSpPr>
                  <a:spLocks noChangeArrowheads="1"/>
                </p:cNvSpPr>
                <p:nvPr/>
              </p:nvSpPr>
              <p:spPr bwMode="auto">
                <a:xfrm>
                  <a:off x="1065" y="0"/>
                  <a:ext cx="8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000">
                      <a:latin typeface="宋体" panose="02010600030101010101" pitchFamily="2" charset="-122"/>
                      <a:ea typeface="宋体" panose="02010600030101010101" pitchFamily="2" charset="-122"/>
                    </a:rPr>
                    <a:t>功能</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14" name="Rectangle 154">
                  <a:extLst>
                    <a:ext uri="{FF2B5EF4-FFF2-40B4-BE49-F238E27FC236}">
                      <a16:creationId xmlns:a16="http://schemas.microsoft.com/office/drawing/2014/main" id="{89E4F0A5-58FD-4777-902E-892CD23709E7}"/>
                    </a:ext>
                  </a:extLst>
                </p:cNvPr>
                <p:cNvSpPr>
                  <a:spLocks noChangeArrowheads="1"/>
                </p:cNvSpPr>
                <p:nvPr/>
              </p:nvSpPr>
              <p:spPr bwMode="auto">
                <a:xfrm>
                  <a:off x="1022" y="0"/>
                  <a:ext cx="93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17" name="Group 157">
                <a:extLst>
                  <a:ext uri="{FF2B5EF4-FFF2-40B4-BE49-F238E27FC236}">
                    <a16:creationId xmlns:a16="http://schemas.microsoft.com/office/drawing/2014/main" id="{84AB770F-E778-407C-9C43-C6579F1BE5CD}"/>
                  </a:ext>
                </a:extLst>
              </p:cNvPr>
              <p:cNvGrpSpPr>
                <a:grpSpLocks/>
              </p:cNvGrpSpPr>
              <p:nvPr/>
            </p:nvGrpSpPr>
            <p:grpSpPr bwMode="auto">
              <a:xfrm>
                <a:off x="0" y="384"/>
                <a:ext cx="456" cy="384"/>
                <a:chOff x="0" y="384"/>
                <a:chExt cx="456" cy="384"/>
              </a:xfrm>
            </p:grpSpPr>
            <p:sp>
              <p:nvSpPr>
                <p:cNvPr id="143480" name="Rectangle 120">
                  <a:extLst>
                    <a:ext uri="{FF2B5EF4-FFF2-40B4-BE49-F238E27FC236}">
                      <a16:creationId xmlns:a16="http://schemas.microsoft.com/office/drawing/2014/main" id="{515A5F75-543C-421E-9E9C-1B39E6463662}"/>
                    </a:ext>
                  </a:extLst>
                </p:cNvPr>
                <p:cNvSpPr>
                  <a:spLocks noChangeArrowheads="1"/>
                </p:cNvSpPr>
                <p:nvPr/>
              </p:nvSpPr>
              <p:spPr bwMode="auto">
                <a:xfrm>
                  <a:off x="43" y="384"/>
                  <a:ext cx="3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000">
                      <a:latin typeface="宋体" panose="02010600030101010101" pitchFamily="2" charset="-122"/>
                      <a:ea typeface="宋体" panose="02010600030101010101" pitchFamily="2" charset="-122"/>
                    </a:rPr>
                    <a:t>1</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16" name="Rectangle 156">
                  <a:extLst>
                    <a:ext uri="{FF2B5EF4-FFF2-40B4-BE49-F238E27FC236}">
                      <a16:creationId xmlns:a16="http://schemas.microsoft.com/office/drawing/2014/main" id="{BC5E4302-0190-4BF7-9A5F-7FDE1A245990}"/>
                    </a:ext>
                  </a:extLst>
                </p:cNvPr>
                <p:cNvSpPr>
                  <a:spLocks noChangeArrowheads="1"/>
                </p:cNvSpPr>
                <p:nvPr/>
              </p:nvSpPr>
              <p:spPr bwMode="auto">
                <a:xfrm>
                  <a:off x="0" y="384"/>
                  <a:ext cx="45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19" name="Group 159">
                <a:extLst>
                  <a:ext uri="{FF2B5EF4-FFF2-40B4-BE49-F238E27FC236}">
                    <a16:creationId xmlns:a16="http://schemas.microsoft.com/office/drawing/2014/main" id="{27D5F04D-C99D-4B64-9B4B-3DA0A4D240D1}"/>
                  </a:ext>
                </a:extLst>
              </p:cNvPr>
              <p:cNvGrpSpPr>
                <a:grpSpLocks/>
              </p:cNvGrpSpPr>
              <p:nvPr/>
            </p:nvGrpSpPr>
            <p:grpSpPr bwMode="auto">
              <a:xfrm>
                <a:off x="456" y="384"/>
                <a:ext cx="566" cy="384"/>
                <a:chOff x="456" y="384"/>
                <a:chExt cx="566" cy="384"/>
              </a:xfrm>
            </p:grpSpPr>
            <p:sp>
              <p:nvSpPr>
                <p:cNvPr id="143481" name="Rectangle 121">
                  <a:extLst>
                    <a:ext uri="{FF2B5EF4-FFF2-40B4-BE49-F238E27FC236}">
                      <a16:creationId xmlns:a16="http://schemas.microsoft.com/office/drawing/2014/main" id="{68409DEA-DEF7-4BA8-8CA6-F2B22F898468}"/>
                    </a:ext>
                  </a:extLst>
                </p:cNvPr>
                <p:cNvSpPr>
                  <a:spLocks noChangeArrowheads="1"/>
                </p:cNvSpPr>
                <p:nvPr/>
              </p:nvSpPr>
              <p:spPr bwMode="auto">
                <a:xfrm>
                  <a:off x="499" y="384"/>
                  <a:ext cx="48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sz="1000">
                      <a:latin typeface="宋体" panose="02010600030101010101" pitchFamily="2" charset="-122"/>
                      <a:ea typeface="宋体" panose="02010600030101010101" pitchFamily="2" charset="-122"/>
                    </a:rPr>
                    <a:t>TCK</a:t>
                  </a:r>
                  <a:endParaRPr lang="en-US" altLang="zh-CN" sz="1000">
                    <a:latin typeface="Times New Roman" panose="02020603050405020304" pitchFamily="18" charset="0"/>
                    <a:ea typeface="宋体" panose="02010600030101010101" pitchFamily="2" charset="-122"/>
                  </a:endParaRPr>
                </a:p>
                <a:p>
                  <a:pPr algn="just"/>
                  <a:endParaRPr lang="en-US" altLang="zh-CN">
                    <a:ea typeface="宋体" panose="02010600030101010101" pitchFamily="2" charset="-122"/>
                  </a:endParaRPr>
                </a:p>
              </p:txBody>
            </p:sp>
            <p:sp>
              <p:nvSpPr>
                <p:cNvPr id="143518" name="Rectangle 158">
                  <a:extLst>
                    <a:ext uri="{FF2B5EF4-FFF2-40B4-BE49-F238E27FC236}">
                      <a16:creationId xmlns:a16="http://schemas.microsoft.com/office/drawing/2014/main" id="{CE3CEB99-8F18-42BE-9DD2-7EA4C8D347F0}"/>
                    </a:ext>
                  </a:extLst>
                </p:cNvPr>
                <p:cNvSpPr>
                  <a:spLocks noChangeArrowheads="1"/>
                </p:cNvSpPr>
                <p:nvPr/>
              </p:nvSpPr>
              <p:spPr bwMode="auto">
                <a:xfrm>
                  <a:off x="456" y="384"/>
                  <a:ext cx="56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21" name="Group 161">
                <a:extLst>
                  <a:ext uri="{FF2B5EF4-FFF2-40B4-BE49-F238E27FC236}">
                    <a16:creationId xmlns:a16="http://schemas.microsoft.com/office/drawing/2014/main" id="{91B98F57-5040-495B-A7A7-8EB3818CBD40}"/>
                  </a:ext>
                </a:extLst>
              </p:cNvPr>
              <p:cNvGrpSpPr>
                <a:grpSpLocks/>
              </p:cNvGrpSpPr>
              <p:nvPr/>
            </p:nvGrpSpPr>
            <p:grpSpPr bwMode="auto">
              <a:xfrm>
                <a:off x="1022" y="384"/>
                <a:ext cx="936" cy="384"/>
                <a:chOff x="1022" y="384"/>
                <a:chExt cx="936" cy="384"/>
              </a:xfrm>
            </p:grpSpPr>
            <p:sp>
              <p:nvSpPr>
                <p:cNvPr id="143482" name="Rectangle 122">
                  <a:extLst>
                    <a:ext uri="{FF2B5EF4-FFF2-40B4-BE49-F238E27FC236}">
                      <a16:creationId xmlns:a16="http://schemas.microsoft.com/office/drawing/2014/main" id="{D4F7AFCD-451E-4E5E-B5CF-BCF507CFACBD}"/>
                    </a:ext>
                  </a:extLst>
                </p:cNvPr>
                <p:cNvSpPr>
                  <a:spLocks noChangeArrowheads="1"/>
                </p:cNvSpPr>
                <p:nvPr/>
              </p:nvSpPr>
              <p:spPr bwMode="auto">
                <a:xfrm>
                  <a:off x="1065" y="384"/>
                  <a:ext cx="8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000">
                      <a:latin typeface="宋体" panose="02010600030101010101" pitchFamily="2" charset="-122"/>
                      <a:ea typeface="宋体" panose="02010600030101010101" pitchFamily="2" charset="-122"/>
                    </a:rPr>
                    <a:t>钟信号</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20" name="Rectangle 160">
                  <a:extLst>
                    <a:ext uri="{FF2B5EF4-FFF2-40B4-BE49-F238E27FC236}">
                      <a16:creationId xmlns:a16="http://schemas.microsoft.com/office/drawing/2014/main" id="{3C30ECF3-A973-439A-B14E-F3C6762C68EF}"/>
                    </a:ext>
                  </a:extLst>
                </p:cNvPr>
                <p:cNvSpPr>
                  <a:spLocks noChangeArrowheads="1"/>
                </p:cNvSpPr>
                <p:nvPr/>
              </p:nvSpPr>
              <p:spPr bwMode="auto">
                <a:xfrm>
                  <a:off x="1022" y="384"/>
                  <a:ext cx="93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23" name="Group 163">
                <a:extLst>
                  <a:ext uri="{FF2B5EF4-FFF2-40B4-BE49-F238E27FC236}">
                    <a16:creationId xmlns:a16="http://schemas.microsoft.com/office/drawing/2014/main" id="{B8D714E8-35DB-47AB-BCA9-1D99C5B3D7DB}"/>
                  </a:ext>
                </a:extLst>
              </p:cNvPr>
              <p:cNvGrpSpPr>
                <a:grpSpLocks/>
              </p:cNvGrpSpPr>
              <p:nvPr/>
            </p:nvGrpSpPr>
            <p:grpSpPr bwMode="auto">
              <a:xfrm>
                <a:off x="0" y="768"/>
                <a:ext cx="456" cy="384"/>
                <a:chOff x="0" y="768"/>
                <a:chExt cx="456" cy="384"/>
              </a:xfrm>
            </p:grpSpPr>
            <p:sp>
              <p:nvSpPr>
                <p:cNvPr id="143483" name="Rectangle 123">
                  <a:extLst>
                    <a:ext uri="{FF2B5EF4-FFF2-40B4-BE49-F238E27FC236}">
                      <a16:creationId xmlns:a16="http://schemas.microsoft.com/office/drawing/2014/main" id="{0EA585C1-B743-4EB9-A652-C44844A5D1E6}"/>
                    </a:ext>
                  </a:extLst>
                </p:cNvPr>
                <p:cNvSpPr>
                  <a:spLocks noChangeArrowheads="1"/>
                </p:cNvSpPr>
                <p:nvPr/>
              </p:nvSpPr>
              <p:spPr bwMode="auto">
                <a:xfrm>
                  <a:off x="43" y="768"/>
                  <a:ext cx="3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000">
                      <a:latin typeface="宋体" panose="02010600030101010101" pitchFamily="2" charset="-122"/>
                      <a:ea typeface="宋体" panose="02010600030101010101" pitchFamily="2" charset="-122"/>
                    </a:rPr>
                    <a:t>2</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22" name="Rectangle 162">
                  <a:extLst>
                    <a:ext uri="{FF2B5EF4-FFF2-40B4-BE49-F238E27FC236}">
                      <a16:creationId xmlns:a16="http://schemas.microsoft.com/office/drawing/2014/main" id="{18C02881-5335-4CFB-AA30-DDCDCA12B394}"/>
                    </a:ext>
                  </a:extLst>
                </p:cNvPr>
                <p:cNvSpPr>
                  <a:spLocks noChangeArrowheads="1"/>
                </p:cNvSpPr>
                <p:nvPr/>
              </p:nvSpPr>
              <p:spPr bwMode="auto">
                <a:xfrm>
                  <a:off x="0" y="768"/>
                  <a:ext cx="45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25" name="Group 165">
                <a:extLst>
                  <a:ext uri="{FF2B5EF4-FFF2-40B4-BE49-F238E27FC236}">
                    <a16:creationId xmlns:a16="http://schemas.microsoft.com/office/drawing/2014/main" id="{E339342C-3BF5-4D0A-A1E9-80CC0ECFB17A}"/>
                  </a:ext>
                </a:extLst>
              </p:cNvPr>
              <p:cNvGrpSpPr>
                <a:grpSpLocks/>
              </p:cNvGrpSpPr>
              <p:nvPr/>
            </p:nvGrpSpPr>
            <p:grpSpPr bwMode="auto">
              <a:xfrm>
                <a:off x="456" y="768"/>
                <a:ext cx="566" cy="384"/>
                <a:chOff x="456" y="768"/>
                <a:chExt cx="566" cy="384"/>
              </a:xfrm>
            </p:grpSpPr>
            <p:sp>
              <p:nvSpPr>
                <p:cNvPr id="143484" name="Rectangle 124">
                  <a:extLst>
                    <a:ext uri="{FF2B5EF4-FFF2-40B4-BE49-F238E27FC236}">
                      <a16:creationId xmlns:a16="http://schemas.microsoft.com/office/drawing/2014/main" id="{810B6D58-58EB-43ED-817D-D4902332418C}"/>
                    </a:ext>
                  </a:extLst>
                </p:cNvPr>
                <p:cNvSpPr>
                  <a:spLocks noChangeArrowheads="1"/>
                </p:cNvSpPr>
                <p:nvPr/>
              </p:nvSpPr>
              <p:spPr bwMode="auto">
                <a:xfrm>
                  <a:off x="499" y="768"/>
                  <a:ext cx="48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sz="1000">
                      <a:latin typeface="宋体" panose="02010600030101010101" pitchFamily="2" charset="-122"/>
                      <a:ea typeface="宋体" panose="02010600030101010101" pitchFamily="2" charset="-122"/>
                    </a:rPr>
                    <a:t>GND</a:t>
                  </a:r>
                  <a:endParaRPr lang="en-US" altLang="zh-CN" sz="1000">
                    <a:latin typeface="Times New Roman" panose="02020603050405020304" pitchFamily="18" charset="0"/>
                    <a:ea typeface="宋体" panose="02010600030101010101" pitchFamily="2" charset="-122"/>
                  </a:endParaRPr>
                </a:p>
                <a:p>
                  <a:pPr algn="just"/>
                  <a:endParaRPr lang="en-US" altLang="zh-CN">
                    <a:ea typeface="宋体" panose="02010600030101010101" pitchFamily="2" charset="-122"/>
                  </a:endParaRPr>
                </a:p>
              </p:txBody>
            </p:sp>
            <p:sp>
              <p:nvSpPr>
                <p:cNvPr id="143524" name="Rectangle 164">
                  <a:extLst>
                    <a:ext uri="{FF2B5EF4-FFF2-40B4-BE49-F238E27FC236}">
                      <a16:creationId xmlns:a16="http://schemas.microsoft.com/office/drawing/2014/main" id="{F9171B22-808B-491E-B340-7812517A069B}"/>
                    </a:ext>
                  </a:extLst>
                </p:cNvPr>
                <p:cNvSpPr>
                  <a:spLocks noChangeArrowheads="1"/>
                </p:cNvSpPr>
                <p:nvPr/>
              </p:nvSpPr>
              <p:spPr bwMode="auto">
                <a:xfrm>
                  <a:off x="456" y="768"/>
                  <a:ext cx="56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27" name="Group 167">
                <a:extLst>
                  <a:ext uri="{FF2B5EF4-FFF2-40B4-BE49-F238E27FC236}">
                    <a16:creationId xmlns:a16="http://schemas.microsoft.com/office/drawing/2014/main" id="{53B595EB-E4F2-487F-A1F7-E058C351CA62}"/>
                  </a:ext>
                </a:extLst>
              </p:cNvPr>
              <p:cNvGrpSpPr>
                <a:grpSpLocks/>
              </p:cNvGrpSpPr>
              <p:nvPr/>
            </p:nvGrpSpPr>
            <p:grpSpPr bwMode="auto">
              <a:xfrm>
                <a:off x="1022" y="768"/>
                <a:ext cx="936" cy="384"/>
                <a:chOff x="1022" y="768"/>
                <a:chExt cx="936" cy="384"/>
              </a:xfrm>
            </p:grpSpPr>
            <p:sp>
              <p:nvSpPr>
                <p:cNvPr id="143485" name="Rectangle 125">
                  <a:extLst>
                    <a:ext uri="{FF2B5EF4-FFF2-40B4-BE49-F238E27FC236}">
                      <a16:creationId xmlns:a16="http://schemas.microsoft.com/office/drawing/2014/main" id="{276EA8C8-F582-4D23-AF94-73A3359CB163}"/>
                    </a:ext>
                  </a:extLst>
                </p:cNvPr>
                <p:cNvSpPr>
                  <a:spLocks noChangeArrowheads="1"/>
                </p:cNvSpPr>
                <p:nvPr/>
              </p:nvSpPr>
              <p:spPr bwMode="auto">
                <a:xfrm>
                  <a:off x="1065" y="768"/>
                  <a:ext cx="8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000">
                      <a:latin typeface="宋体" panose="02010600030101010101" pitchFamily="2" charset="-122"/>
                      <a:ea typeface="宋体" panose="02010600030101010101" pitchFamily="2" charset="-122"/>
                    </a:rPr>
                    <a:t>信号地</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26" name="Rectangle 166">
                  <a:extLst>
                    <a:ext uri="{FF2B5EF4-FFF2-40B4-BE49-F238E27FC236}">
                      <a16:creationId xmlns:a16="http://schemas.microsoft.com/office/drawing/2014/main" id="{3B7FC8E0-B14E-457E-BD67-D9F3E9D450B3}"/>
                    </a:ext>
                  </a:extLst>
                </p:cNvPr>
                <p:cNvSpPr>
                  <a:spLocks noChangeArrowheads="1"/>
                </p:cNvSpPr>
                <p:nvPr/>
              </p:nvSpPr>
              <p:spPr bwMode="auto">
                <a:xfrm>
                  <a:off x="1022" y="768"/>
                  <a:ext cx="93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29" name="Group 169">
                <a:extLst>
                  <a:ext uri="{FF2B5EF4-FFF2-40B4-BE49-F238E27FC236}">
                    <a16:creationId xmlns:a16="http://schemas.microsoft.com/office/drawing/2014/main" id="{73FD5A79-AD34-4445-BE52-E14A99ADEA9B}"/>
                  </a:ext>
                </a:extLst>
              </p:cNvPr>
              <p:cNvGrpSpPr>
                <a:grpSpLocks/>
              </p:cNvGrpSpPr>
              <p:nvPr/>
            </p:nvGrpSpPr>
            <p:grpSpPr bwMode="auto">
              <a:xfrm>
                <a:off x="0" y="1152"/>
                <a:ext cx="456" cy="384"/>
                <a:chOff x="0" y="1152"/>
                <a:chExt cx="456" cy="384"/>
              </a:xfrm>
            </p:grpSpPr>
            <p:sp>
              <p:nvSpPr>
                <p:cNvPr id="143486" name="Rectangle 126">
                  <a:extLst>
                    <a:ext uri="{FF2B5EF4-FFF2-40B4-BE49-F238E27FC236}">
                      <a16:creationId xmlns:a16="http://schemas.microsoft.com/office/drawing/2014/main" id="{9C247B99-B5D4-4981-88C0-2EB0E601F767}"/>
                    </a:ext>
                  </a:extLst>
                </p:cNvPr>
                <p:cNvSpPr>
                  <a:spLocks noChangeArrowheads="1"/>
                </p:cNvSpPr>
                <p:nvPr/>
              </p:nvSpPr>
              <p:spPr bwMode="auto">
                <a:xfrm>
                  <a:off x="43" y="1152"/>
                  <a:ext cx="3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000">
                      <a:latin typeface="宋体" panose="02010600030101010101" pitchFamily="2" charset="-122"/>
                      <a:ea typeface="宋体" panose="02010600030101010101" pitchFamily="2" charset="-122"/>
                    </a:rPr>
                    <a:t>3</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28" name="Rectangle 168">
                  <a:extLst>
                    <a:ext uri="{FF2B5EF4-FFF2-40B4-BE49-F238E27FC236}">
                      <a16:creationId xmlns:a16="http://schemas.microsoft.com/office/drawing/2014/main" id="{FDD6B795-3317-430C-B1E9-22F1E8BD313F}"/>
                    </a:ext>
                  </a:extLst>
                </p:cNvPr>
                <p:cNvSpPr>
                  <a:spLocks noChangeArrowheads="1"/>
                </p:cNvSpPr>
                <p:nvPr/>
              </p:nvSpPr>
              <p:spPr bwMode="auto">
                <a:xfrm>
                  <a:off x="0" y="1152"/>
                  <a:ext cx="45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31" name="Group 171">
                <a:extLst>
                  <a:ext uri="{FF2B5EF4-FFF2-40B4-BE49-F238E27FC236}">
                    <a16:creationId xmlns:a16="http://schemas.microsoft.com/office/drawing/2014/main" id="{14AE7F82-A58C-4FC6-97BD-D601D46919C3}"/>
                  </a:ext>
                </a:extLst>
              </p:cNvPr>
              <p:cNvGrpSpPr>
                <a:grpSpLocks/>
              </p:cNvGrpSpPr>
              <p:nvPr/>
            </p:nvGrpSpPr>
            <p:grpSpPr bwMode="auto">
              <a:xfrm>
                <a:off x="456" y="1152"/>
                <a:ext cx="566" cy="384"/>
                <a:chOff x="456" y="1152"/>
                <a:chExt cx="566" cy="384"/>
              </a:xfrm>
            </p:grpSpPr>
            <p:sp>
              <p:nvSpPr>
                <p:cNvPr id="143487" name="Rectangle 127">
                  <a:extLst>
                    <a:ext uri="{FF2B5EF4-FFF2-40B4-BE49-F238E27FC236}">
                      <a16:creationId xmlns:a16="http://schemas.microsoft.com/office/drawing/2014/main" id="{C86BACD0-EAA4-4261-87C3-FDED1C897E61}"/>
                    </a:ext>
                  </a:extLst>
                </p:cNvPr>
                <p:cNvSpPr>
                  <a:spLocks noChangeArrowheads="1"/>
                </p:cNvSpPr>
                <p:nvPr/>
              </p:nvSpPr>
              <p:spPr bwMode="auto">
                <a:xfrm>
                  <a:off x="499" y="1152"/>
                  <a:ext cx="48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sz="1000">
                      <a:latin typeface="宋体" panose="02010600030101010101" pitchFamily="2" charset="-122"/>
                      <a:ea typeface="宋体" panose="02010600030101010101" pitchFamily="2" charset="-122"/>
                    </a:rPr>
                    <a:t>TDO</a:t>
                  </a:r>
                  <a:endParaRPr lang="en-US" altLang="zh-CN" sz="1000">
                    <a:latin typeface="Times New Roman" panose="02020603050405020304" pitchFamily="18" charset="0"/>
                    <a:ea typeface="宋体" panose="02010600030101010101" pitchFamily="2" charset="-122"/>
                  </a:endParaRPr>
                </a:p>
                <a:p>
                  <a:pPr algn="just"/>
                  <a:endParaRPr lang="en-US" altLang="zh-CN">
                    <a:ea typeface="宋体" panose="02010600030101010101" pitchFamily="2" charset="-122"/>
                  </a:endParaRPr>
                </a:p>
              </p:txBody>
            </p:sp>
            <p:sp>
              <p:nvSpPr>
                <p:cNvPr id="143530" name="Rectangle 170">
                  <a:extLst>
                    <a:ext uri="{FF2B5EF4-FFF2-40B4-BE49-F238E27FC236}">
                      <a16:creationId xmlns:a16="http://schemas.microsoft.com/office/drawing/2014/main" id="{850D1FF4-44CB-4C08-AF95-6470E049F62E}"/>
                    </a:ext>
                  </a:extLst>
                </p:cNvPr>
                <p:cNvSpPr>
                  <a:spLocks noChangeArrowheads="1"/>
                </p:cNvSpPr>
                <p:nvPr/>
              </p:nvSpPr>
              <p:spPr bwMode="auto">
                <a:xfrm>
                  <a:off x="456" y="1152"/>
                  <a:ext cx="56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33" name="Group 173">
                <a:extLst>
                  <a:ext uri="{FF2B5EF4-FFF2-40B4-BE49-F238E27FC236}">
                    <a16:creationId xmlns:a16="http://schemas.microsoft.com/office/drawing/2014/main" id="{AC7D4BF9-E41D-4169-991D-04E56EA3B3DE}"/>
                  </a:ext>
                </a:extLst>
              </p:cNvPr>
              <p:cNvGrpSpPr>
                <a:grpSpLocks/>
              </p:cNvGrpSpPr>
              <p:nvPr/>
            </p:nvGrpSpPr>
            <p:grpSpPr bwMode="auto">
              <a:xfrm>
                <a:off x="1022" y="1152"/>
                <a:ext cx="936" cy="384"/>
                <a:chOff x="1022" y="1152"/>
                <a:chExt cx="936" cy="384"/>
              </a:xfrm>
            </p:grpSpPr>
            <p:sp>
              <p:nvSpPr>
                <p:cNvPr id="143488" name="Rectangle 128">
                  <a:extLst>
                    <a:ext uri="{FF2B5EF4-FFF2-40B4-BE49-F238E27FC236}">
                      <a16:creationId xmlns:a16="http://schemas.microsoft.com/office/drawing/2014/main" id="{83CA3B60-3AE7-4317-BEBE-6B1137C48689}"/>
                    </a:ext>
                  </a:extLst>
                </p:cNvPr>
                <p:cNvSpPr>
                  <a:spLocks noChangeArrowheads="1"/>
                </p:cNvSpPr>
                <p:nvPr/>
              </p:nvSpPr>
              <p:spPr bwMode="auto">
                <a:xfrm>
                  <a:off x="1065" y="1152"/>
                  <a:ext cx="8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000">
                      <a:latin typeface="宋体" panose="02010600030101010101" pitchFamily="2" charset="-122"/>
                      <a:ea typeface="宋体" panose="02010600030101010101" pitchFamily="2" charset="-122"/>
                    </a:rPr>
                    <a:t>数据输出</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32" name="Rectangle 172">
                  <a:extLst>
                    <a:ext uri="{FF2B5EF4-FFF2-40B4-BE49-F238E27FC236}">
                      <a16:creationId xmlns:a16="http://schemas.microsoft.com/office/drawing/2014/main" id="{4C98162D-3821-4AE6-8C25-177B266C7965}"/>
                    </a:ext>
                  </a:extLst>
                </p:cNvPr>
                <p:cNvSpPr>
                  <a:spLocks noChangeArrowheads="1"/>
                </p:cNvSpPr>
                <p:nvPr/>
              </p:nvSpPr>
              <p:spPr bwMode="auto">
                <a:xfrm>
                  <a:off x="1022" y="1152"/>
                  <a:ext cx="93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35" name="Group 175">
                <a:extLst>
                  <a:ext uri="{FF2B5EF4-FFF2-40B4-BE49-F238E27FC236}">
                    <a16:creationId xmlns:a16="http://schemas.microsoft.com/office/drawing/2014/main" id="{26AF98A6-6640-4233-9C46-860317049645}"/>
                  </a:ext>
                </a:extLst>
              </p:cNvPr>
              <p:cNvGrpSpPr>
                <a:grpSpLocks/>
              </p:cNvGrpSpPr>
              <p:nvPr/>
            </p:nvGrpSpPr>
            <p:grpSpPr bwMode="auto">
              <a:xfrm>
                <a:off x="0" y="1536"/>
                <a:ext cx="456" cy="384"/>
                <a:chOff x="0" y="1536"/>
                <a:chExt cx="456" cy="384"/>
              </a:xfrm>
            </p:grpSpPr>
            <p:sp>
              <p:nvSpPr>
                <p:cNvPr id="143489" name="Rectangle 129">
                  <a:extLst>
                    <a:ext uri="{FF2B5EF4-FFF2-40B4-BE49-F238E27FC236}">
                      <a16:creationId xmlns:a16="http://schemas.microsoft.com/office/drawing/2014/main" id="{7E305357-DCBD-475E-9DFB-5F74A5E51DA2}"/>
                    </a:ext>
                  </a:extLst>
                </p:cNvPr>
                <p:cNvSpPr>
                  <a:spLocks noChangeArrowheads="1"/>
                </p:cNvSpPr>
                <p:nvPr/>
              </p:nvSpPr>
              <p:spPr bwMode="auto">
                <a:xfrm>
                  <a:off x="43" y="1536"/>
                  <a:ext cx="3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000">
                      <a:latin typeface="宋体" panose="02010600030101010101" pitchFamily="2" charset="-122"/>
                      <a:ea typeface="宋体" panose="02010600030101010101" pitchFamily="2" charset="-122"/>
                    </a:rPr>
                    <a:t>4</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34" name="Rectangle 174">
                  <a:extLst>
                    <a:ext uri="{FF2B5EF4-FFF2-40B4-BE49-F238E27FC236}">
                      <a16:creationId xmlns:a16="http://schemas.microsoft.com/office/drawing/2014/main" id="{ED533D30-AC5E-40DA-ADE6-D4723266E9FF}"/>
                    </a:ext>
                  </a:extLst>
                </p:cNvPr>
                <p:cNvSpPr>
                  <a:spLocks noChangeArrowheads="1"/>
                </p:cNvSpPr>
                <p:nvPr/>
              </p:nvSpPr>
              <p:spPr bwMode="auto">
                <a:xfrm>
                  <a:off x="0" y="1536"/>
                  <a:ext cx="45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37" name="Group 177">
                <a:extLst>
                  <a:ext uri="{FF2B5EF4-FFF2-40B4-BE49-F238E27FC236}">
                    <a16:creationId xmlns:a16="http://schemas.microsoft.com/office/drawing/2014/main" id="{62ECB798-EEEF-4EA1-8641-6E66C1934F8D}"/>
                  </a:ext>
                </a:extLst>
              </p:cNvPr>
              <p:cNvGrpSpPr>
                <a:grpSpLocks/>
              </p:cNvGrpSpPr>
              <p:nvPr/>
            </p:nvGrpSpPr>
            <p:grpSpPr bwMode="auto">
              <a:xfrm>
                <a:off x="456" y="1536"/>
                <a:ext cx="566" cy="384"/>
                <a:chOff x="456" y="1536"/>
                <a:chExt cx="566" cy="384"/>
              </a:xfrm>
            </p:grpSpPr>
            <p:sp>
              <p:nvSpPr>
                <p:cNvPr id="143490" name="Rectangle 130">
                  <a:extLst>
                    <a:ext uri="{FF2B5EF4-FFF2-40B4-BE49-F238E27FC236}">
                      <a16:creationId xmlns:a16="http://schemas.microsoft.com/office/drawing/2014/main" id="{8B04578C-C00A-41EF-97D5-2261CB6CF71B}"/>
                    </a:ext>
                  </a:extLst>
                </p:cNvPr>
                <p:cNvSpPr>
                  <a:spLocks noChangeArrowheads="1"/>
                </p:cNvSpPr>
                <p:nvPr/>
              </p:nvSpPr>
              <p:spPr bwMode="auto">
                <a:xfrm>
                  <a:off x="499" y="1536"/>
                  <a:ext cx="48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sz="1000">
                      <a:latin typeface="宋体" panose="02010600030101010101" pitchFamily="2" charset="-122"/>
                      <a:ea typeface="宋体" panose="02010600030101010101" pitchFamily="2" charset="-122"/>
                    </a:rPr>
                    <a:t>VCC</a:t>
                  </a:r>
                  <a:endParaRPr lang="en-US" altLang="zh-CN" sz="1000">
                    <a:latin typeface="Times New Roman" panose="02020603050405020304" pitchFamily="18" charset="0"/>
                    <a:ea typeface="宋体" panose="02010600030101010101" pitchFamily="2" charset="-122"/>
                  </a:endParaRPr>
                </a:p>
                <a:p>
                  <a:pPr algn="just"/>
                  <a:endParaRPr lang="en-US" altLang="zh-CN">
                    <a:ea typeface="宋体" panose="02010600030101010101" pitchFamily="2" charset="-122"/>
                  </a:endParaRPr>
                </a:p>
              </p:txBody>
            </p:sp>
            <p:sp>
              <p:nvSpPr>
                <p:cNvPr id="143536" name="Rectangle 176">
                  <a:extLst>
                    <a:ext uri="{FF2B5EF4-FFF2-40B4-BE49-F238E27FC236}">
                      <a16:creationId xmlns:a16="http://schemas.microsoft.com/office/drawing/2014/main" id="{F6026E9A-B874-4A84-8E1D-CA2070A57D44}"/>
                    </a:ext>
                  </a:extLst>
                </p:cNvPr>
                <p:cNvSpPr>
                  <a:spLocks noChangeArrowheads="1"/>
                </p:cNvSpPr>
                <p:nvPr/>
              </p:nvSpPr>
              <p:spPr bwMode="auto">
                <a:xfrm>
                  <a:off x="456" y="1536"/>
                  <a:ext cx="56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39" name="Group 179">
                <a:extLst>
                  <a:ext uri="{FF2B5EF4-FFF2-40B4-BE49-F238E27FC236}">
                    <a16:creationId xmlns:a16="http://schemas.microsoft.com/office/drawing/2014/main" id="{45B52F92-217A-47A4-94A6-06D56DCC24E2}"/>
                  </a:ext>
                </a:extLst>
              </p:cNvPr>
              <p:cNvGrpSpPr>
                <a:grpSpLocks/>
              </p:cNvGrpSpPr>
              <p:nvPr/>
            </p:nvGrpSpPr>
            <p:grpSpPr bwMode="auto">
              <a:xfrm>
                <a:off x="1022" y="1536"/>
                <a:ext cx="936" cy="384"/>
                <a:chOff x="1022" y="1536"/>
                <a:chExt cx="936" cy="384"/>
              </a:xfrm>
            </p:grpSpPr>
            <p:sp>
              <p:nvSpPr>
                <p:cNvPr id="143491" name="Rectangle 131">
                  <a:extLst>
                    <a:ext uri="{FF2B5EF4-FFF2-40B4-BE49-F238E27FC236}">
                      <a16:creationId xmlns:a16="http://schemas.microsoft.com/office/drawing/2014/main" id="{F7E84714-5E75-4CF7-8927-6BCBE04E4FF2}"/>
                    </a:ext>
                  </a:extLst>
                </p:cNvPr>
                <p:cNvSpPr>
                  <a:spLocks noChangeArrowheads="1"/>
                </p:cNvSpPr>
                <p:nvPr/>
              </p:nvSpPr>
              <p:spPr bwMode="auto">
                <a:xfrm>
                  <a:off x="1065" y="1536"/>
                  <a:ext cx="8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000">
                      <a:latin typeface="宋体" panose="02010600030101010101" pitchFamily="2" charset="-122"/>
                      <a:ea typeface="宋体" panose="02010600030101010101" pitchFamily="2" charset="-122"/>
                    </a:rPr>
                    <a:t>+5</a:t>
                  </a:r>
                  <a:r>
                    <a:rPr lang="en-US" altLang="zh-CN" sz="1000">
                      <a:latin typeface="宋体" panose="02010600030101010101" pitchFamily="2" charset="-122"/>
                      <a:ea typeface="宋体" panose="02010600030101010101" pitchFamily="2" charset="-122"/>
                    </a:rPr>
                    <a:t>V</a:t>
                  </a:r>
                  <a:r>
                    <a:rPr lang="zh-CN" altLang="en-US" sz="1000">
                      <a:latin typeface="宋体" panose="02010600030101010101" pitchFamily="2" charset="-122"/>
                      <a:ea typeface="宋体" panose="02010600030101010101" pitchFamily="2" charset="-122"/>
                    </a:rPr>
                    <a:t>电源</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38" name="Rectangle 178">
                  <a:extLst>
                    <a:ext uri="{FF2B5EF4-FFF2-40B4-BE49-F238E27FC236}">
                      <a16:creationId xmlns:a16="http://schemas.microsoft.com/office/drawing/2014/main" id="{4F9261BC-A7C9-4649-BB4D-48A88A71D015}"/>
                    </a:ext>
                  </a:extLst>
                </p:cNvPr>
                <p:cNvSpPr>
                  <a:spLocks noChangeArrowheads="1"/>
                </p:cNvSpPr>
                <p:nvPr/>
              </p:nvSpPr>
              <p:spPr bwMode="auto">
                <a:xfrm>
                  <a:off x="1022" y="1536"/>
                  <a:ext cx="93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41" name="Group 181">
                <a:extLst>
                  <a:ext uri="{FF2B5EF4-FFF2-40B4-BE49-F238E27FC236}">
                    <a16:creationId xmlns:a16="http://schemas.microsoft.com/office/drawing/2014/main" id="{F36EC40A-DCBD-4D5A-AC4D-2C368C21D898}"/>
                  </a:ext>
                </a:extLst>
              </p:cNvPr>
              <p:cNvGrpSpPr>
                <a:grpSpLocks/>
              </p:cNvGrpSpPr>
              <p:nvPr/>
            </p:nvGrpSpPr>
            <p:grpSpPr bwMode="auto">
              <a:xfrm>
                <a:off x="0" y="1920"/>
                <a:ext cx="456" cy="384"/>
                <a:chOff x="0" y="1920"/>
                <a:chExt cx="456" cy="384"/>
              </a:xfrm>
            </p:grpSpPr>
            <p:sp>
              <p:nvSpPr>
                <p:cNvPr id="143492" name="Rectangle 132">
                  <a:extLst>
                    <a:ext uri="{FF2B5EF4-FFF2-40B4-BE49-F238E27FC236}">
                      <a16:creationId xmlns:a16="http://schemas.microsoft.com/office/drawing/2014/main" id="{298EA4AC-25AD-482D-A9DB-466AC9BC3463}"/>
                    </a:ext>
                  </a:extLst>
                </p:cNvPr>
                <p:cNvSpPr>
                  <a:spLocks noChangeArrowheads="1"/>
                </p:cNvSpPr>
                <p:nvPr/>
              </p:nvSpPr>
              <p:spPr bwMode="auto">
                <a:xfrm>
                  <a:off x="43" y="1920"/>
                  <a:ext cx="3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000">
                      <a:latin typeface="宋体" panose="02010600030101010101" pitchFamily="2" charset="-122"/>
                      <a:ea typeface="宋体" panose="02010600030101010101" pitchFamily="2" charset="-122"/>
                    </a:rPr>
                    <a:t>5</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40" name="Rectangle 180">
                  <a:extLst>
                    <a:ext uri="{FF2B5EF4-FFF2-40B4-BE49-F238E27FC236}">
                      <a16:creationId xmlns:a16="http://schemas.microsoft.com/office/drawing/2014/main" id="{69C53EF3-223E-45BA-83E0-AAC322AF90D8}"/>
                    </a:ext>
                  </a:extLst>
                </p:cNvPr>
                <p:cNvSpPr>
                  <a:spLocks noChangeArrowheads="1"/>
                </p:cNvSpPr>
                <p:nvPr/>
              </p:nvSpPr>
              <p:spPr bwMode="auto">
                <a:xfrm>
                  <a:off x="0" y="1920"/>
                  <a:ext cx="45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43" name="Group 183">
                <a:extLst>
                  <a:ext uri="{FF2B5EF4-FFF2-40B4-BE49-F238E27FC236}">
                    <a16:creationId xmlns:a16="http://schemas.microsoft.com/office/drawing/2014/main" id="{0F491A0B-DE2E-475D-BCAF-95F5EF7DC7FD}"/>
                  </a:ext>
                </a:extLst>
              </p:cNvPr>
              <p:cNvGrpSpPr>
                <a:grpSpLocks/>
              </p:cNvGrpSpPr>
              <p:nvPr/>
            </p:nvGrpSpPr>
            <p:grpSpPr bwMode="auto">
              <a:xfrm>
                <a:off x="456" y="1920"/>
                <a:ext cx="566" cy="384"/>
                <a:chOff x="456" y="1920"/>
                <a:chExt cx="566" cy="384"/>
              </a:xfrm>
            </p:grpSpPr>
            <p:sp>
              <p:nvSpPr>
                <p:cNvPr id="143493" name="Rectangle 133">
                  <a:extLst>
                    <a:ext uri="{FF2B5EF4-FFF2-40B4-BE49-F238E27FC236}">
                      <a16:creationId xmlns:a16="http://schemas.microsoft.com/office/drawing/2014/main" id="{2AF3F681-8F8C-43C5-8F5C-1B8ABE5B94F4}"/>
                    </a:ext>
                  </a:extLst>
                </p:cNvPr>
                <p:cNvSpPr>
                  <a:spLocks noChangeArrowheads="1"/>
                </p:cNvSpPr>
                <p:nvPr/>
              </p:nvSpPr>
              <p:spPr bwMode="auto">
                <a:xfrm>
                  <a:off x="499" y="1920"/>
                  <a:ext cx="48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sz="1000">
                      <a:latin typeface="宋体" panose="02010600030101010101" pitchFamily="2" charset="-122"/>
                      <a:ea typeface="宋体" panose="02010600030101010101" pitchFamily="2" charset="-122"/>
                    </a:rPr>
                    <a:t>TMS</a:t>
                  </a:r>
                  <a:endParaRPr lang="en-US" altLang="zh-CN" sz="1000">
                    <a:latin typeface="Times New Roman" panose="02020603050405020304" pitchFamily="18" charset="0"/>
                    <a:ea typeface="宋体" panose="02010600030101010101" pitchFamily="2" charset="-122"/>
                  </a:endParaRPr>
                </a:p>
                <a:p>
                  <a:pPr algn="just"/>
                  <a:endParaRPr lang="en-US" altLang="zh-CN">
                    <a:ea typeface="宋体" panose="02010600030101010101" pitchFamily="2" charset="-122"/>
                  </a:endParaRPr>
                </a:p>
              </p:txBody>
            </p:sp>
            <p:sp>
              <p:nvSpPr>
                <p:cNvPr id="143542" name="Rectangle 182">
                  <a:extLst>
                    <a:ext uri="{FF2B5EF4-FFF2-40B4-BE49-F238E27FC236}">
                      <a16:creationId xmlns:a16="http://schemas.microsoft.com/office/drawing/2014/main" id="{BA2FDCBB-581B-4851-8C38-BA1D543A6645}"/>
                    </a:ext>
                  </a:extLst>
                </p:cNvPr>
                <p:cNvSpPr>
                  <a:spLocks noChangeArrowheads="1"/>
                </p:cNvSpPr>
                <p:nvPr/>
              </p:nvSpPr>
              <p:spPr bwMode="auto">
                <a:xfrm>
                  <a:off x="456" y="1920"/>
                  <a:ext cx="56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45" name="Group 185">
                <a:extLst>
                  <a:ext uri="{FF2B5EF4-FFF2-40B4-BE49-F238E27FC236}">
                    <a16:creationId xmlns:a16="http://schemas.microsoft.com/office/drawing/2014/main" id="{EF8D6213-2D8E-40E9-AC78-FE50F31362E3}"/>
                  </a:ext>
                </a:extLst>
              </p:cNvPr>
              <p:cNvGrpSpPr>
                <a:grpSpLocks/>
              </p:cNvGrpSpPr>
              <p:nvPr/>
            </p:nvGrpSpPr>
            <p:grpSpPr bwMode="auto">
              <a:xfrm>
                <a:off x="1022" y="1920"/>
                <a:ext cx="936" cy="384"/>
                <a:chOff x="1022" y="1920"/>
                <a:chExt cx="936" cy="384"/>
              </a:xfrm>
            </p:grpSpPr>
            <p:sp>
              <p:nvSpPr>
                <p:cNvPr id="143494" name="Rectangle 134">
                  <a:extLst>
                    <a:ext uri="{FF2B5EF4-FFF2-40B4-BE49-F238E27FC236}">
                      <a16:creationId xmlns:a16="http://schemas.microsoft.com/office/drawing/2014/main" id="{ED9D8C73-17C4-4AEC-953E-54EE2A804948}"/>
                    </a:ext>
                  </a:extLst>
                </p:cNvPr>
                <p:cNvSpPr>
                  <a:spLocks noChangeArrowheads="1"/>
                </p:cNvSpPr>
                <p:nvPr/>
              </p:nvSpPr>
              <p:spPr bwMode="auto">
                <a:xfrm>
                  <a:off x="1065" y="1920"/>
                  <a:ext cx="8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sz="1000">
                      <a:latin typeface="宋体" panose="02010600030101010101" pitchFamily="2" charset="-122"/>
                      <a:ea typeface="宋体" panose="02010600030101010101" pitchFamily="2" charset="-122"/>
                    </a:rPr>
                    <a:t>JTAG</a:t>
                  </a:r>
                  <a:r>
                    <a:rPr lang="zh-CN" altLang="en-US" sz="1000">
                      <a:latin typeface="宋体" panose="02010600030101010101" pitchFamily="2" charset="-122"/>
                      <a:ea typeface="宋体" panose="02010600030101010101" pitchFamily="2" charset="-122"/>
                    </a:rPr>
                    <a:t>指令/数据</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44" name="Rectangle 184">
                  <a:extLst>
                    <a:ext uri="{FF2B5EF4-FFF2-40B4-BE49-F238E27FC236}">
                      <a16:creationId xmlns:a16="http://schemas.microsoft.com/office/drawing/2014/main" id="{DD71D7E3-7110-4C7B-969C-CB83B0436A14}"/>
                    </a:ext>
                  </a:extLst>
                </p:cNvPr>
                <p:cNvSpPr>
                  <a:spLocks noChangeArrowheads="1"/>
                </p:cNvSpPr>
                <p:nvPr/>
              </p:nvSpPr>
              <p:spPr bwMode="auto">
                <a:xfrm>
                  <a:off x="1022" y="1920"/>
                  <a:ext cx="93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47" name="Group 187">
                <a:extLst>
                  <a:ext uri="{FF2B5EF4-FFF2-40B4-BE49-F238E27FC236}">
                    <a16:creationId xmlns:a16="http://schemas.microsoft.com/office/drawing/2014/main" id="{5C23BC9E-7E55-4CB7-9151-431EF8CE00CD}"/>
                  </a:ext>
                </a:extLst>
              </p:cNvPr>
              <p:cNvGrpSpPr>
                <a:grpSpLocks/>
              </p:cNvGrpSpPr>
              <p:nvPr/>
            </p:nvGrpSpPr>
            <p:grpSpPr bwMode="auto">
              <a:xfrm>
                <a:off x="0" y="2304"/>
                <a:ext cx="456" cy="384"/>
                <a:chOff x="0" y="2304"/>
                <a:chExt cx="456" cy="384"/>
              </a:xfrm>
            </p:grpSpPr>
            <p:sp>
              <p:nvSpPr>
                <p:cNvPr id="143495" name="Rectangle 135">
                  <a:extLst>
                    <a:ext uri="{FF2B5EF4-FFF2-40B4-BE49-F238E27FC236}">
                      <a16:creationId xmlns:a16="http://schemas.microsoft.com/office/drawing/2014/main" id="{EE14A717-64F5-4978-9C67-F28924301F5D}"/>
                    </a:ext>
                  </a:extLst>
                </p:cNvPr>
                <p:cNvSpPr>
                  <a:spLocks noChangeArrowheads="1"/>
                </p:cNvSpPr>
                <p:nvPr/>
              </p:nvSpPr>
              <p:spPr bwMode="auto">
                <a:xfrm>
                  <a:off x="43" y="2304"/>
                  <a:ext cx="3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000">
                      <a:latin typeface="宋体" panose="02010600030101010101" pitchFamily="2" charset="-122"/>
                      <a:ea typeface="宋体" panose="02010600030101010101" pitchFamily="2" charset="-122"/>
                    </a:rPr>
                    <a:t>6</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46" name="Rectangle 186">
                  <a:extLst>
                    <a:ext uri="{FF2B5EF4-FFF2-40B4-BE49-F238E27FC236}">
                      <a16:creationId xmlns:a16="http://schemas.microsoft.com/office/drawing/2014/main" id="{EDDAA072-C62F-43B1-A2CB-DB2E86A25937}"/>
                    </a:ext>
                  </a:extLst>
                </p:cNvPr>
                <p:cNvSpPr>
                  <a:spLocks noChangeArrowheads="1"/>
                </p:cNvSpPr>
                <p:nvPr/>
              </p:nvSpPr>
              <p:spPr bwMode="auto">
                <a:xfrm>
                  <a:off x="0" y="2304"/>
                  <a:ext cx="45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49" name="Group 189">
                <a:extLst>
                  <a:ext uri="{FF2B5EF4-FFF2-40B4-BE49-F238E27FC236}">
                    <a16:creationId xmlns:a16="http://schemas.microsoft.com/office/drawing/2014/main" id="{4427E220-5A0A-4FDD-A73B-212B4D63D371}"/>
                  </a:ext>
                </a:extLst>
              </p:cNvPr>
              <p:cNvGrpSpPr>
                <a:grpSpLocks/>
              </p:cNvGrpSpPr>
              <p:nvPr/>
            </p:nvGrpSpPr>
            <p:grpSpPr bwMode="auto">
              <a:xfrm>
                <a:off x="456" y="2304"/>
                <a:ext cx="566" cy="384"/>
                <a:chOff x="456" y="2304"/>
                <a:chExt cx="566" cy="384"/>
              </a:xfrm>
            </p:grpSpPr>
            <p:sp>
              <p:nvSpPr>
                <p:cNvPr id="143496" name="Rectangle 136">
                  <a:extLst>
                    <a:ext uri="{FF2B5EF4-FFF2-40B4-BE49-F238E27FC236}">
                      <a16:creationId xmlns:a16="http://schemas.microsoft.com/office/drawing/2014/main" id="{7E25C342-78A3-4F31-9B78-5949B79823A0}"/>
                    </a:ext>
                  </a:extLst>
                </p:cNvPr>
                <p:cNvSpPr>
                  <a:spLocks noChangeArrowheads="1"/>
                </p:cNvSpPr>
                <p:nvPr/>
              </p:nvSpPr>
              <p:spPr bwMode="auto">
                <a:xfrm>
                  <a:off x="499" y="2304"/>
                  <a:ext cx="48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sz="1000">
                      <a:latin typeface="宋体" panose="02010600030101010101" pitchFamily="2" charset="-122"/>
                      <a:ea typeface="宋体" panose="02010600030101010101" pitchFamily="2" charset="-122"/>
                    </a:rPr>
                    <a:t>NC</a:t>
                  </a:r>
                  <a:endParaRPr lang="en-US" altLang="zh-CN" sz="1000">
                    <a:latin typeface="Times New Roman" panose="02020603050405020304" pitchFamily="18" charset="0"/>
                    <a:ea typeface="宋体" panose="02010600030101010101" pitchFamily="2" charset="-122"/>
                  </a:endParaRPr>
                </a:p>
                <a:p>
                  <a:pPr algn="just"/>
                  <a:endParaRPr lang="en-US" altLang="zh-CN">
                    <a:ea typeface="宋体" panose="02010600030101010101" pitchFamily="2" charset="-122"/>
                  </a:endParaRPr>
                </a:p>
              </p:txBody>
            </p:sp>
            <p:sp>
              <p:nvSpPr>
                <p:cNvPr id="143548" name="Rectangle 188">
                  <a:extLst>
                    <a:ext uri="{FF2B5EF4-FFF2-40B4-BE49-F238E27FC236}">
                      <a16:creationId xmlns:a16="http://schemas.microsoft.com/office/drawing/2014/main" id="{BB993410-BF65-4C0F-8912-3EDB97621AB7}"/>
                    </a:ext>
                  </a:extLst>
                </p:cNvPr>
                <p:cNvSpPr>
                  <a:spLocks noChangeArrowheads="1"/>
                </p:cNvSpPr>
                <p:nvPr/>
              </p:nvSpPr>
              <p:spPr bwMode="auto">
                <a:xfrm>
                  <a:off x="456" y="2304"/>
                  <a:ext cx="56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51" name="Group 191">
                <a:extLst>
                  <a:ext uri="{FF2B5EF4-FFF2-40B4-BE49-F238E27FC236}">
                    <a16:creationId xmlns:a16="http://schemas.microsoft.com/office/drawing/2014/main" id="{17CDB949-9619-43F0-A77E-2522FE0DB39A}"/>
                  </a:ext>
                </a:extLst>
              </p:cNvPr>
              <p:cNvGrpSpPr>
                <a:grpSpLocks/>
              </p:cNvGrpSpPr>
              <p:nvPr/>
            </p:nvGrpSpPr>
            <p:grpSpPr bwMode="auto">
              <a:xfrm>
                <a:off x="1022" y="2304"/>
                <a:ext cx="936" cy="384"/>
                <a:chOff x="1022" y="2304"/>
                <a:chExt cx="936" cy="384"/>
              </a:xfrm>
            </p:grpSpPr>
            <p:sp>
              <p:nvSpPr>
                <p:cNvPr id="143497" name="Rectangle 137">
                  <a:extLst>
                    <a:ext uri="{FF2B5EF4-FFF2-40B4-BE49-F238E27FC236}">
                      <a16:creationId xmlns:a16="http://schemas.microsoft.com/office/drawing/2014/main" id="{31FE73AC-64C6-481A-813E-FC1F765CD3ED}"/>
                    </a:ext>
                  </a:extLst>
                </p:cNvPr>
                <p:cNvSpPr>
                  <a:spLocks noChangeArrowheads="1"/>
                </p:cNvSpPr>
                <p:nvPr/>
              </p:nvSpPr>
              <p:spPr bwMode="auto">
                <a:xfrm>
                  <a:off x="1065" y="2304"/>
                  <a:ext cx="8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000">
                      <a:latin typeface="宋体" panose="02010600030101010101" pitchFamily="2" charset="-122"/>
                      <a:ea typeface="宋体" panose="02010600030101010101" pitchFamily="2" charset="-122"/>
                    </a:rPr>
                    <a:t>空引脚</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50" name="Rectangle 190">
                  <a:extLst>
                    <a:ext uri="{FF2B5EF4-FFF2-40B4-BE49-F238E27FC236}">
                      <a16:creationId xmlns:a16="http://schemas.microsoft.com/office/drawing/2014/main" id="{A35D40F9-5A85-426A-8121-482C8E65DF11}"/>
                    </a:ext>
                  </a:extLst>
                </p:cNvPr>
                <p:cNvSpPr>
                  <a:spLocks noChangeArrowheads="1"/>
                </p:cNvSpPr>
                <p:nvPr/>
              </p:nvSpPr>
              <p:spPr bwMode="auto">
                <a:xfrm>
                  <a:off x="1022" y="2304"/>
                  <a:ext cx="93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53" name="Group 193">
                <a:extLst>
                  <a:ext uri="{FF2B5EF4-FFF2-40B4-BE49-F238E27FC236}">
                    <a16:creationId xmlns:a16="http://schemas.microsoft.com/office/drawing/2014/main" id="{D2DD073F-7CCA-4436-9DE5-83AE3DBBD18B}"/>
                  </a:ext>
                </a:extLst>
              </p:cNvPr>
              <p:cNvGrpSpPr>
                <a:grpSpLocks/>
              </p:cNvGrpSpPr>
              <p:nvPr/>
            </p:nvGrpSpPr>
            <p:grpSpPr bwMode="auto">
              <a:xfrm>
                <a:off x="0" y="2688"/>
                <a:ext cx="456" cy="384"/>
                <a:chOff x="0" y="2688"/>
                <a:chExt cx="456" cy="384"/>
              </a:xfrm>
            </p:grpSpPr>
            <p:sp>
              <p:nvSpPr>
                <p:cNvPr id="143498" name="Rectangle 138">
                  <a:extLst>
                    <a:ext uri="{FF2B5EF4-FFF2-40B4-BE49-F238E27FC236}">
                      <a16:creationId xmlns:a16="http://schemas.microsoft.com/office/drawing/2014/main" id="{655A3C0C-8171-485B-A632-865DFC7C756A}"/>
                    </a:ext>
                  </a:extLst>
                </p:cNvPr>
                <p:cNvSpPr>
                  <a:spLocks noChangeArrowheads="1"/>
                </p:cNvSpPr>
                <p:nvPr/>
              </p:nvSpPr>
              <p:spPr bwMode="auto">
                <a:xfrm>
                  <a:off x="43" y="2688"/>
                  <a:ext cx="3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000">
                      <a:latin typeface="宋体" panose="02010600030101010101" pitchFamily="2" charset="-122"/>
                      <a:ea typeface="宋体" panose="02010600030101010101" pitchFamily="2" charset="-122"/>
                    </a:rPr>
                    <a:t>7</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52" name="Rectangle 192">
                  <a:extLst>
                    <a:ext uri="{FF2B5EF4-FFF2-40B4-BE49-F238E27FC236}">
                      <a16:creationId xmlns:a16="http://schemas.microsoft.com/office/drawing/2014/main" id="{8A32202D-566F-4AEB-AFC0-82DA52F05ED6}"/>
                    </a:ext>
                  </a:extLst>
                </p:cNvPr>
                <p:cNvSpPr>
                  <a:spLocks noChangeArrowheads="1"/>
                </p:cNvSpPr>
                <p:nvPr/>
              </p:nvSpPr>
              <p:spPr bwMode="auto">
                <a:xfrm>
                  <a:off x="0" y="2688"/>
                  <a:ext cx="45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55" name="Group 195">
                <a:extLst>
                  <a:ext uri="{FF2B5EF4-FFF2-40B4-BE49-F238E27FC236}">
                    <a16:creationId xmlns:a16="http://schemas.microsoft.com/office/drawing/2014/main" id="{6F20BB5E-13C1-48D1-BF8B-4F53E5E794A2}"/>
                  </a:ext>
                </a:extLst>
              </p:cNvPr>
              <p:cNvGrpSpPr>
                <a:grpSpLocks/>
              </p:cNvGrpSpPr>
              <p:nvPr/>
            </p:nvGrpSpPr>
            <p:grpSpPr bwMode="auto">
              <a:xfrm>
                <a:off x="456" y="2688"/>
                <a:ext cx="566" cy="384"/>
                <a:chOff x="456" y="2688"/>
                <a:chExt cx="566" cy="384"/>
              </a:xfrm>
            </p:grpSpPr>
            <p:sp>
              <p:nvSpPr>
                <p:cNvPr id="143499" name="Rectangle 139">
                  <a:extLst>
                    <a:ext uri="{FF2B5EF4-FFF2-40B4-BE49-F238E27FC236}">
                      <a16:creationId xmlns:a16="http://schemas.microsoft.com/office/drawing/2014/main" id="{3B9265EC-EF25-48A6-9BE7-E068D6B5CC0F}"/>
                    </a:ext>
                  </a:extLst>
                </p:cNvPr>
                <p:cNvSpPr>
                  <a:spLocks noChangeArrowheads="1"/>
                </p:cNvSpPr>
                <p:nvPr/>
              </p:nvSpPr>
              <p:spPr bwMode="auto">
                <a:xfrm>
                  <a:off x="499" y="2688"/>
                  <a:ext cx="48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sz="1000">
                      <a:latin typeface="宋体" panose="02010600030101010101" pitchFamily="2" charset="-122"/>
                      <a:ea typeface="宋体" panose="02010600030101010101" pitchFamily="2" charset="-122"/>
                    </a:rPr>
                    <a:t>NC</a:t>
                  </a:r>
                  <a:endParaRPr lang="en-US" altLang="zh-CN" sz="1000">
                    <a:latin typeface="Times New Roman" panose="02020603050405020304" pitchFamily="18" charset="0"/>
                    <a:ea typeface="宋体" panose="02010600030101010101" pitchFamily="2" charset="-122"/>
                  </a:endParaRPr>
                </a:p>
                <a:p>
                  <a:pPr algn="just"/>
                  <a:endParaRPr lang="en-US" altLang="zh-CN">
                    <a:ea typeface="宋体" panose="02010600030101010101" pitchFamily="2" charset="-122"/>
                  </a:endParaRPr>
                </a:p>
              </p:txBody>
            </p:sp>
            <p:sp>
              <p:nvSpPr>
                <p:cNvPr id="143554" name="Rectangle 194">
                  <a:extLst>
                    <a:ext uri="{FF2B5EF4-FFF2-40B4-BE49-F238E27FC236}">
                      <a16:creationId xmlns:a16="http://schemas.microsoft.com/office/drawing/2014/main" id="{3C62BDAB-670A-4AD1-A772-D3CF5ED1E160}"/>
                    </a:ext>
                  </a:extLst>
                </p:cNvPr>
                <p:cNvSpPr>
                  <a:spLocks noChangeArrowheads="1"/>
                </p:cNvSpPr>
                <p:nvPr/>
              </p:nvSpPr>
              <p:spPr bwMode="auto">
                <a:xfrm>
                  <a:off x="456" y="2688"/>
                  <a:ext cx="56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57" name="Group 197">
                <a:extLst>
                  <a:ext uri="{FF2B5EF4-FFF2-40B4-BE49-F238E27FC236}">
                    <a16:creationId xmlns:a16="http://schemas.microsoft.com/office/drawing/2014/main" id="{0E99DDD7-8A5F-4B0E-812A-C9992A9D22A2}"/>
                  </a:ext>
                </a:extLst>
              </p:cNvPr>
              <p:cNvGrpSpPr>
                <a:grpSpLocks/>
              </p:cNvGrpSpPr>
              <p:nvPr/>
            </p:nvGrpSpPr>
            <p:grpSpPr bwMode="auto">
              <a:xfrm>
                <a:off x="1022" y="2688"/>
                <a:ext cx="936" cy="384"/>
                <a:chOff x="1022" y="2688"/>
                <a:chExt cx="936" cy="384"/>
              </a:xfrm>
            </p:grpSpPr>
            <p:sp>
              <p:nvSpPr>
                <p:cNvPr id="143500" name="Rectangle 140">
                  <a:extLst>
                    <a:ext uri="{FF2B5EF4-FFF2-40B4-BE49-F238E27FC236}">
                      <a16:creationId xmlns:a16="http://schemas.microsoft.com/office/drawing/2014/main" id="{59A697C6-28DC-4630-8D7B-E02E5ED1A1C8}"/>
                    </a:ext>
                  </a:extLst>
                </p:cNvPr>
                <p:cNvSpPr>
                  <a:spLocks noChangeArrowheads="1"/>
                </p:cNvSpPr>
                <p:nvPr/>
              </p:nvSpPr>
              <p:spPr bwMode="auto">
                <a:xfrm>
                  <a:off x="1065" y="2688"/>
                  <a:ext cx="8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000">
                      <a:latin typeface="宋体" panose="02010600030101010101" pitchFamily="2" charset="-122"/>
                      <a:ea typeface="宋体" panose="02010600030101010101" pitchFamily="2" charset="-122"/>
                    </a:rPr>
                    <a:t>空引脚</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56" name="Rectangle 196">
                  <a:extLst>
                    <a:ext uri="{FF2B5EF4-FFF2-40B4-BE49-F238E27FC236}">
                      <a16:creationId xmlns:a16="http://schemas.microsoft.com/office/drawing/2014/main" id="{1BA15033-EC4D-4820-920D-044EAFD8D4F5}"/>
                    </a:ext>
                  </a:extLst>
                </p:cNvPr>
                <p:cNvSpPr>
                  <a:spLocks noChangeArrowheads="1"/>
                </p:cNvSpPr>
                <p:nvPr/>
              </p:nvSpPr>
              <p:spPr bwMode="auto">
                <a:xfrm>
                  <a:off x="1022" y="2688"/>
                  <a:ext cx="93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59" name="Group 199">
                <a:extLst>
                  <a:ext uri="{FF2B5EF4-FFF2-40B4-BE49-F238E27FC236}">
                    <a16:creationId xmlns:a16="http://schemas.microsoft.com/office/drawing/2014/main" id="{A6A20B21-3C06-4C19-98DC-C0CF657603C6}"/>
                  </a:ext>
                </a:extLst>
              </p:cNvPr>
              <p:cNvGrpSpPr>
                <a:grpSpLocks/>
              </p:cNvGrpSpPr>
              <p:nvPr/>
            </p:nvGrpSpPr>
            <p:grpSpPr bwMode="auto">
              <a:xfrm>
                <a:off x="0" y="3072"/>
                <a:ext cx="456" cy="384"/>
                <a:chOff x="0" y="3072"/>
                <a:chExt cx="456" cy="384"/>
              </a:xfrm>
            </p:grpSpPr>
            <p:sp>
              <p:nvSpPr>
                <p:cNvPr id="143501" name="Rectangle 141">
                  <a:extLst>
                    <a:ext uri="{FF2B5EF4-FFF2-40B4-BE49-F238E27FC236}">
                      <a16:creationId xmlns:a16="http://schemas.microsoft.com/office/drawing/2014/main" id="{996D0A42-9734-429D-909D-B7F82995804E}"/>
                    </a:ext>
                  </a:extLst>
                </p:cNvPr>
                <p:cNvSpPr>
                  <a:spLocks noChangeArrowheads="1"/>
                </p:cNvSpPr>
                <p:nvPr/>
              </p:nvSpPr>
              <p:spPr bwMode="auto">
                <a:xfrm>
                  <a:off x="43" y="3072"/>
                  <a:ext cx="3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000">
                      <a:latin typeface="宋体" panose="02010600030101010101" pitchFamily="2" charset="-122"/>
                      <a:ea typeface="宋体" panose="02010600030101010101" pitchFamily="2" charset="-122"/>
                    </a:rPr>
                    <a:t>8</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58" name="Rectangle 198">
                  <a:extLst>
                    <a:ext uri="{FF2B5EF4-FFF2-40B4-BE49-F238E27FC236}">
                      <a16:creationId xmlns:a16="http://schemas.microsoft.com/office/drawing/2014/main" id="{2D285865-BBE1-4C99-8E02-DFDF9EFA1695}"/>
                    </a:ext>
                  </a:extLst>
                </p:cNvPr>
                <p:cNvSpPr>
                  <a:spLocks noChangeArrowheads="1"/>
                </p:cNvSpPr>
                <p:nvPr/>
              </p:nvSpPr>
              <p:spPr bwMode="auto">
                <a:xfrm>
                  <a:off x="0" y="3072"/>
                  <a:ext cx="45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61" name="Group 201">
                <a:extLst>
                  <a:ext uri="{FF2B5EF4-FFF2-40B4-BE49-F238E27FC236}">
                    <a16:creationId xmlns:a16="http://schemas.microsoft.com/office/drawing/2014/main" id="{E75D4FD6-5264-4B8F-B23A-9F82D6BECECF}"/>
                  </a:ext>
                </a:extLst>
              </p:cNvPr>
              <p:cNvGrpSpPr>
                <a:grpSpLocks/>
              </p:cNvGrpSpPr>
              <p:nvPr/>
            </p:nvGrpSpPr>
            <p:grpSpPr bwMode="auto">
              <a:xfrm>
                <a:off x="456" y="3072"/>
                <a:ext cx="566" cy="384"/>
                <a:chOff x="456" y="3072"/>
                <a:chExt cx="566" cy="384"/>
              </a:xfrm>
            </p:grpSpPr>
            <p:sp>
              <p:nvSpPr>
                <p:cNvPr id="143502" name="Rectangle 142">
                  <a:extLst>
                    <a:ext uri="{FF2B5EF4-FFF2-40B4-BE49-F238E27FC236}">
                      <a16:creationId xmlns:a16="http://schemas.microsoft.com/office/drawing/2014/main" id="{B6485E66-4A27-4565-A25C-CB8FF4FD2539}"/>
                    </a:ext>
                  </a:extLst>
                </p:cNvPr>
                <p:cNvSpPr>
                  <a:spLocks noChangeArrowheads="1"/>
                </p:cNvSpPr>
                <p:nvPr/>
              </p:nvSpPr>
              <p:spPr bwMode="auto">
                <a:xfrm>
                  <a:off x="499" y="3072"/>
                  <a:ext cx="48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sz="1000">
                      <a:latin typeface="宋体" panose="02010600030101010101" pitchFamily="2" charset="-122"/>
                      <a:ea typeface="宋体" panose="02010600030101010101" pitchFamily="2" charset="-122"/>
                    </a:rPr>
                    <a:t>NC</a:t>
                  </a:r>
                  <a:endParaRPr lang="en-US" altLang="zh-CN" sz="1000">
                    <a:latin typeface="Times New Roman" panose="02020603050405020304" pitchFamily="18" charset="0"/>
                    <a:ea typeface="宋体" panose="02010600030101010101" pitchFamily="2" charset="-122"/>
                  </a:endParaRPr>
                </a:p>
                <a:p>
                  <a:pPr algn="just"/>
                  <a:endParaRPr lang="en-US" altLang="zh-CN">
                    <a:ea typeface="宋体" panose="02010600030101010101" pitchFamily="2" charset="-122"/>
                  </a:endParaRPr>
                </a:p>
              </p:txBody>
            </p:sp>
            <p:sp>
              <p:nvSpPr>
                <p:cNvPr id="143560" name="Rectangle 200">
                  <a:extLst>
                    <a:ext uri="{FF2B5EF4-FFF2-40B4-BE49-F238E27FC236}">
                      <a16:creationId xmlns:a16="http://schemas.microsoft.com/office/drawing/2014/main" id="{C142C91F-6B8E-4ECE-87E8-4CE8B51C67CA}"/>
                    </a:ext>
                  </a:extLst>
                </p:cNvPr>
                <p:cNvSpPr>
                  <a:spLocks noChangeArrowheads="1"/>
                </p:cNvSpPr>
                <p:nvPr/>
              </p:nvSpPr>
              <p:spPr bwMode="auto">
                <a:xfrm>
                  <a:off x="456" y="3072"/>
                  <a:ext cx="56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63" name="Group 203">
                <a:extLst>
                  <a:ext uri="{FF2B5EF4-FFF2-40B4-BE49-F238E27FC236}">
                    <a16:creationId xmlns:a16="http://schemas.microsoft.com/office/drawing/2014/main" id="{9B2E2904-E84B-44B2-BFB2-6DC74814FF97}"/>
                  </a:ext>
                </a:extLst>
              </p:cNvPr>
              <p:cNvGrpSpPr>
                <a:grpSpLocks/>
              </p:cNvGrpSpPr>
              <p:nvPr/>
            </p:nvGrpSpPr>
            <p:grpSpPr bwMode="auto">
              <a:xfrm>
                <a:off x="1022" y="3072"/>
                <a:ext cx="936" cy="384"/>
                <a:chOff x="1022" y="3072"/>
                <a:chExt cx="936" cy="384"/>
              </a:xfrm>
            </p:grpSpPr>
            <p:sp>
              <p:nvSpPr>
                <p:cNvPr id="143503" name="Rectangle 143">
                  <a:extLst>
                    <a:ext uri="{FF2B5EF4-FFF2-40B4-BE49-F238E27FC236}">
                      <a16:creationId xmlns:a16="http://schemas.microsoft.com/office/drawing/2014/main" id="{828A552F-1882-49A7-A4AD-6D41DDB8656F}"/>
                    </a:ext>
                  </a:extLst>
                </p:cNvPr>
                <p:cNvSpPr>
                  <a:spLocks noChangeArrowheads="1"/>
                </p:cNvSpPr>
                <p:nvPr/>
              </p:nvSpPr>
              <p:spPr bwMode="auto">
                <a:xfrm>
                  <a:off x="1065" y="3072"/>
                  <a:ext cx="8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000">
                      <a:latin typeface="宋体" panose="02010600030101010101" pitchFamily="2" charset="-122"/>
                      <a:ea typeface="宋体" panose="02010600030101010101" pitchFamily="2" charset="-122"/>
                    </a:rPr>
                    <a:t>空引脚</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62" name="Rectangle 202">
                  <a:extLst>
                    <a:ext uri="{FF2B5EF4-FFF2-40B4-BE49-F238E27FC236}">
                      <a16:creationId xmlns:a16="http://schemas.microsoft.com/office/drawing/2014/main" id="{C92F4082-DD09-4811-B254-1B85076E1C0F}"/>
                    </a:ext>
                  </a:extLst>
                </p:cNvPr>
                <p:cNvSpPr>
                  <a:spLocks noChangeArrowheads="1"/>
                </p:cNvSpPr>
                <p:nvPr/>
              </p:nvSpPr>
              <p:spPr bwMode="auto">
                <a:xfrm>
                  <a:off x="1022" y="3072"/>
                  <a:ext cx="93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65" name="Group 205">
                <a:extLst>
                  <a:ext uri="{FF2B5EF4-FFF2-40B4-BE49-F238E27FC236}">
                    <a16:creationId xmlns:a16="http://schemas.microsoft.com/office/drawing/2014/main" id="{7950653A-F66E-4E1F-A4B6-9F430DA7A785}"/>
                  </a:ext>
                </a:extLst>
              </p:cNvPr>
              <p:cNvGrpSpPr>
                <a:grpSpLocks/>
              </p:cNvGrpSpPr>
              <p:nvPr/>
            </p:nvGrpSpPr>
            <p:grpSpPr bwMode="auto">
              <a:xfrm>
                <a:off x="0" y="3456"/>
                <a:ext cx="456" cy="384"/>
                <a:chOff x="0" y="3456"/>
                <a:chExt cx="456" cy="384"/>
              </a:xfrm>
            </p:grpSpPr>
            <p:sp>
              <p:nvSpPr>
                <p:cNvPr id="143504" name="Rectangle 144">
                  <a:extLst>
                    <a:ext uri="{FF2B5EF4-FFF2-40B4-BE49-F238E27FC236}">
                      <a16:creationId xmlns:a16="http://schemas.microsoft.com/office/drawing/2014/main" id="{D13D9914-1596-4F84-931A-F21A3855B307}"/>
                    </a:ext>
                  </a:extLst>
                </p:cNvPr>
                <p:cNvSpPr>
                  <a:spLocks noChangeArrowheads="1"/>
                </p:cNvSpPr>
                <p:nvPr/>
              </p:nvSpPr>
              <p:spPr bwMode="auto">
                <a:xfrm>
                  <a:off x="43" y="3456"/>
                  <a:ext cx="3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000">
                      <a:latin typeface="宋体" panose="02010600030101010101" pitchFamily="2" charset="-122"/>
                      <a:ea typeface="宋体" panose="02010600030101010101" pitchFamily="2" charset="-122"/>
                    </a:rPr>
                    <a:t>9</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64" name="Rectangle 204">
                  <a:extLst>
                    <a:ext uri="{FF2B5EF4-FFF2-40B4-BE49-F238E27FC236}">
                      <a16:creationId xmlns:a16="http://schemas.microsoft.com/office/drawing/2014/main" id="{0F559785-D00F-41D2-BAF2-9EA3CCB25DFB}"/>
                    </a:ext>
                  </a:extLst>
                </p:cNvPr>
                <p:cNvSpPr>
                  <a:spLocks noChangeArrowheads="1"/>
                </p:cNvSpPr>
                <p:nvPr/>
              </p:nvSpPr>
              <p:spPr bwMode="auto">
                <a:xfrm>
                  <a:off x="0" y="3456"/>
                  <a:ext cx="45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67" name="Group 207">
                <a:extLst>
                  <a:ext uri="{FF2B5EF4-FFF2-40B4-BE49-F238E27FC236}">
                    <a16:creationId xmlns:a16="http://schemas.microsoft.com/office/drawing/2014/main" id="{5DCDCCFE-4EBE-46B4-A401-22486788575F}"/>
                  </a:ext>
                </a:extLst>
              </p:cNvPr>
              <p:cNvGrpSpPr>
                <a:grpSpLocks/>
              </p:cNvGrpSpPr>
              <p:nvPr/>
            </p:nvGrpSpPr>
            <p:grpSpPr bwMode="auto">
              <a:xfrm>
                <a:off x="456" y="3456"/>
                <a:ext cx="566" cy="384"/>
                <a:chOff x="456" y="3456"/>
                <a:chExt cx="566" cy="384"/>
              </a:xfrm>
            </p:grpSpPr>
            <p:sp>
              <p:nvSpPr>
                <p:cNvPr id="143505" name="Rectangle 145">
                  <a:extLst>
                    <a:ext uri="{FF2B5EF4-FFF2-40B4-BE49-F238E27FC236}">
                      <a16:creationId xmlns:a16="http://schemas.microsoft.com/office/drawing/2014/main" id="{27DBB7C4-A42C-4749-8817-3CCA7BA972B3}"/>
                    </a:ext>
                  </a:extLst>
                </p:cNvPr>
                <p:cNvSpPr>
                  <a:spLocks noChangeArrowheads="1"/>
                </p:cNvSpPr>
                <p:nvPr/>
              </p:nvSpPr>
              <p:spPr bwMode="auto">
                <a:xfrm>
                  <a:off x="499" y="3456"/>
                  <a:ext cx="48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sz="1000">
                      <a:latin typeface="宋体" panose="02010600030101010101" pitchFamily="2" charset="-122"/>
                      <a:ea typeface="宋体" panose="02010600030101010101" pitchFamily="2" charset="-122"/>
                    </a:rPr>
                    <a:t>TDI</a:t>
                  </a:r>
                  <a:endParaRPr lang="en-US" altLang="zh-CN" sz="1000">
                    <a:latin typeface="Times New Roman" panose="02020603050405020304" pitchFamily="18" charset="0"/>
                    <a:ea typeface="宋体" panose="02010600030101010101" pitchFamily="2" charset="-122"/>
                  </a:endParaRPr>
                </a:p>
                <a:p>
                  <a:pPr algn="just"/>
                  <a:endParaRPr lang="en-US" altLang="zh-CN">
                    <a:ea typeface="宋体" panose="02010600030101010101" pitchFamily="2" charset="-122"/>
                  </a:endParaRPr>
                </a:p>
              </p:txBody>
            </p:sp>
            <p:sp>
              <p:nvSpPr>
                <p:cNvPr id="143566" name="Rectangle 206">
                  <a:extLst>
                    <a:ext uri="{FF2B5EF4-FFF2-40B4-BE49-F238E27FC236}">
                      <a16:creationId xmlns:a16="http://schemas.microsoft.com/office/drawing/2014/main" id="{25E9B87C-DDD6-47F5-A34E-9E5AE8F2CF39}"/>
                    </a:ext>
                  </a:extLst>
                </p:cNvPr>
                <p:cNvSpPr>
                  <a:spLocks noChangeArrowheads="1"/>
                </p:cNvSpPr>
                <p:nvPr/>
              </p:nvSpPr>
              <p:spPr bwMode="auto">
                <a:xfrm>
                  <a:off x="456" y="3456"/>
                  <a:ext cx="56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69" name="Group 209">
                <a:extLst>
                  <a:ext uri="{FF2B5EF4-FFF2-40B4-BE49-F238E27FC236}">
                    <a16:creationId xmlns:a16="http://schemas.microsoft.com/office/drawing/2014/main" id="{8B93D200-797D-4394-A102-0E59487BBD12}"/>
                  </a:ext>
                </a:extLst>
              </p:cNvPr>
              <p:cNvGrpSpPr>
                <a:grpSpLocks/>
              </p:cNvGrpSpPr>
              <p:nvPr/>
            </p:nvGrpSpPr>
            <p:grpSpPr bwMode="auto">
              <a:xfrm>
                <a:off x="1022" y="3456"/>
                <a:ext cx="936" cy="384"/>
                <a:chOff x="1022" y="3456"/>
                <a:chExt cx="936" cy="384"/>
              </a:xfrm>
            </p:grpSpPr>
            <p:sp>
              <p:nvSpPr>
                <p:cNvPr id="143506" name="Rectangle 146">
                  <a:extLst>
                    <a:ext uri="{FF2B5EF4-FFF2-40B4-BE49-F238E27FC236}">
                      <a16:creationId xmlns:a16="http://schemas.microsoft.com/office/drawing/2014/main" id="{A3320502-0BB8-40CF-8760-E859A52059A0}"/>
                    </a:ext>
                  </a:extLst>
                </p:cNvPr>
                <p:cNvSpPr>
                  <a:spLocks noChangeArrowheads="1"/>
                </p:cNvSpPr>
                <p:nvPr/>
              </p:nvSpPr>
              <p:spPr bwMode="auto">
                <a:xfrm>
                  <a:off x="1065" y="3456"/>
                  <a:ext cx="8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000">
                      <a:latin typeface="宋体" panose="02010600030101010101" pitchFamily="2" charset="-122"/>
                      <a:ea typeface="宋体" panose="02010600030101010101" pitchFamily="2" charset="-122"/>
                    </a:rPr>
                    <a:t>数据输入</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68" name="Rectangle 208">
                  <a:extLst>
                    <a:ext uri="{FF2B5EF4-FFF2-40B4-BE49-F238E27FC236}">
                      <a16:creationId xmlns:a16="http://schemas.microsoft.com/office/drawing/2014/main" id="{F8F6A0C3-4E1D-460F-B0B4-7F9A279740FA}"/>
                    </a:ext>
                  </a:extLst>
                </p:cNvPr>
                <p:cNvSpPr>
                  <a:spLocks noChangeArrowheads="1"/>
                </p:cNvSpPr>
                <p:nvPr/>
              </p:nvSpPr>
              <p:spPr bwMode="auto">
                <a:xfrm>
                  <a:off x="1022" y="3456"/>
                  <a:ext cx="93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71" name="Group 211">
                <a:extLst>
                  <a:ext uri="{FF2B5EF4-FFF2-40B4-BE49-F238E27FC236}">
                    <a16:creationId xmlns:a16="http://schemas.microsoft.com/office/drawing/2014/main" id="{6A47DB1E-7FE6-48D1-AE71-344460093551}"/>
                  </a:ext>
                </a:extLst>
              </p:cNvPr>
              <p:cNvGrpSpPr>
                <a:grpSpLocks/>
              </p:cNvGrpSpPr>
              <p:nvPr/>
            </p:nvGrpSpPr>
            <p:grpSpPr bwMode="auto">
              <a:xfrm>
                <a:off x="0" y="3840"/>
                <a:ext cx="456" cy="384"/>
                <a:chOff x="0" y="3840"/>
                <a:chExt cx="456" cy="384"/>
              </a:xfrm>
            </p:grpSpPr>
            <p:sp>
              <p:nvSpPr>
                <p:cNvPr id="143507" name="Rectangle 147">
                  <a:extLst>
                    <a:ext uri="{FF2B5EF4-FFF2-40B4-BE49-F238E27FC236}">
                      <a16:creationId xmlns:a16="http://schemas.microsoft.com/office/drawing/2014/main" id="{D0645F4D-9B9B-43EA-A39F-89B3CDBC8064}"/>
                    </a:ext>
                  </a:extLst>
                </p:cNvPr>
                <p:cNvSpPr>
                  <a:spLocks noChangeArrowheads="1"/>
                </p:cNvSpPr>
                <p:nvPr/>
              </p:nvSpPr>
              <p:spPr bwMode="auto">
                <a:xfrm>
                  <a:off x="43" y="3840"/>
                  <a:ext cx="37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000">
                      <a:latin typeface="宋体" panose="02010600030101010101" pitchFamily="2" charset="-122"/>
                      <a:ea typeface="宋体" panose="02010600030101010101" pitchFamily="2" charset="-122"/>
                    </a:rPr>
                    <a:t>10</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70" name="Rectangle 210">
                  <a:extLst>
                    <a:ext uri="{FF2B5EF4-FFF2-40B4-BE49-F238E27FC236}">
                      <a16:creationId xmlns:a16="http://schemas.microsoft.com/office/drawing/2014/main" id="{8CEC0980-6F26-4787-B295-2E6AE7ACBDF3}"/>
                    </a:ext>
                  </a:extLst>
                </p:cNvPr>
                <p:cNvSpPr>
                  <a:spLocks noChangeArrowheads="1"/>
                </p:cNvSpPr>
                <p:nvPr/>
              </p:nvSpPr>
              <p:spPr bwMode="auto">
                <a:xfrm>
                  <a:off x="0" y="3840"/>
                  <a:ext cx="45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73" name="Group 213">
                <a:extLst>
                  <a:ext uri="{FF2B5EF4-FFF2-40B4-BE49-F238E27FC236}">
                    <a16:creationId xmlns:a16="http://schemas.microsoft.com/office/drawing/2014/main" id="{4A723C0A-2364-4D04-9EC4-3D54683D06E4}"/>
                  </a:ext>
                </a:extLst>
              </p:cNvPr>
              <p:cNvGrpSpPr>
                <a:grpSpLocks/>
              </p:cNvGrpSpPr>
              <p:nvPr/>
            </p:nvGrpSpPr>
            <p:grpSpPr bwMode="auto">
              <a:xfrm>
                <a:off x="456" y="3840"/>
                <a:ext cx="566" cy="384"/>
                <a:chOff x="456" y="3840"/>
                <a:chExt cx="566" cy="384"/>
              </a:xfrm>
            </p:grpSpPr>
            <p:sp>
              <p:nvSpPr>
                <p:cNvPr id="143508" name="Rectangle 148">
                  <a:extLst>
                    <a:ext uri="{FF2B5EF4-FFF2-40B4-BE49-F238E27FC236}">
                      <a16:creationId xmlns:a16="http://schemas.microsoft.com/office/drawing/2014/main" id="{ACCCC5F4-99B8-4444-A208-3013B5B169C5}"/>
                    </a:ext>
                  </a:extLst>
                </p:cNvPr>
                <p:cNvSpPr>
                  <a:spLocks noChangeArrowheads="1"/>
                </p:cNvSpPr>
                <p:nvPr/>
              </p:nvSpPr>
              <p:spPr bwMode="auto">
                <a:xfrm>
                  <a:off x="499" y="3840"/>
                  <a:ext cx="48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en-US" altLang="zh-CN" sz="1000">
                      <a:latin typeface="宋体" panose="02010600030101010101" pitchFamily="2" charset="-122"/>
                      <a:ea typeface="宋体" panose="02010600030101010101" pitchFamily="2" charset="-122"/>
                    </a:rPr>
                    <a:t>GND</a:t>
                  </a:r>
                  <a:endParaRPr lang="en-US" altLang="zh-CN" sz="1000">
                    <a:latin typeface="Times New Roman" panose="02020603050405020304" pitchFamily="18" charset="0"/>
                    <a:ea typeface="宋体" panose="02010600030101010101" pitchFamily="2" charset="-122"/>
                  </a:endParaRPr>
                </a:p>
                <a:p>
                  <a:pPr algn="just"/>
                  <a:endParaRPr lang="en-US" altLang="zh-CN">
                    <a:ea typeface="宋体" panose="02010600030101010101" pitchFamily="2" charset="-122"/>
                  </a:endParaRPr>
                </a:p>
              </p:txBody>
            </p:sp>
            <p:sp>
              <p:nvSpPr>
                <p:cNvPr id="143572" name="Rectangle 212">
                  <a:extLst>
                    <a:ext uri="{FF2B5EF4-FFF2-40B4-BE49-F238E27FC236}">
                      <a16:creationId xmlns:a16="http://schemas.microsoft.com/office/drawing/2014/main" id="{07132269-932E-44A7-A995-AEC2C8117D71}"/>
                    </a:ext>
                  </a:extLst>
                </p:cNvPr>
                <p:cNvSpPr>
                  <a:spLocks noChangeArrowheads="1"/>
                </p:cNvSpPr>
                <p:nvPr/>
              </p:nvSpPr>
              <p:spPr bwMode="auto">
                <a:xfrm>
                  <a:off x="456" y="3840"/>
                  <a:ext cx="56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43575" name="Group 215">
                <a:extLst>
                  <a:ext uri="{FF2B5EF4-FFF2-40B4-BE49-F238E27FC236}">
                    <a16:creationId xmlns:a16="http://schemas.microsoft.com/office/drawing/2014/main" id="{D47277AA-74D8-42E3-A07B-02DE430BCEC0}"/>
                  </a:ext>
                </a:extLst>
              </p:cNvPr>
              <p:cNvGrpSpPr>
                <a:grpSpLocks/>
              </p:cNvGrpSpPr>
              <p:nvPr/>
            </p:nvGrpSpPr>
            <p:grpSpPr bwMode="auto">
              <a:xfrm>
                <a:off x="1022" y="3840"/>
                <a:ext cx="936" cy="384"/>
                <a:chOff x="1022" y="3840"/>
                <a:chExt cx="936" cy="384"/>
              </a:xfrm>
            </p:grpSpPr>
            <p:sp>
              <p:nvSpPr>
                <p:cNvPr id="143509" name="Rectangle 149">
                  <a:extLst>
                    <a:ext uri="{FF2B5EF4-FFF2-40B4-BE49-F238E27FC236}">
                      <a16:creationId xmlns:a16="http://schemas.microsoft.com/office/drawing/2014/main" id="{9D675FA1-18B8-49E8-9A3B-BB2D37B34E31}"/>
                    </a:ext>
                  </a:extLst>
                </p:cNvPr>
                <p:cNvSpPr>
                  <a:spLocks noChangeArrowheads="1"/>
                </p:cNvSpPr>
                <p:nvPr/>
              </p:nvSpPr>
              <p:spPr bwMode="auto">
                <a:xfrm>
                  <a:off x="1065" y="3840"/>
                  <a:ext cx="85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r>
                    <a:rPr lang="zh-CN" altLang="en-US" sz="1000">
                      <a:latin typeface="宋体" panose="02010600030101010101" pitchFamily="2" charset="-122"/>
                      <a:ea typeface="宋体" panose="02010600030101010101" pitchFamily="2" charset="-122"/>
                    </a:rPr>
                    <a:t>信号地</a:t>
                  </a:r>
                  <a:endParaRPr lang="zh-CN" altLang="en-US" sz="1000">
                    <a:latin typeface="Times New Roman" panose="02020603050405020304" pitchFamily="18" charset="0"/>
                    <a:ea typeface="宋体" panose="02010600030101010101" pitchFamily="2" charset="-122"/>
                  </a:endParaRPr>
                </a:p>
                <a:p>
                  <a:pPr algn="just"/>
                  <a:endParaRPr lang="zh-CN" altLang="en-US">
                    <a:ea typeface="宋体" panose="02010600030101010101" pitchFamily="2" charset="-122"/>
                  </a:endParaRPr>
                </a:p>
              </p:txBody>
            </p:sp>
            <p:sp>
              <p:nvSpPr>
                <p:cNvPr id="143574" name="Rectangle 214">
                  <a:extLst>
                    <a:ext uri="{FF2B5EF4-FFF2-40B4-BE49-F238E27FC236}">
                      <a16:creationId xmlns:a16="http://schemas.microsoft.com/office/drawing/2014/main" id="{34DC3259-5246-4DB6-8C12-63ADC45DB6EF}"/>
                    </a:ext>
                  </a:extLst>
                </p:cNvPr>
                <p:cNvSpPr>
                  <a:spLocks noChangeArrowheads="1"/>
                </p:cNvSpPr>
                <p:nvPr/>
              </p:nvSpPr>
              <p:spPr bwMode="auto">
                <a:xfrm>
                  <a:off x="1022" y="3840"/>
                  <a:ext cx="936" cy="384"/>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3577" name="Rectangle 217">
              <a:extLst>
                <a:ext uri="{FF2B5EF4-FFF2-40B4-BE49-F238E27FC236}">
                  <a16:creationId xmlns:a16="http://schemas.microsoft.com/office/drawing/2014/main" id="{5B26C999-DAD8-4F8C-8DCF-304323666898}"/>
                </a:ext>
              </a:extLst>
            </p:cNvPr>
            <p:cNvSpPr>
              <a:spLocks noChangeArrowheads="1"/>
            </p:cNvSpPr>
            <p:nvPr/>
          </p:nvSpPr>
          <p:spPr bwMode="auto">
            <a:xfrm>
              <a:off x="-2" y="-2"/>
              <a:ext cx="1962" cy="4228"/>
            </a:xfrm>
            <a:prstGeom prst="rect">
              <a:avLst/>
            </a:prstGeom>
            <a:noFill/>
            <a:ln w="6350">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3580" name="Rectangle 220">
            <a:extLst>
              <a:ext uri="{FF2B5EF4-FFF2-40B4-BE49-F238E27FC236}">
                <a16:creationId xmlns:a16="http://schemas.microsoft.com/office/drawing/2014/main" id="{4256F6C0-8643-4C81-978C-25CD25326355}"/>
              </a:ext>
            </a:extLst>
          </p:cNvPr>
          <p:cNvSpPr>
            <a:spLocks noChangeArrowheads="1"/>
          </p:cNvSpPr>
          <p:nvPr/>
        </p:nvSpPr>
        <p:spPr bwMode="auto">
          <a:xfrm>
            <a:off x="1766888" y="2114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3579" name="Object 219">
            <a:extLst>
              <a:ext uri="{FF2B5EF4-FFF2-40B4-BE49-F238E27FC236}">
                <a16:creationId xmlns:a16="http://schemas.microsoft.com/office/drawing/2014/main" id="{91D3839B-EA84-4FC0-BD70-B8946190BA19}"/>
              </a:ext>
            </a:extLst>
          </p:cNvPr>
          <p:cNvGraphicFramePr>
            <a:graphicFrameLocks noChangeAspect="1"/>
          </p:cNvGraphicFramePr>
          <p:nvPr/>
        </p:nvGraphicFramePr>
        <p:xfrm>
          <a:off x="4343400" y="4191000"/>
          <a:ext cx="4394200" cy="2209800"/>
        </p:xfrm>
        <a:graphic>
          <a:graphicData uri="http://schemas.openxmlformats.org/presentationml/2006/ole">
            <mc:AlternateContent xmlns:mc="http://schemas.openxmlformats.org/markup-compatibility/2006">
              <mc:Choice xmlns:v="urn:schemas-microsoft-com:vml" Requires="v">
                <p:oleObj spid="_x0000_s143612" r:id="rId5" imgW="7582958" imgH="3552381" progId="Paint.Picture">
                  <p:embed/>
                </p:oleObj>
              </mc:Choice>
              <mc:Fallback>
                <p:oleObj r:id="rId5" imgW="7582958" imgH="3552381" progId="Paint.Picture">
                  <p:embed/>
                  <p:pic>
                    <p:nvPicPr>
                      <p:cNvPr id="0" name="Object 2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3400" y="4191000"/>
                        <a:ext cx="4394200" cy="220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日期占位符 3">
            <a:extLst>
              <a:ext uri="{FF2B5EF4-FFF2-40B4-BE49-F238E27FC236}">
                <a16:creationId xmlns:a16="http://schemas.microsoft.com/office/drawing/2014/main" id="{BC4CFBF6-DE74-4738-87DF-071A78807123}"/>
              </a:ext>
            </a:extLst>
          </p:cNvPr>
          <p:cNvSpPr>
            <a:spLocks noGrp="1"/>
          </p:cNvSpPr>
          <p:nvPr>
            <p:ph type="dt" sz="half" idx="10"/>
          </p:nvPr>
        </p:nvSpPr>
        <p:spPr/>
        <p:txBody>
          <a:bodyPr/>
          <a:lstStyle/>
          <a:p>
            <a:fld id="{918F4035-FE9D-473B-9E0D-DC044A1779B5}" type="datetime1">
              <a:rPr lang="zh-CN" altLang="en-US"/>
              <a:pPr/>
              <a:t>2018/11/27</a:t>
            </a:fld>
            <a:endParaRPr lang="en-US" altLang="en-US"/>
          </a:p>
        </p:txBody>
      </p:sp>
      <p:sp>
        <p:nvSpPr>
          <p:cNvPr id="15" name="页脚占位符 4">
            <a:extLst>
              <a:ext uri="{FF2B5EF4-FFF2-40B4-BE49-F238E27FC236}">
                <a16:creationId xmlns:a16="http://schemas.microsoft.com/office/drawing/2014/main" id="{E73793CD-E9D6-456E-B555-509117659579}"/>
              </a:ext>
            </a:extLst>
          </p:cNvPr>
          <p:cNvSpPr>
            <a:spLocks noGrp="1"/>
          </p:cNvSpPr>
          <p:nvPr>
            <p:ph type="ftr" sz="quarter" idx="11"/>
          </p:nvPr>
        </p:nvSpPr>
        <p:spPr/>
        <p:txBody>
          <a:bodyPr/>
          <a:lstStyle/>
          <a:p>
            <a:r>
              <a:rPr lang="zh-CN" altLang="en-US"/>
              <a:t>电子教案 </a:t>
            </a:r>
            <a:r>
              <a:rPr lang="en-US" altLang="zh-CN"/>
              <a:t>Page </a:t>
            </a:r>
            <a:fld id="{EB583525-202A-4C7E-B15C-B674F8481E07}" type="slidenum">
              <a:rPr lang="en-US" altLang="zh-CN"/>
              <a:pPr/>
              <a:t>78</a:t>
            </a:fld>
            <a:r>
              <a:rPr lang="en-US" altLang="zh-CN"/>
              <a:t> of 97</a:t>
            </a:r>
          </a:p>
        </p:txBody>
      </p:sp>
      <p:sp>
        <p:nvSpPr>
          <p:cNvPr id="144386" name="Rectangle 2">
            <a:extLst>
              <a:ext uri="{FF2B5EF4-FFF2-40B4-BE49-F238E27FC236}">
                <a16:creationId xmlns:a16="http://schemas.microsoft.com/office/drawing/2014/main" id="{0E915D97-1D2F-4D77-9F67-5506012F6A4B}"/>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387" name="Text Box 3">
            <a:extLst>
              <a:ext uri="{FF2B5EF4-FFF2-40B4-BE49-F238E27FC236}">
                <a16:creationId xmlns:a16="http://schemas.microsoft.com/office/drawing/2014/main" id="{C8E662BE-5BE9-408F-8D05-1136E87D7857}"/>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latin typeface="Times New Roman" panose="02020603050405020304" pitchFamily="18" charset="0"/>
                <a:ea typeface="宋体" panose="02010600030101010101" pitchFamily="2" charset="-122"/>
              </a:rPr>
              <a:t>第五部分   深入理解</a:t>
            </a:r>
            <a:r>
              <a:rPr lang="en-US" altLang="zh-CN" sz="3200" b="1">
                <a:latin typeface="Times New Roman" panose="02020603050405020304" pitchFamily="18" charset="0"/>
                <a:ea typeface="宋体" panose="02010600030101010101" pitchFamily="2" charset="-122"/>
              </a:rPr>
              <a:t>VHDL</a:t>
            </a:r>
            <a:r>
              <a:rPr lang="en-US" altLang="zh-CN" sz="1600" b="1">
                <a:latin typeface="Times New Roman" panose="02020603050405020304" pitchFamily="18" charset="0"/>
                <a:ea typeface="仿宋_GB2312" pitchFamily="49" charset="-122"/>
              </a:rPr>
              <a:t> </a:t>
            </a:r>
            <a:r>
              <a:rPr lang="zh-CN" altLang="en-US" sz="3200" b="1">
                <a:latin typeface="Times New Roman" panose="02020603050405020304" pitchFamily="18" charset="0"/>
                <a:ea typeface="宋体" panose="02010600030101010101" pitchFamily="2" charset="-122"/>
              </a:rPr>
              <a:t>(8)</a:t>
            </a:r>
            <a:endParaRPr lang="en-US" altLang="en-US" sz="3200" b="1">
              <a:latin typeface="Times New Roman" panose="02020603050405020304" pitchFamily="18" charset="0"/>
              <a:ea typeface="宋体" panose="02010600030101010101" pitchFamily="2" charset="-122"/>
            </a:endParaRPr>
          </a:p>
        </p:txBody>
      </p:sp>
      <p:sp>
        <p:nvSpPr>
          <p:cNvPr id="144388" name="Rectangle 4">
            <a:extLst>
              <a:ext uri="{FF2B5EF4-FFF2-40B4-BE49-F238E27FC236}">
                <a16:creationId xmlns:a16="http://schemas.microsoft.com/office/drawing/2014/main" id="{C52AE34D-8A72-41B7-BD92-3DDFC418183E}"/>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4389" name="Rectangle 5">
            <a:extLst>
              <a:ext uri="{FF2B5EF4-FFF2-40B4-BE49-F238E27FC236}">
                <a16:creationId xmlns:a16="http://schemas.microsoft.com/office/drawing/2014/main" id="{D8CCAE76-5F04-4BC2-B82E-2644A7B3D88F}"/>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390" name="Text Box 6">
            <a:extLst>
              <a:ext uri="{FF2B5EF4-FFF2-40B4-BE49-F238E27FC236}">
                <a16:creationId xmlns:a16="http://schemas.microsoft.com/office/drawing/2014/main" id="{5359BB52-36CB-4B04-819C-1D5A39E05AD9}"/>
              </a:ext>
            </a:extLst>
          </p:cNvPr>
          <p:cNvSpPr txBox="1">
            <a:spLocks noChangeArrowheads="1"/>
          </p:cNvSpPr>
          <p:nvPr/>
        </p:nvSpPr>
        <p:spPr bwMode="auto">
          <a:xfrm>
            <a:off x="381000" y="762000"/>
            <a:ext cx="8915400" cy="70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编程与配置</a:t>
            </a:r>
            <a:r>
              <a:rPr lang="en-US" altLang="zh-CN" sz="1600" b="1">
                <a:latin typeface="Times New Roman" panose="02020603050405020304" pitchFamily="18" charset="0"/>
                <a:ea typeface="仿宋_GB2312" pitchFamily="49" charset="-122"/>
              </a:rPr>
              <a:t>PLD</a:t>
            </a:r>
            <a:r>
              <a:rPr lang="zh-CN" altLang="en-US" sz="1600" b="1">
                <a:latin typeface="Times New Roman" panose="02020603050405020304" pitchFamily="18" charset="0"/>
                <a:ea typeface="仿宋_GB2312" pitchFamily="49" charset="-122"/>
              </a:rPr>
              <a:t>器件</a:t>
            </a:r>
            <a:r>
              <a:rPr lang="zh-CN" altLang="en-US" sz="1600">
                <a:latin typeface="Times New Roman" panose="02020603050405020304" pitchFamily="18" charset="0"/>
                <a:ea typeface="仿宋_GB2312" pitchFamily="49" charset="-122"/>
              </a:rPr>
              <a:t> </a:t>
            </a:r>
          </a:p>
          <a:p>
            <a:pPr algn="just">
              <a:spcBef>
                <a:spcPct val="50000"/>
              </a:spcBef>
            </a:pPr>
            <a:r>
              <a:rPr lang="en-US" altLang="zh-CN" sz="1600" b="1">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sym typeface="Symbol" panose="05050102010706020507" pitchFamily="18" charset="2"/>
              </a:rPr>
              <a:t> </a:t>
            </a:r>
            <a:r>
              <a:rPr lang="zh-CN" altLang="en-US" sz="1600" b="1">
                <a:latin typeface="Times New Roman" panose="02020603050405020304" pitchFamily="18" charset="0"/>
                <a:ea typeface="仿宋_GB2312" pitchFamily="49" charset="-122"/>
              </a:rPr>
              <a:t>后置配置电路</a:t>
            </a:r>
          </a:p>
        </p:txBody>
      </p:sp>
      <p:sp>
        <p:nvSpPr>
          <p:cNvPr id="144391" name="Rectangle 7">
            <a:extLst>
              <a:ext uri="{FF2B5EF4-FFF2-40B4-BE49-F238E27FC236}">
                <a16:creationId xmlns:a16="http://schemas.microsoft.com/office/drawing/2014/main" id="{BE3F02D2-A899-4E1D-926D-297391EFBE1C}"/>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392" name="Rectangle 8">
            <a:extLst>
              <a:ext uri="{FF2B5EF4-FFF2-40B4-BE49-F238E27FC236}">
                <a16:creationId xmlns:a16="http://schemas.microsoft.com/office/drawing/2014/main" id="{493771AF-A228-4BAF-9F5F-12895E40887E}"/>
              </a:ext>
            </a:extLst>
          </p:cNvPr>
          <p:cNvSpPr>
            <a:spLocks noChangeArrowheads="1"/>
          </p:cNvSpPr>
          <p:nvPr/>
        </p:nvSpPr>
        <p:spPr bwMode="auto">
          <a:xfrm>
            <a:off x="1976438" y="19526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393" name="Rectangle 9">
            <a:extLst>
              <a:ext uri="{FF2B5EF4-FFF2-40B4-BE49-F238E27FC236}">
                <a16:creationId xmlns:a16="http://schemas.microsoft.com/office/drawing/2014/main" id="{CCE4DEDE-FD38-4B35-8FAF-C58A39A3FE2F}"/>
              </a:ext>
            </a:extLst>
          </p:cNvPr>
          <p:cNvSpPr>
            <a:spLocks noChangeArrowheads="1"/>
          </p:cNvSpPr>
          <p:nvPr/>
        </p:nvSpPr>
        <p:spPr bwMode="auto">
          <a:xfrm>
            <a:off x="2757488" y="2719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4395" name="Rectangle 11">
            <a:extLst>
              <a:ext uri="{FF2B5EF4-FFF2-40B4-BE49-F238E27FC236}">
                <a16:creationId xmlns:a16="http://schemas.microsoft.com/office/drawing/2014/main" id="{737D5AEA-3796-4004-942F-09B0DB654535}"/>
              </a:ext>
            </a:extLst>
          </p:cNvPr>
          <p:cNvSpPr>
            <a:spLocks noChangeArrowheads="1"/>
          </p:cNvSpPr>
          <p:nvPr/>
        </p:nvSpPr>
        <p:spPr bwMode="auto">
          <a:xfrm>
            <a:off x="1588" y="-411163"/>
            <a:ext cx="9144000" cy="639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zh-CN" altLang="en-US" sz="1200">
                <a:latin typeface="宋体" panose="02010600030101010101" pitchFamily="2" charset="-122"/>
                <a:ea typeface="宋体" panose="02010600030101010101" pitchFamily="2" charset="-122"/>
              </a:rPr>
              <a:t>附表</a:t>
            </a:r>
            <a:r>
              <a:rPr lang="zh-CN" altLang="en-US" sz="1200">
                <a:latin typeface="Times New Roman" panose="02020603050405020304" pitchFamily="18" charset="0"/>
                <a:ea typeface="宋体" panose="02010600030101010101" pitchFamily="2" charset="-122"/>
              </a:rPr>
              <a:t>6-2</a:t>
            </a:r>
            <a:r>
              <a:rPr lang="zh-CN" altLang="en-US" sz="1200">
                <a:latin typeface="宋体" panose="02010600030101010101" pitchFamily="2" charset="-122"/>
                <a:ea typeface="宋体" panose="02010600030101010101" pitchFamily="2" charset="-122"/>
              </a:rPr>
              <a:t>：</a:t>
            </a:r>
            <a:r>
              <a:rPr lang="en-US" altLang="zh-CN" sz="1200">
                <a:latin typeface="Times New Roman" panose="02020603050405020304" pitchFamily="18" charset="0"/>
                <a:ea typeface="宋体" panose="02010600030101010101" pitchFamily="2" charset="-122"/>
              </a:rPr>
              <a:t>ByteBlaster 10</a:t>
            </a:r>
            <a:r>
              <a:rPr lang="zh-CN" altLang="en-US" sz="1200">
                <a:latin typeface="宋体" panose="02010600030101010101" pitchFamily="2" charset="-122"/>
                <a:ea typeface="宋体" panose="02010600030101010101" pitchFamily="2" charset="-122"/>
              </a:rPr>
              <a:t>芯插头</a:t>
            </a:r>
            <a:r>
              <a:rPr lang="zh-CN" altLang="en-US" sz="1200">
                <a:latin typeface="Times New Roman" panose="02020603050405020304" pitchFamily="18" charset="0"/>
                <a:ea typeface="宋体" panose="02010600030101010101" pitchFamily="2" charset="-122"/>
              </a:rPr>
              <a:t>(</a:t>
            </a:r>
            <a:r>
              <a:rPr lang="zh-CN" altLang="en-US" sz="1200">
                <a:latin typeface="宋体" panose="02010600030101010101" pitchFamily="2" charset="-122"/>
                <a:ea typeface="宋体" panose="02010600030101010101" pitchFamily="2" charset="-122"/>
              </a:rPr>
              <a:t>阴</a:t>
            </a:r>
            <a:r>
              <a:rPr lang="zh-CN" altLang="en-US" sz="1200">
                <a:latin typeface="Times New Roman" panose="02020603050405020304" pitchFamily="18" charset="0"/>
                <a:ea typeface="宋体" panose="02010600030101010101" pitchFamily="2" charset="-122"/>
              </a:rPr>
              <a:t>)</a:t>
            </a:r>
            <a:r>
              <a:rPr lang="zh-CN" altLang="en-US" sz="1200">
                <a:latin typeface="宋体" panose="02010600030101010101" pitchFamily="2" charset="-122"/>
                <a:ea typeface="宋体" panose="02010600030101010101" pitchFamily="2" charset="-122"/>
              </a:rPr>
              <a:t>引脚含义表。</a:t>
            </a:r>
            <a:endParaRPr lang="zh-CN" altLang="en-US" sz="1000">
              <a:latin typeface="Times New Roman" panose="02020603050405020304" pitchFamily="18" charset="0"/>
              <a:ea typeface="宋体" panose="02010600030101010101" pitchFamily="2" charset="-122"/>
            </a:endParaRPr>
          </a:p>
          <a:p>
            <a:endParaRPr lang="zh-CN" altLang="en-US">
              <a:ea typeface="宋体" panose="02010600030101010101" pitchFamily="2" charset="-122"/>
            </a:endParaRPr>
          </a:p>
        </p:txBody>
      </p:sp>
      <p:sp>
        <p:nvSpPr>
          <p:cNvPr id="144498" name="Rectangle 114">
            <a:extLst>
              <a:ext uri="{FF2B5EF4-FFF2-40B4-BE49-F238E27FC236}">
                <a16:creationId xmlns:a16="http://schemas.microsoft.com/office/drawing/2014/main" id="{35874E1D-20C9-43EA-B0BC-8E6735975953}"/>
              </a:ext>
            </a:extLst>
          </p:cNvPr>
          <p:cNvSpPr>
            <a:spLocks noChangeArrowheads="1"/>
          </p:cNvSpPr>
          <p:nvPr/>
        </p:nvSpPr>
        <p:spPr bwMode="auto">
          <a:xfrm>
            <a:off x="1766888" y="2114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aphicFrame>
        <p:nvGraphicFramePr>
          <p:cNvPr id="144500" name="Object 116">
            <a:extLst>
              <a:ext uri="{FF2B5EF4-FFF2-40B4-BE49-F238E27FC236}">
                <a16:creationId xmlns:a16="http://schemas.microsoft.com/office/drawing/2014/main" id="{5870B8F9-DAB5-444D-B06F-07B1D8B3A5AC}"/>
              </a:ext>
            </a:extLst>
          </p:cNvPr>
          <p:cNvGraphicFramePr>
            <a:graphicFrameLocks noChangeAspect="1"/>
          </p:cNvGraphicFramePr>
          <p:nvPr/>
        </p:nvGraphicFramePr>
        <p:xfrm>
          <a:off x="2667000" y="3581400"/>
          <a:ext cx="6194425" cy="2843213"/>
        </p:xfrm>
        <a:graphic>
          <a:graphicData uri="http://schemas.openxmlformats.org/presentationml/2006/ole">
            <mc:AlternateContent xmlns:mc="http://schemas.openxmlformats.org/markup-compatibility/2006">
              <mc:Choice xmlns:v="urn:schemas-microsoft-com:vml" Requires="v">
                <p:oleObj spid="_x0000_s144534" r:id="rId3" imgW="3600000" imgH="1627891" progId="">
                  <p:embed/>
                </p:oleObj>
              </mc:Choice>
              <mc:Fallback>
                <p:oleObj r:id="rId3" imgW="3600000" imgH="1627891" progId="">
                  <p:embed/>
                  <p:pic>
                    <p:nvPicPr>
                      <p:cNvPr id="0" name="Object 1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581400"/>
                        <a:ext cx="6194425" cy="284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4502" name="Object 118">
            <a:extLst>
              <a:ext uri="{FF2B5EF4-FFF2-40B4-BE49-F238E27FC236}">
                <a16:creationId xmlns:a16="http://schemas.microsoft.com/office/drawing/2014/main" id="{F44E20B1-EFB2-495D-928E-0472C4BA7CEF}"/>
              </a:ext>
            </a:extLst>
          </p:cNvPr>
          <p:cNvGraphicFramePr>
            <a:graphicFrameLocks noChangeAspect="1"/>
          </p:cNvGraphicFramePr>
          <p:nvPr/>
        </p:nvGraphicFramePr>
        <p:xfrm>
          <a:off x="533400" y="1447800"/>
          <a:ext cx="5751513" cy="2133600"/>
        </p:xfrm>
        <a:graphic>
          <a:graphicData uri="http://schemas.openxmlformats.org/presentationml/2006/ole">
            <mc:AlternateContent xmlns:mc="http://schemas.openxmlformats.org/markup-compatibility/2006">
              <mc:Choice xmlns:v="urn:schemas-microsoft-com:vml" Requires="v">
                <p:oleObj spid="_x0000_s144535" r:id="rId5" imgW="3600000" imgH="1336287" progId="">
                  <p:embed/>
                </p:oleObj>
              </mc:Choice>
              <mc:Fallback>
                <p:oleObj r:id="rId5" imgW="3600000" imgH="1336287" progId="">
                  <p:embed/>
                  <p:pic>
                    <p:nvPicPr>
                      <p:cNvPr id="0" name="Object 1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447800"/>
                        <a:ext cx="5751513"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B30254B-98B1-4330-BBDA-4CCF23E8C7BC}"/>
              </a:ext>
            </a:extLst>
          </p:cNvPr>
          <p:cNvSpPr>
            <a:spLocks noGrp="1"/>
          </p:cNvSpPr>
          <p:nvPr>
            <p:ph type="dt" sz="half" idx="10"/>
          </p:nvPr>
        </p:nvSpPr>
        <p:spPr/>
        <p:txBody>
          <a:bodyPr/>
          <a:lstStyle/>
          <a:p>
            <a:fld id="{53223F48-EEBF-4361-8377-DE86722A6831}" type="datetime1">
              <a:rPr lang="zh-CN" altLang="en-US" smtClean="0"/>
              <a:pPr/>
              <a:t>2018/11/27</a:t>
            </a:fld>
            <a:endParaRPr lang="en-US" altLang="en-US"/>
          </a:p>
        </p:txBody>
      </p:sp>
      <p:sp>
        <p:nvSpPr>
          <p:cNvPr id="3" name="页脚占位符 2">
            <a:extLst>
              <a:ext uri="{FF2B5EF4-FFF2-40B4-BE49-F238E27FC236}">
                <a16:creationId xmlns:a16="http://schemas.microsoft.com/office/drawing/2014/main" id="{B3BCCD31-6E47-466B-8C9A-6BB043D379A4}"/>
              </a:ext>
            </a:extLst>
          </p:cNvPr>
          <p:cNvSpPr>
            <a:spLocks noGrp="1"/>
          </p:cNvSpPr>
          <p:nvPr>
            <p:ph type="ftr" sz="quarter" idx="11"/>
          </p:nvPr>
        </p:nvSpPr>
        <p:spPr/>
        <p:txBody>
          <a:bodyPr/>
          <a:lstStyle/>
          <a:p>
            <a:r>
              <a:rPr lang="zh-CN" altLang="en-US"/>
              <a:t>电子教案 </a:t>
            </a:r>
            <a:r>
              <a:rPr lang="en-US" altLang="zh-CN"/>
              <a:t>Page </a:t>
            </a:r>
            <a:fld id="{A0D041F3-6A94-4357-9972-46B3A240DE34}" type="slidenum">
              <a:rPr lang="en-US" altLang="zh-CN" smtClean="0"/>
              <a:pPr/>
              <a:t>79</a:t>
            </a:fld>
            <a:r>
              <a:rPr lang="en-US" altLang="zh-CN"/>
              <a:t> of 97</a:t>
            </a:r>
          </a:p>
        </p:txBody>
      </p:sp>
      <p:sp>
        <p:nvSpPr>
          <p:cNvPr id="5" name="矩形 4">
            <a:extLst>
              <a:ext uri="{FF2B5EF4-FFF2-40B4-BE49-F238E27FC236}">
                <a16:creationId xmlns:a16="http://schemas.microsoft.com/office/drawing/2014/main" id="{FE587B84-5584-44F4-B108-5BBF490DAEB5}"/>
              </a:ext>
            </a:extLst>
          </p:cNvPr>
          <p:cNvSpPr/>
          <p:nvPr/>
        </p:nvSpPr>
        <p:spPr>
          <a:xfrm>
            <a:off x="381000" y="921841"/>
            <a:ext cx="8458200" cy="156966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altLang="zh-CN" dirty="0">
                <a:latin typeface="Ubuntu Mono" panose="020B0509030602030204" pitchFamily="49" charset="0"/>
              </a:rPr>
              <a:t>VHDL</a:t>
            </a:r>
            <a:r>
              <a:rPr lang="zh-CN" altLang="en-US" dirty="0">
                <a:latin typeface="Ubuntu Mono" panose="020B0509030602030204" pitchFamily="49" charset="0"/>
              </a:rPr>
              <a:t>的结构非常适合编写状态机，而且编写方式不唯一，电路的集成也会随着编写的方式而改变。状态机的设计主要用到</a:t>
            </a:r>
            <a:r>
              <a:rPr lang="en-US" altLang="zh-CN" dirty="0">
                <a:latin typeface="Ubuntu Mono" panose="020B0509030602030204" pitchFamily="49" charset="0"/>
              </a:rPr>
              <a:t>case when </a:t>
            </a:r>
            <a:r>
              <a:rPr lang="zh-CN" altLang="en-US" dirty="0">
                <a:latin typeface="Ubuntu Mono" panose="020B0509030602030204" pitchFamily="49" charset="0"/>
              </a:rPr>
              <a:t>和</a:t>
            </a:r>
            <a:r>
              <a:rPr lang="en-US" altLang="zh-CN" dirty="0">
                <a:latin typeface="Ubuntu Mono" panose="020B0509030602030204" pitchFamily="49" charset="0"/>
              </a:rPr>
              <a:t>if else </a:t>
            </a:r>
            <a:r>
              <a:rPr lang="zh-CN" altLang="en-US" dirty="0">
                <a:latin typeface="Ubuntu Mono" panose="020B0509030602030204" pitchFamily="49" charset="0"/>
              </a:rPr>
              <a:t>两种语句。</a:t>
            </a:r>
            <a:r>
              <a:rPr lang="en-US" altLang="zh-CN" dirty="0">
                <a:latin typeface="Ubuntu Mono" panose="020B0509030602030204" pitchFamily="49" charset="0"/>
              </a:rPr>
              <a:t>Case when </a:t>
            </a:r>
            <a:r>
              <a:rPr lang="zh-CN" altLang="en-US" dirty="0">
                <a:latin typeface="Ubuntu Mono" panose="020B0509030602030204" pitchFamily="49" charset="0"/>
              </a:rPr>
              <a:t>用来指定并行的行为，而</a:t>
            </a:r>
            <a:r>
              <a:rPr lang="en-US" altLang="zh-CN" dirty="0">
                <a:latin typeface="Ubuntu Mono" panose="020B0509030602030204" pitchFamily="49" charset="0"/>
              </a:rPr>
              <a:t>if then else </a:t>
            </a:r>
            <a:r>
              <a:rPr lang="zh-CN" altLang="en-US" dirty="0">
                <a:latin typeface="Ubuntu Mono" panose="020B0509030602030204" pitchFamily="49" charset="0"/>
              </a:rPr>
              <a:t>用来设计优先度的编码逻辑。</a:t>
            </a:r>
          </a:p>
        </p:txBody>
      </p:sp>
      <p:sp>
        <p:nvSpPr>
          <p:cNvPr id="6" name="文本框 5">
            <a:extLst>
              <a:ext uri="{FF2B5EF4-FFF2-40B4-BE49-F238E27FC236}">
                <a16:creationId xmlns:a16="http://schemas.microsoft.com/office/drawing/2014/main" id="{6A3283D2-6BF2-455C-B9B7-C521FBDA24F7}"/>
              </a:ext>
            </a:extLst>
          </p:cNvPr>
          <p:cNvSpPr txBox="1"/>
          <p:nvPr/>
        </p:nvSpPr>
        <p:spPr>
          <a:xfrm>
            <a:off x="381000" y="152400"/>
            <a:ext cx="3505200" cy="769441"/>
          </a:xfrm>
          <a:prstGeom prst="rect">
            <a:avLst/>
          </a:prstGeom>
          <a:noFill/>
        </p:spPr>
        <p:txBody>
          <a:bodyPr wrap="square" rtlCol="0">
            <a:spAutoFit/>
          </a:bodyPr>
          <a:lstStyle/>
          <a:p>
            <a:r>
              <a:rPr lang="zh-CN" altLang="en-US" sz="4400" dirty="0"/>
              <a:t>状态机</a:t>
            </a:r>
          </a:p>
        </p:txBody>
      </p:sp>
      <p:sp>
        <p:nvSpPr>
          <p:cNvPr id="7" name="矩形 6">
            <a:extLst>
              <a:ext uri="{FF2B5EF4-FFF2-40B4-BE49-F238E27FC236}">
                <a16:creationId xmlns:a16="http://schemas.microsoft.com/office/drawing/2014/main" id="{651E72CF-F37B-415E-93DA-F130D646A054}"/>
              </a:ext>
            </a:extLst>
          </p:cNvPr>
          <p:cNvSpPr/>
          <p:nvPr/>
        </p:nvSpPr>
        <p:spPr>
          <a:xfrm>
            <a:off x="381000" y="2658340"/>
            <a:ext cx="8458199" cy="341632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spcAft>
                <a:spcPts val="0"/>
              </a:spcAft>
            </a:pPr>
            <a:r>
              <a:rPr lang="zh-CN" altLang="zh-CN" kern="100" dirty="0">
                <a:latin typeface="Ubuntu Mono" panose="020B0509030602030204" pitchFamily="49" charset="0"/>
                <a:ea typeface="宋体" panose="02010600030101010101" pitchFamily="2" charset="-122"/>
              </a:rPr>
              <a:t>分析状态机有如下特点：</a:t>
            </a:r>
          </a:p>
          <a:p>
            <a:pPr marL="342900" lvl="0" indent="-342900" algn="just">
              <a:spcAft>
                <a:spcPts val="0"/>
              </a:spcAft>
              <a:buFont typeface="+mj-lt"/>
              <a:buAutoNum type="arabicPeriod"/>
              <a:tabLst>
                <a:tab pos="228600" algn="l"/>
              </a:tabLst>
            </a:pPr>
            <a:r>
              <a:rPr lang="zh-CN" altLang="zh-CN" kern="100" dirty="0">
                <a:latin typeface="Ubuntu Mono" panose="020B0509030602030204" pitchFamily="49" charset="0"/>
                <a:ea typeface="宋体" panose="02010600030101010101" pitchFamily="2" charset="-122"/>
              </a:rPr>
              <a:t>对于状态的描述一般先声明一个枚举数据类型，语句如下：</a:t>
            </a:r>
          </a:p>
          <a:p>
            <a:pPr marL="228600" algn="just">
              <a:spcAft>
                <a:spcPts val="0"/>
              </a:spcAft>
            </a:pPr>
            <a:r>
              <a:rPr lang="en-US" altLang="zh-CN" kern="100" dirty="0">
                <a:latin typeface="Ubuntu Mono" panose="020B0509030602030204" pitchFamily="49" charset="0"/>
                <a:ea typeface="宋体" panose="02010600030101010101" pitchFamily="2" charset="-122"/>
              </a:rPr>
              <a:t>Type </a:t>
            </a:r>
            <a:r>
              <a:rPr lang="en-US" altLang="zh-CN" kern="100" dirty="0" err="1">
                <a:latin typeface="Ubuntu Mono" panose="020B0509030602030204" pitchFamily="49" charset="0"/>
                <a:ea typeface="宋体" panose="02010600030101010101" pitchFamily="2" charset="-122"/>
              </a:rPr>
              <a:t>state_type</a:t>
            </a:r>
            <a:r>
              <a:rPr lang="en-US" altLang="zh-CN" kern="100" dirty="0">
                <a:latin typeface="Ubuntu Mono" panose="020B0509030602030204" pitchFamily="49" charset="0"/>
                <a:ea typeface="宋体" panose="02010600030101010101" pitchFamily="2" charset="-122"/>
              </a:rPr>
              <a:t> is(idle,tap1,tap2,tap3,tap4)</a:t>
            </a:r>
            <a:r>
              <a:rPr lang="zh-CN" altLang="zh-CN" kern="100" dirty="0">
                <a:latin typeface="Ubuntu Mono" panose="020B0509030602030204" pitchFamily="49" charset="0"/>
                <a:ea typeface="宋体" panose="02010600030101010101" pitchFamily="2" charset="-122"/>
              </a:rPr>
              <a:t>；</a:t>
            </a:r>
          </a:p>
          <a:p>
            <a:pPr marL="342900" lvl="0" indent="-342900" algn="just">
              <a:spcAft>
                <a:spcPts val="0"/>
              </a:spcAft>
              <a:buFont typeface="+mj-lt"/>
              <a:buAutoNum type="arabicPeriod"/>
              <a:tabLst>
                <a:tab pos="228600" algn="l"/>
              </a:tabLst>
            </a:pPr>
            <a:r>
              <a:rPr lang="zh-CN" altLang="zh-CN" kern="100" dirty="0">
                <a:latin typeface="Ubuntu Mono" panose="020B0509030602030204" pitchFamily="49" charset="0"/>
                <a:ea typeface="宋体" panose="02010600030101010101" pitchFamily="2" charset="-122"/>
              </a:rPr>
              <a:t>对于存储当前状态的对象一般用是一个信号，即：</a:t>
            </a:r>
          </a:p>
          <a:p>
            <a:pPr marL="228600" algn="just">
              <a:spcAft>
                <a:spcPts val="0"/>
              </a:spcAft>
            </a:pPr>
            <a:r>
              <a:rPr lang="en-US" altLang="zh-CN" kern="100" dirty="0">
                <a:latin typeface="Ubuntu Mono" panose="020B0509030602030204" pitchFamily="49" charset="0"/>
                <a:ea typeface="宋体" panose="02010600030101010101" pitchFamily="2" charset="-122"/>
              </a:rPr>
              <a:t>Signal state: </a:t>
            </a:r>
            <a:r>
              <a:rPr lang="en-US" altLang="zh-CN" kern="100" dirty="0" err="1">
                <a:latin typeface="Ubuntu Mono" panose="020B0509030602030204" pitchFamily="49" charset="0"/>
                <a:ea typeface="宋体" panose="02010600030101010101" pitchFamily="2" charset="-122"/>
              </a:rPr>
              <a:t>state_type</a:t>
            </a:r>
            <a:r>
              <a:rPr lang="en-US" altLang="zh-CN" kern="100" dirty="0">
                <a:latin typeface="Ubuntu Mono" panose="020B0509030602030204" pitchFamily="49" charset="0"/>
                <a:ea typeface="宋体" panose="02010600030101010101" pitchFamily="2" charset="-122"/>
              </a:rPr>
              <a:t>;</a:t>
            </a:r>
            <a:endParaRPr lang="zh-CN" altLang="zh-CN" kern="100" dirty="0">
              <a:latin typeface="Ubuntu Mono" panose="020B0509030602030204" pitchFamily="49" charset="0"/>
              <a:ea typeface="宋体" panose="02010600030101010101" pitchFamily="2" charset="-122"/>
            </a:endParaRPr>
          </a:p>
          <a:p>
            <a:pPr marL="342900" lvl="0" indent="-342900" algn="just">
              <a:spcAft>
                <a:spcPts val="0"/>
              </a:spcAft>
              <a:buFont typeface="+mj-lt"/>
              <a:buAutoNum type="arabicPeriod"/>
              <a:tabLst>
                <a:tab pos="228600" algn="l"/>
              </a:tabLst>
            </a:pPr>
            <a:r>
              <a:rPr lang="zh-CN" altLang="zh-CN" kern="100" dirty="0">
                <a:latin typeface="Ubuntu Mono" panose="020B0509030602030204" pitchFamily="49" charset="0"/>
                <a:ea typeface="宋体" panose="02010600030101010101" pitchFamily="2" charset="-122"/>
              </a:rPr>
              <a:t>对于状态机的下一个状态的判断一般是通过对时钟上升沿判断的</a:t>
            </a:r>
            <a:r>
              <a:rPr lang="en-US" altLang="zh-CN" kern="100" dirty="0">
                <a:latin typeface="Ubuntu Mono" panose="020B0509030602030204" pitchFamily="49" charset="0"/>
                <a:ea typeface="宋体" panose="02010600030101010101" pitchFamily="2" charset="-122"/>
              </a:rPr>
              <a:t>if then else </a:t>
            </a:r>
            <a:r>
              <a:rPr lang="zh-CN" altLang="zh-CN" kern="100" dirty="0">
                <a:latin typeface="Ubuntu Mono" panose="020B0509030602030204" pitchFamily="49" charset="0"/>
                <a:ea typeface="宋体" panose="02010600030101010101" pitchFamily="2" charset="-122"/>
              </a:rPr>
              <a:t>语句内嵌</a:t>
            </a:r>
            <a:r>
              <a:rPr lang="en-US" altLang="zh-CN" kern="100" dirty="0">
                <a:latin typeface="Ubuntu Mono" panose="020B0509030602030204" pitchFamily="49" charset="0"/>
                <a:ea typeface="宋体" panose="02010600030101010101" pitchFamily="2" charset="-122"/>
              </a:rPr>
              <a:t>case when </a:t>
            </a:r>
            <a:r>
              <a:rPr lang="zh-CN" altLang="zh-CN" kern="100" dirty="0">
                <a:latin typeface="Ubuntu Mono" panose="020B0509030602030204" pitchFamily="49" charset="0"/>
                <a:ea typeface="宋体" panose="02010600030101010101" pitchFamily="2" charset="-122"/>
              </a:rPr>
              <a:t>语句</a:t>
            </a:r>
          </a:p>
          <a:p>
            <a:pPr marL="342900" lvl="0" indent="-342900" algn="just">
              <a:spcAft>
                <a:spcPts val="0"/>
              </a:spcAft>
              <a:buFont typeface="+mj-lt"/>
              <a:buAutoNum type="arabicPeriod"/>
              <a:tabLst>
                <a:tab pos="228600" algn="l"/>
              </a:tabLst>
            </a:pPr>
            <a:r>
              <a:rPr lang="zh-CN" altLang="zh-CN" kern="100" dirty="0">
                <a:latin typeface="Ubuntu Mono" panose="020B0509030602030204" pitchFamily="49" charset="0"/>
                <a:ea typeface="宋体" panose="02010600030101010101" pitchFamily="2" charset="-122"/>
              </a:rPr>
              <a:t>对于状态机的输出则可以用一个条件或者选择信号声明语句，或者再用一个</a:t>
            </a:r>
            <a:r>
              <a:rPr lang="en-US" altLang="zh-CN" kern="100" dirty="0">
                <a:latin typeface="Ubuntu Mono" panose="020B0509030602030204" pitchFamily="49" charset="0"/>
                <a:ea typeface="宋体" panose="02010600030101010101" pitchFamily="2" charset="-122"/>
              </a:rPr>
              <a:t>case</a:t>
            </a:r>
            <a:r>
              <a:rPr lang="zh-CN" altLang="zh-CN" kern="100" dirty="0">
                <a:latin typeface="Ubuntu Mono" panose="020B0509030602030204" pitchFamily="49" charset="0"/>
                <a:ea typeface="宋体" panose="02010600030101010101" pitchFamily="2" charset="-122"/>
              </a:rPr>
              <a:t>语句来实现信号输出。</a:t>
            </a:r>
          </a:p>
        </p:txBody>
      </p:sp>
    </p:spTree>
    <p:extLst>
      <p:ext uri="{BB962C8B-B14F-4D97-AF65-F5344CB8AC3E}">
        <p14:creationId xmlns:p14="http://schemas.microsoft.com/office/powerpoint/2010/main" val="2539125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日期占位符 3">
            <a:extLst>
              <a:ext uri="{FF2B5EF4-FFF2-40B4-BE49-F238E27FC236}">
                <a16:creationId xmlns:a16="http://schemas.microsoft.com/office/drawing/2014/main" id="{8D1252DC-4E48-4781-90AB-8180ECCF4437}"/>
              </a:ext>
            </a:extLst>
          </p:cNvPr>
          <p:cNvSpPr>
            <a:spLocks noGrp="1"/>
          </p:cNvSpPr>
          <p:nvPr>
            <p:ph type="dt" sz="half" idx="10"/>
          </p:nvPr>
        </p:nvSpPr>
        <p:spPr/>
        <p:txBody>
          <a:bodyPr/>
          <a:lstStyle/>
          <a:p>
            <a:fld id="{A5F1A475-8C73-4F11-8DA6-9E8BCF74A27F}" type="datetime1">
              <a:rPr lang="zh-CN" altLang="en-US"/>
              <a:pPr/>
              <a:t>2018/11/27</a:t>
            </a:fld>
            <a:endParaRPr lang="en-US" altLang="en-US"/>
          </a:p>
        </p:txBody>
      </p:sp>
      <p:sp>
        <p:nvSpPr>
          <p:cNvPr id="14" name="页脚占位符 4">
            <a:extLst>
              <a:ext uri="{FF2B5EF4-FFF2-40B4-BE49-F238E27FC236}">
                <a16:creationId xmlns:a16="http://schemas.microsoft.com/office/drawing/2014/main" id="{A474640D-1C4B-45C9-842C-6E008B1DCE00}"/>
              </a:ext>
            </a:extLst>
          </p:cNvPr>
          <p:cNvSpPr>
            <a:spLocks noGrp="1"/>
          </p:cNvSpPr>
          <p:nvPr>
            <p:ph type="ftr" sz="quarter" idx="11"/>
          </p:nvPr>
        </p:nvSpPr>
        <p:spPr/>
        <p:txBody>
          <a:bodyPr/>
          <a:lstStyle/>
          <a:p>
            <a:r>
              <a:rPr lang="zh-CN" altLang="en-US"/>
              <a:t>电子教案 </a:t>
            </a:r>
            <a:r>
              <a:rPr lang="en-US" altLang="zh-CN"/>
              <a:t>Page </a:t>
            </a:r>
            <a:fld id="{9E22985C-7645-4C20-B8EF-63E5D55ADC2E}" type="slidenum">
              <a:rPr lang="en-US" altLang="zh-CN"/>
              <a:pPr/>
              <a:t>8</a:t>
            </a:fld>
            <a:r>
              <a:rPr lang="en-US" altLang="zh-CN"/>
              <a:t> of 97</a:t>
            </a:r>
          </a:p>
        </p:txBody>
      </p:sp>
      <p:sp>
        <p:nvSpPr>
          <p:cNvPr id="63490" name="Rectangle 2">
            <a:extLst>
              <a:ext uri="{FF2B5EF4-FFF2-40B4-BE49-F238E27FC236}">
                <a16:creationId xmlns:a16="http://schemas.microsoft.com/office/drawing/2014/main" id="{38A8E5D3-1CE2-42C5-86DC-0FED9FD6FF8E}"/>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1" name="Text Box 3">
            <a:extLst>
              <a:ext uri="{FF2B5EF4-FFF2-40B4-BE49-F238E27FC236}">
                <a16:creationId xmlns:a16="http://schemas.microsoft.com/office/drawing/2014/main" id="{B3DAF549-D025-4143-85BA-F1C854492232}"/>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第二部分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语言的学习基础</a:t>
            </a:r>
            <a:r>
              <a:rPr lang="zh-CN" altLang="en-US" sz="1600" b="1">
                <a:latin typeface="Times New Roman" panose="02020603050405020304" pitchFamily="18" charset="0"/>
                <a:ea typeface="仿宋_GB2312" pitchFamily="49" charset="-122"/>
              </a:rPr>
              <a:t> </a:t>
            </a:r>
            <a:r>
              <a:rPr lang="zh-CN" altLang="en-US" sz="3200" b="1">
                <a:solidFill>
                  <a:schemeClr val="tx2"/>
                </a:solidFill>
                <a:latin typeface="Times New Roman" panose="02020603050405020304" pitchFamily="18" charset="0"/>
                <a:ea typeface="宋体" panose="02010600030101010101" pitchFamily="2" charset="-122"/>
              </a:rPr>
              <a:t>(2)</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63492" name="Rectangle 4">
            <a:extLst>
              <a:ext uri="{FF2B5EF4-FFF2-40B4-BE49-F238E27FC236}">
                <a16:creationId xmlns:a16="http://schemas.microsoft.com/office/drawing/2014/main" id="{8BD63190-37F6-46D8-89DE-4A90A7C01E04}"/>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3" name="Rectangle 5">
            <a:extLst>
              <a:ext uri="{FF2B5EF4-FFF2-40B4-BE49-F238E27FC236}">
                <a16:creationId xmlns:a16="http://schemas.microsoft.com/office/drawing/2014/main" id="{A04F5B9C-106B-4FF1-BECE-68D6B3804495}"/>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4" name="Rectangle 6">
            <a:extLst>
              <a:ext uri="{FF2B5EF4-FFF2-40B4-BE49-F238E27FC236}">
                <a16:creationId xmlns:a16="http://schemas.microsoft.com/office/drawing/2014/main" id="{A1E43F78-9985-409B-9686-CC665D9CD1C7}"/>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495" name="Text Box 7">
            <a:extLst>
              <a:ext uri="{FF2B5EF4-FFF2-40B4-BE49-F238E27FC236}">
                <a16:creationId xmlns:a16="http://schemas.microsoft.com/office/drawing/2014/main" id="{F262E29D-B7D3-4F71-BCC9-3CF61483029D}"/>
              </a:ext>
            </a:extLst>
          </p:cNvPr>
          <p:cNvSpPr txBox="1">
            <a:spLocks noChangeArrowheads="1"/>
          </p:cNvSpPr>
          <p:nvPr/>
        </p:nvSpPr>
        <p:spPr bwMode="auto">
          <a:xfrm>
            <a:off x="762000" y="9144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书写规定与基本句法单元</a:t>
            </a:r>
          </a:p>
        </p:txBody>
      </p:sp>
      <p:sp>
        <p:nvSpPr>
          <p:cNvPr id="63496" name="Rectangle 8">
            <a:extLst>
              <a:ext uri="{FF2B5EF4-FFF2-40B4-BE49-F238E27FC236}">
                <a16:creationId xmlns:a16="http://schemas.microsoft.com/office/drawing/2014/main" id="{4E4EA3C5-F20A-4863-A2EC-8B42F64C6A8B}"/>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3497" name="Rectangle 9">
            <a:extLst>
              <a:ext uri="{FF2B5EF4-FFF2-40B4-BE49-F238E27FC236}">
                <a16:creationId xmlns:a16="http://schemas.microsoft.com/office/drawing/2014/main" id="{E3134729-E0A5-493B-BF8E-89FD472F2073}"/>
              </a:ext>
            </a:extLst>
          </p:cNvPr>
          <p:cNvSpPr>
            <a:spLocks noChangeArrowheads="1"/>
          </p:cNvSpPr>
          <p:nvPr/>
        </p:nvSpPr>
        <p:spPr bwMode="auto">
          <a:xfrm>
            <a:off x="1447800" y="1524000"/>
            <a:ext cx="4419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 </a:t>
            </a:r>
            <a:r>
              <a:rPr lang="zh-CN" altLang="en-US" sz="2000" b="1">
                <a:latin typeface="Times New Roman" panose="02020603050405020304" pitchFamily="18" charset="0"/>
                <a:ea typeface="仿宋_GB2312" pitchFamily="49" charset="-122"/>
              </a:rPr>
              <a:t>标识符</a:t>
            </a:r>
            <a:endParaRPr lang="en-US" altLang="zh-CN" sz="2000" b="1">
              <a:latin typeface="Times New Roman" panose="02020603050405020304" pitchFamily="18" charset="0"/>
              <a:ea typeface="仿宋_GB2312" pitchFamily="49" charset="-122"/>
            </a:endParaRPr>
          </a:p>
        </p:txBody>
      </p:sp>
      <p:sp>
        <p:nvSpPr>
          <p:cNvPr id="63498" name="Rectangle 10">
            <a:extLst>
              <a:ext uri="{FF2B5EF4-FFF2-40B4-BE49-F238E27FC236}">
                <a16:creationId xmlns:a16="http://schemas.microsoft.com/office/drawing/2014/main" id="{744660B3-3C4C-40A6-8AE0-57D9D74660E6}"/>
              </a:ext>
            </a:extLst>
          </p:cNvPr>
          <p:cNvSpPr>
            <a:spLocks noChangeArrowheads="1"/>
          </p:cNvSpPr>
          <p:nvPr/>
        </p:nvSpPr>
        <p:spPr bwMode="auto">
          <a:xfrm>
            <a:off x="1752600" y="1981200"/>
            <a:ext cx="7239000" cy="1901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sz="2400">
                <a:solidFill>
                  <a:schemeClr val="tx1"/>
                </a:solidFill>
                <a:latin typeface="Times" panose="02020603050405020304" pitchFamily="18" charset="0"/>
              </a:defRPr>
            </a:lvl1pPr>
            <a:lvl2pPr>
              <a:defRPr sz="2400">
                <a:solidFill>
                  <a:schemeClr val="tx1"/>
                </a:solidFill>
                <a:latin typeface="Times" panose="02020603050405020304" pitchFamily="18" charset="0"/>
              </a:defRPr>
            </a:lvl2pPr>
            <a:lvl3pPr>
              <a:defRPr sz="2400">
                <a:solidFill>
                  <a:schemeClr val="tx1"/>
                </a:solidFill>
                <a:latin typeface="Times" panose="02020603050405020304" pitchFamily="18" charset="0"/>
              </a:defRPr>
            </a:lvl3pPr>
            <a:lvl4pPr>
              <a:defRPr sz="2400">
                <a:solidFill>
                  <a:schemeClr val="tx1"/>
                </a:solidFill>
                <a:latin typeface="Times" panose="02020603050405020304" pitchFamily="18" charset="0"/>
              </a:defRPr>
            </a:lvl4pPr>
            <a:lvl5pPr>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gn="just">
              <a:spcBef>
                <a:spcPct val="20000"/>
              </a:spcBef>
            </a:pPr>
            <a:r>
              <a:rPr lang="zh-CN" altLang="en-US" sz="1600" b="1" dirty="0">
                <a:latin typeface="Times New Roman" panose="02020603050405020304" pitchFamily="18" charset="0"/>
                <a:ea typeface="黑体" panose="02010609060101010101" pitchFamily="49" charset="-122"/>
              </a:rPr>
              <a:t>基本标识符  </a:t>
            </a:r>
            <a:r>
              <a:rPr lang="zh-CN" altLang="en-US" sz="1600" b="1" dirty="0">
                <a:latin typeface="Times New Roman" panose="02020603050405020304" pitchFamily="18" charset="0"/>
                <a:ea typeface="仿宋_GB2312" pitchFamily="49" charset="-122"/>
              </a:rPr>
              <a:t>由</a:t>
            </a:r>
            <a:r>
              <a:rPr lang="en-US" altLang="zh-CN" sz="1600" b="1" dirty="0">
                <a:latin typeface="仿宋_GB2312" pitchFamily="49" charset="-122"/>
                <a:ea typeface="仿宋_GB2312" pitchFamily="49" charset="-122"/>
              </a:rPr>
              <a:t>VHDL</a:t>
            </a:r>
            <a:r>
              <a:rPr lang="en-US" altLang="zh-CN" sz="1600" b="1" dirty="0">
                <a:latin typeface="Times New Roman" panose="02020603050405020304" pitchFamily="18" charset="0"/>
                <a:ea typeface="仿宋_GB2312" pitchFamily="49" charset="-122"/>
              </a:rPr>
              <a:t>’</a:t>
            </a:r>
            <a:r>
              <a:rPr lang="en-US" altLang="zh-CN" sz="1600" b="1" dirty="0">
                <a:latin typeface="仿宋_GB2312" pitchFamily="49" charset="-122"/>
                <a:ea typeface="仿宋_GB2312" pitchFamily="49" charset="-122"/>
              </a:rPr>
              <a:t>87</a:t>
            </a:r>
            <a:r>
              <a:rPr lang="zh-CN" altLang="en-US" sz="1600" b="1" dirty="0">
                <a:latin typeface="仿宋_GB2312" pitchFamily="49" charset="-122"/>
                <a:ea typeface="仿宋_GB2312" pitchFamily="49" charset="-122"/>
              </a:rPr>
              <a:t>支持, 长度不能超过32 个有效字符序列，</a:t>
            </a:r>
          </a:p>
          <a:p>
            <a:pPr algn="just">
              <a:spcBef>
                <a:spcPct val="20000"/>
              </a:spcBef>
            </a:pPr>
            <a:r>
              <a:rPr lang="zh-CN" altLang="en-US" sz="1600" b="1" dirty="0">
                <a:latin typeface="仿宋_GB2312" pitchFamily="49" charset="-122"/>
                <a:ea typeface="仿宋_GB2312" pitchFamily="49" charset="-122"/>
              </a:rPr>
              <a:t>           字符集:0</a:t>
            </a:r>
            <a:r>
              <a:rPr lang="zh-CN" altLang="en-US" sz="1600" b="1" dirty="0">
                <a:latin typeface="Times New Roman" panose="02020603050405020304" pitchFamily="18" charset="0"/>
                <a:ea typeface="仿宋_GB2312" pitchFamily="49" charset="-122"/>
              </a:rPr>
              <a:t>~9，</a:t>
            </a:r>
            <a:r>
              <a:rPr lang="en-US" altLang="zh-CN" sz="1600" b="1" dirty="0" err="1">
                <a:latin typeface="Times New Roman" panose="02020603050405020304" pitchFamily="18" charset="0"/>
                <a:ea typeface="仿宋_GB2312" pitchFamily="49" charset="-122"/>
              </a:rPr>
              <a:t>a~z</a:t>
            </a:r>
            <a:r>
              <a:rPr lang="en-US" altLang="zh-CN" sz="1600" b="1" dirty="0">
                <a:latin typeface="Times New Roman" panose="02020603050405020304" pitchFamily="18" charset="0"/>
                <a:ea typeface="仿宋_GB2312" pitchFamily="49" charset="-122"/>
              </a:rPr>
              <a:t>,  A~Z</a:t>
            </a:r>
            <a:r>
              <a:rPr lang="zh-CN" altLang="en-US" sz="1600" b="1" dirty="0">
                <a:latin typeface="Times New Roman" panose="02020603050405020304" pitchFamily="18" charset="0"/>
                <a:ea typeface="仿宋_GB2312" pitchFamily="49" charset="-122"/>
              </a:rPr>
              <a:t>和下划线“_”</a:t>
            </a:r>
          </a:p>
          <a:p>
            <a:pPr algn="just">
              <a:spcBef>
                <a:spcPct val="20000"/>
              </a:spcBef>
            </a:pPr>
            <a:r>
              <a:rPr lang="zh-CN" altLang="en-US" sz="1600" b="1" dirty="0">
                <a:latin typeface="Times New Roman" panose="02020603050405020304" pitchFamily="18" charset="0"/>
                <a:ea typeface="仿宋_GB2312" pitchFamily="49" charset="-122"/>
              </a:rPr>
              <a:t>                       </a:t>
            </a:r>
            <a:endParaRPr lang="en-US" altLang="zh-CN" sz="1600" b="1" dirty="0">
              <a:latin typeface="Times New Roman" panose="02020603050405020304" pitchFamily="18" charset="0"/>
              <a:ea typeface="仿宋_GB2312" pitchFamily="49" charset="-122"/>
            </a:endParaRPr>
          </a:p>
          <a:p>
            <a:pPr algn="just">
              <a:spcBef>
                <a:spcPct val="60000"/>
              </a:spcBef>
            </a:pPr>
            <a:r>
              <a:rPr lang="zh-CN" altLang="en-US" sz="1600" b="1" dirty="0">
                <a:latin typeface="Times New Roman" panose="02020603050405020304" pitchFamily="18" charset="0"/>
                <a:ea typeface="黑体" panose="02010609060101010101" pitchFamily="49" charset="-122"/>
              </a:rPr>
              <a:t>扩展标识符  </a:t>
            </a:r>
            <a:r>
              <a:rPr lang="zh-CN" altLang="en-US" sz="1600" b="1" dirty="0">
                <a:latin typeface="Times New Roman" panose="02020603050405020304" pitchFamily="18" charset="0"/>
                <a:ea typeface="仿宋_GB2312" pitchFamily="49" charset="-122"/>
              </a:rPr>
              <a:t>由</a:t>
            </a:r>
            <a:r>
              <a:rPr lang="en-US" altLang="zh-CN" sz="1600" b="1" dirty="0">
                <a:latin typeface="仿宋_GB2312" pitchFamily="49" charset="-122"/>
                <a:ea typeface="仿宋_GB2312" pitchFamily="49" charset="-122"/>
              </a:rPr>
              <a:t>VHDL</a:t>
            </a:r>
            <a:r>
              <a:rPr lang="en-US" altLang="zh-CN" sz="1600" b="1" dirty="0">
                <a:latin typeface="Times New Roman" panose="02020603050405020304" pitchFamily="18" charset="0"/>
                <a:ea typeface="仿宋_GB2312" pitchFamily="49" charset="-122"/>
              </a:rPr>
              <a:t>’</a:t>
            </a:r>
            <a:r>
              <a:rPr lang="en-US" altLang="zh-CN" sz="1600" b="1" dirty="0">
                <a:latin typeface="仿宋_GB2312" pitchFamily="49" charset="-122"/>
                <a:ea typeface="仿宋_GB2312" pitchFamily="49" charset="-122"/>
              </a:rPr>
              <a:t>93，VHDL2001</a:t>
            </a:r>
            <a:r>
              <a:rPr lang="zh-CN" altLang="en-US" sz="1600" b="1" dirty="0">
                <a:latin typeface="仿宋_GB2312" pitchFamily="49" charset="-122"/>
                <a:ea typeface="仿宋_GB2312" pitchFamily="49" charset="-122"/>
              </a:rPr>
              <a:t>支持，首尾用反斜杠</a:t>
            </a:r>
            <a:r>
              <a:rPr lang="zh-CN" altLang="en-US" sz="1600" b="1" dirty="0">
                <a:latin typeface="Times New Roman" panose="02020603050405020304" pitchFamily="18" charset="0"/>
                <a:ea typeface="仿宋_GB2312" pitchFamily="49" charset="-122"/>
              </a:rPr>
              <a:t>“</a:t>
            </a:r>
            <a:r>
              <a:rPr lang="zh-CN" altLang="en-US" sz="1600" b="1" dirty="0">
                <a:latin typeface="仿宋_GB2312" pitchFamily="49" charset="-122"/>
                <a:ea typeface="仿宋_GB2312" pitchFamily="49" charset="-122"/>
              </a:rPr>
              <a:t>\</a:t>
            </a:r>
            <a:r>
              <a:rPr lang="zh-CN" altLang="en-US" sz="1600" b="1" dirty="0">
                <a:latin typeface="Times New Roman" panose="02020603050405020304" pitchFamily="18" charset="0"/>
                <a:ea typeface="仿宋_GB2312" pitchFamily="49" charset="-122"/>
              </a:rPr>
              <a:t>”</a:t>
            </a:r>
            <a:r>
              <a:rPr lang="zh-CN" altLang="en-US" sz="1600" b="1" dirty="0">
                <a:latin typeface="仿宋_GB2312" pitchFamily="49" charset="-122"/>
                <a:ea typeface="仿宋_GB2312" pitchFamily="49" charset="-122"/>
              </a:rPr>
              <a:t>定界，</a:t>
            </a:r>
          </a:p>
          <a:p>
            <a:pPr algn="just">
              <a:spcBef>
                <a:spcPct val="20000"/>
              </a:spcBef>
            </a:pPr>
            <a:r>
              <a:rPr lang="zh-CN" altLang="en-US" sz="1600" b="1" dirty="0">
                <a:latin typeface="仿宋_GB2312" pitchFamily="49" charset="-122"/>
                <a:ea typeface="仿宋_GB2312" pitchFamily="49" charset="-122"/>
              </a:rPr>
              <a:t>           区分大小写，与基本标识符不同，字符集：</a:t>
            </a:r>
            <a:r>
              <a:rPr lang="en-US" altLang="zh-CN" sz="1600" b="1" dirty="0">
                <a:latin typeface="仿宋_GB2312" pitchFamily="49" charset="-122"/>
                <a:ea typeface="仿宋_GB2312" pitchFamily="49" charset="-122"/>
              </a:rPr>
              <a:t>ASCII</a:t>
            </a:r>
            <a:r>
              <a:rPr lang="zh-CN" altLang="en-US" sz="1600" b="1" dirty="0">
                <a:latin typeface="仿宋_GB2312" pitchFamily="49" charset="-122"/>
                <a:ea typeface="仿宋_GB2312" pitchFamily="49" charset="-122"/>
              </a:rPr>
              <a:t>码，</a:t>
            </a:r>
          </a:p>
          <a:p>
            <a:pPr algn="just">
              <a:spcBef>
                <a:spcPct val="20000"/>
              </a:spcBef>
            </a:pPr>
            <a:r>
              <a:rPr lang="zh-CN" altLang="en-US" sz="1600" b="1" dirty="0">
                <a:latin typeface="仿宋_GB2312" pitchFamily="49" charset="-122"/>
                <a:ea typeface="仿宋_GB2312" pitchFamily="49" charset="-122"/>
              </a:rPr>
              <a:t>           反斜杠字符要双写，允许任意字符，包括保留字、类型字</a:t>
            </a:r>
            <a:endParaRPr lang="en-US" altLang="zh-CN" sz="1200" dirty="0">
              <a:latin typeface="黑体" panose="02010609060101010101" pitchFamily="49" charset="-122"/>
              <a:ea typeface="黑体" panose="02010609060101010101" pitchFamily="49" charset="-122"/>
              <a:sym typeface="Symbol" panose="05050102010706020507" pitchFamily="18" charset="2"/>
            </a:endParaRPr>
          </a:p>
        </p:txBody>
      </p:sp>
      <p:sp>
        <p:nvSpPr>
          <p:cNvPr id="63499" name="Rectangle 11">
            <a:extLst>
              <a:ext uri="{FF2B5EF4-FFF2-40B4-BE49-F238E27FC236}">
                <a16:creationId xmlns:a16="http://schemas.microsoft.com/office/drawing/2014/main" id="{0DB11AA8-3DA1-416F-98A3-AD21C9EA6729}"/>
              </a:ext>
            </a:extLst>
          </p:cNvPr>
          <p:cNvSpPr>
            <a:spLocks noChangeArrowheads="1"/>
          </p:cNvSpPr>
          <p:nvPr/>
        </p:nvSpPr>
        <p:spPr bwMode="auto">
          <a:xfrm>
            <a:off x="1524000" y="4114800"/>
            <a:ext cx="31194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latin typeface="Times New Roman" panose="02020603050405020304" pitchFamily="18" charset="0"/>
                <a:ea typeface="仿宋_GB2312" pitchFamily="49" charset="-122"/>
              </a:rPr>
              <a:t>▲</a:t>
            </a:r>
            <a:r>
              <a:rPr lang="zh-CN" altLang="en-US" sz="1600" b="1">
                <a:latin typeface="Times New Roman" panose="02020603050405020304" pitchFamily="18" charset="0"/>
                <a:ea typeface="仿宋_GB2312" pitchFamily="49" charset="-122"/>
              </a:rPr>
              <a:t> </a:t>
            </a:r>
            <a:r>
              <a:rPr lang="zh-CN" altLang="en-US" sz="2000" b="1">
                <a:latin typeface="Times New Roman" panose="02020603050405020304" pitchFamily="18" charset="0"/>
                <a:ea typeface="仿宋_GB2312" pitchFamily="49" charset="-122"/>
              </a:rPr>
              <a:t>保留字   类型字   专用字</a:t>
            </a:r>
          </a:p>
        </p:txBody>
      </p:sp>
      <p:sp>
        <p:nvSpPr>
          <p:cNvPr id="63500" name="Rectangle 12">
            <a:extLst>
              <a:ext uri="{FF2B5EF4-FFF2-40B4-BE49-F238E27FC236}">
                <a16:creationId xmlns:a16="http://schemas.microsoft.com/office/drawing/2014/main" id="{B487816D-ED5B-4429-90AE-DEA92C6637CF}"/>
              </a:ext>
            </a:extLst>
          </p:cNvPr>
          <p:cNvSpPr>
            <a:spLocks noChangeArrowheads="1"/>
          </p:cNvSpPr>
          <p:nvPr/>
        </p:nvSpPr>
        <p:spPr bwMode="auto">
          <a:xfrm>
            <a:off x="1752600" y="4572000"/>
            <a:ext cx="72390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sz="2400">
                <a:solidFill>
                  <a:schemeClr val="tx1"/>
                </a:solidFill>
                <a:latin typeface="Times" panose="02020603050405020304" pitchFamily="18" charset="0"/>
              </a:defRPr>
            </a:lvl1pPr>
            <a:lvl2pPr>
              <a:defRPr sz="2400">
                <a:solidFill>
                  <a:schemeClr val="tx1"/>
                </a:solidFill>
                <a:latin typeface="Times" panose="02020603050405020304" pitchFamily="18" charset="0"/>
              </a:defRPr>
            </a:lvl2pPr>
            <a:lvl3pPr>
              <a:defRPr sz="2400">
                <a:solidFill>
                  <a:schemeClr val="tx1"/>
                </a:solidFill>
                <a:latin typeface="Times" panose="02020603050405020304" pitchFamily="18" charset="0"/>
              </a:defRPr>
            </a:lvl3pPr>
            <a:lvl4pPr>
              <a:defRPr sz="2400">
                <a:solidFill>
                  <a:schemeClr val="tx1"/>
                </a:solidFill>
                <a:latin typeface="Times" panose="02020603050405020304" pitchFamily="18" charset="0"/>
              </a:defRPr>
            </a:lvl4pPr>
            <a:lvl5pPr>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gn="just">
              <a:spcBef>
                <a:spcPct val="20000"/>
              </a:spcBef>
            </a:pPr>
            <a:r>
              <a:rPr lang="zh-CN" altLang="en-US" sz="1600" b="1">
                <a:latin typeface="Times New Roman" panose="02020603050405020304" pitchFamily="18" charset="0"/>
                <a:ea typeface="黑体" panose="02010609060101010101" pitchFamily="49" charset="-122"/>
              </a:rPr>
              <a:t>保留字    </a:t>
            </a:r>
            <a:r>
              <a:rPr lang="zh-CN" altLang="en-US" sz="1600" b="1">
                <a:latin typeface="仿宋_GB2312" pitchFamily="49" charset="-122"/>
                <a:ea typeface="仿宋_GB2312" pitchFamily="49" charset="-122"/>
              </a:rPr>
              <a:t>预留用于专门用途的标识符，</a:t>
            </a:r>
            <a:r>
              <a:rPr lang="en-US" altLang="zh-CN" sz="1600" b="1">
                <a:latin typeface="仿宋_GB2312" pitchFamily="49" charset="-122"/>
                <a:ea typeface="仿宋_GB2312" pitchFamily="49" charset="-122"/>
              </a:rPr>
              <a:t>VHDL</a:t>
            </a:r>
            <a:r>
              <a:rPr lang="en-US" altLang="zh-CN" sz="1600" b="1">
                <a:latin typeface="Times New Roman" panose="02020603050405020304" pitchFamily="18" charset="0"/>
                <a:ea typeface="仿宋_GB2312" pitchFamily="49" charset="-122"/>
              </a:rPr>
              <a:t>’</a:t>
            </a:r>
            <a:r>
              <a:rPr lang="en-US" altLang="zh-CN" sz="1600" b="1">
                <a:latin typeface="仿宋_GB2312" pitchFamily="49" charset="-122"/>
                <a:ea typeface="仿宋_GB2312" pitchFamily="49" charset="-122"/>
              </a:rPr>
              <a:t>87,VHDL</a:t>
            </a:r>
            <a:r>
              <a:rPr lang="en-US" altLang="zh-CN" sz="1600" b="1">
                <a:latin typeface="Times New Roman" panose="02020603050405020304" pitchFamily="18" charset="0"/>
                <a:ea typeface="仿宋_GB2312" pitchFamily="49" charset="-122"/>
              </a:rPr>
              <a:t>’</a:t>
            </a:r>
            <a:r>
              <a:rPr lang="en-US" altLang="zh-CN" sz="1600" b="1">
                <a:latin typeface="仿宋_GB2312" pitchFamily="49" charset="-122"/>
                <a:ea typeface="仿宋_GB2312" pitchFamily="49" charset="-122"/>
              </a:rPr>
              <a:t>93</a:t>
            </a:r>
            <a:r>
              <a:rPr lang="zh-CN" altLang="en-US" sz="1600" b="1">
                <a:latin typeface="仿宋_GB2312" pitchFamily="49" charset="-122"/>
                <a:ea typeface="仿宋_GB2312" pitchFamily="49" charset="-122"/>
              </a:rPr>
              <a:t>和</a:t>
            </a:r>
            <a:r>
              <a:rPr lang="en-US" altLang="zh-CN" sz="1600" b="1">
                <a:latin typeface="仿宋_GB2312" pitchFamily="49" charset="-122"/>
                <a:ea typeface="仿宋_GB2312" pitchFamily="49" charset="-122"/>
              </a:rPr>
              <a:t>VHDL2001</a:t>
            </a:r>
            <a:r>
              <a:rPr lang="zh-CN" altLang="en-US" sz="1600" b="1">
                <a:latin typeface="仿宋_GB2312" pitchFamily="49" charset="-122"/>
                <a:ea typeface="仿宋_GB2312" pitchFamily="49" charset="-122"/>
              </a:rPr>
              <a:t>有差别</a:t>
            </a:r>
          </a:p>
          <a:p>
            <a:pPr algn="just">
              <a:spcBef>
                <a:spcPct val="60000"/>
              </a:spcBef>
            </a:pPr>
            <a:r>
              <a:rPr lang="zh-CN" altLang="en-US" sz="1600" b="1">
                <a:latin typeface="Times New Roman" panose="02020603050405020304" pitchFamily="18" charset="0"/>
                <a:ea typeface="黑体" panose="02010609060101010101" pitchFamily="49" charset="-122"/>
              </a:rPr>
              <a:t>类型字    </a:t>
            </a:r>
            <a:r>
              <a:rPr lang="zh-CN" altLang="en-US" sz="1600" b="1">
                <a:latin typeface="Times New Roman" panose="02020603050405020304" pitchFamily="18" charset="0"/>
                <a:ea typeface="仿宋_GB2312" pitchFamily="49" charset="-122"/>
              </a:rPr>
              <a:t>用于表示数据类型的标识符</a:t>
            </a:r>
            <a:endParaRPr lang="zh-CN" altLang="en-US" sz="1600" b="1">
              <a:latin typeface="仿宋_GB2312" pitchFamily="49" charset="-122"/>
              <a:ea typeface="仿宋_GB2312" pitchFamily="49" charset="-122"/>
            </a:endParaRPr>
          </a:p>
          <a:p>
            <a:pPr algn="just">
              <a:spcBef>
                <a:spcPct val="60000"/>
              </a:spcBef>
            </a:pPr>
            <a:r>
              <a:rPr lang="zh-CN" altLang="en-US" sz="1600" b="1">
                <a:latin typeface="Times New Roman" panose="02020603050405020304" pitchFamily="18" charset="0"/>
                <a:ea typeface="黑体" panose="02010609060101010101" pitchFamily="49" charset="-122"/>
              </a:rPr>
              <a:t>专用字    </a:t>
            </a:r>
            <a:r>
              <a:rPr lang="zh-CN" altLang="en-US" sz="1600" b="1">
                <a:latin typeface="Times New Roman" panose="02020603050405020304" pitchFamily="18" charset="0"/>
                <a:ea typeface="仿宋_GB2312" pitchFamily="49" charset="-122"/>
              </a:rPr>
              <a:t>用于表示特别信息和常量的标识符</a:t>
            </a:r>
            <a:endParaRPr lang="en-US" altLang="zh-CN" sz="1600" b="1">
              <a:latin typeface="Times New Roman" panose="02020603050405020304" pitchFamily="18" charset="0"/>
              <a:ea typeface="仿宋_GB2312" pitchFamily="49"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9056E18-A2D6-49D9-93B0-06084531501D}"/>
              </a:ext>
            </a:extLst>
          </p:cNvPr>
          <p:cNvSpPr>
            <a:spLocks noGrp="1"/>
          </p:cNvSpPr>
          <p:nvPr>
            <p:ph type="dt" sz="half" idx="10"/>
          </p:nvPr>
        </p:nvSpPr>
        <p:spPr/>
        <p:txBody>
          <a:bodyPr/>
          <a:lstStyle/>
          <a:p>
            <a:fld id="{53223F48-EEBF-4361-8377-DE86722A6831}" type="datetime1">
              <a:rPr lang="zh-CN" altLang="en-US" smtClean="0"/>
              <a:pPr/>
              <a:t>2018/11/27</a:t>
            </a:fld>
            <a:endParaRPr lang="en-US" altLang="en-US"/>
          </a:p>
        </p:txBody>
      </p:sp>
      <p:sp>
        <p:nvSpPr>
          <p:cNvPr id="3" name="页脚占位符 2">
            <a:extLst>
              <a:ext uri="{FF2B5EF4-FFF2-40B4-BE49-F238E27FC236}">
                <a16:creationId xmlns:a16="http://schemas.microsoft.com/office/drawing/2014/main" id="{1185E220-FED7-49B8-817F-33D0F5E853A9}"/>
              </a:ext>
            </a:extLst>
          </p:cNvPr>
          <p:cNvSpPr>
            <a:spLocks noGrp="1"/>
          </p:cNvSpPr>
          <p:nvPr>
            <p:ph type="ftr" sz="quarter" idx="11"/>
          </p:nvPr>
        </p:nvSpPr>
        <p:spPr/>
        <p:txBody>
          <a:bodyPr/>
          <a:lstStyle/>
          <a:p>
            <a:r>
              <a:rPr lang="zh-CN" altLang="en-US"/>
              <a:t>电子教案 </a:t>
            </a:r>
            <a:r>
              <a:rPr lang="en-US" altLang="zh-CN"/>
              <a:t>Page </a:t>
            </a:r>
            <a:fld id="{A0D041F3-6A94-4357-9972-46B3A240DE34}" type="slidenum">
              <a:rPr lang="en-US" altLang="zh-CN" smtClean="0"/>
              <a:pPr/>
              <a:t>80</a:t>
            </a:fld>
            <a:r>
              <a:rPr lang="en-US" altLang="zh-CN"/>
              <a:t> of 97</a:t>
            </a:r>
          </a:p>
        </p:txBody>
      </p:sp>
      <p:sp>
        <p:nvSpPr>
          <p:cNvPr id="4" name="矩形 3">
            <a:extLst>
              <a:ext uri="{FF2B5EF4-FFF2-40B4-BE49-F238E27FC236}">
                <a16:creationId xmlns:a16="http://schemas.microsoft.com/office/drawing/2014/main" id="{7E7AF8FF-00ED-4524-BBA5-0E540996957F}"/>
              </a:ext>
            </a:extLst>
          </p:cNvPr>
          <p:cNvSpPr/>
          <p:nvPr/>
        </p:nvSpPr>
        <p:spPr>
          <a:xfrm>
            <a:off x="647700" y="609600"/>
            <a:ext cx="7848600" cy="2677656"/>
          </a:xfrm>
          <a:prstGeom prst="rect">
            <a:avLst/>
          </a:prstGeom>
        </p:spPr>
        <p:txBody>
          <a:bodyPr wrap="square">
            <a:spAutoFit/>
          </a:bodyPr>
          <a:lstStyle/>
          <a:p>
            <a:pPr algn="just">
              <a:spcAft>
                <a:spcPts val="0"/>
              </a:spcAft>
            </a:pPr>
            <a:r>
              <a:rPr lang="zh-CN" altLang="zh-CN" kern="100" dirty="0">
                <a:latin typeface="Times New Roman" panose="02020603050405020304" pitchFamily="18" charset="0"/>
                <a:ea typeface="宋体" panose="02010600030101010101" pitchFamily="2" charset="-122"/>
              </a:rPr>
              <a:t>状态机分为三大类型：</a:t>
            </a:r>
          </a:p>
          <a:p>
            <a:pPr marL="342900" lvl="0" indent="-342900" algn="just">
              <a:spcAft>
                <a:spcPts val="0"/>
              </a:spcAft>
              <a:buFont typeface="+mj-lt"/>
              <a:buAutoNum type="arabicPeriod"/>
              <a:tabLst>
                <a:tab pos="228600" algn="l"/>
              </a:tabLst>
            </a:pPr>
            <a:r>
              <a:rPr lang="en-US" altLang="zh-CN" kern="100" dirty="0">
                <a:latin typeface="Times New Roman" panose="02020603050405020304" pitchFamily="18" charset="0"/>
                <a:ea typeface="宋体" panose="02010600030101010101" pitchFamily="2" charset="-122"/>
              </a:rPr>
              <a:t>Moore</a:t>
            </a:r>
            <a:r>
              <a:rPr lang="zh-CN" altLang="zh-CN" kern="100" dirty="0">
                <a:latin typeface="Times New Roman" panose="02020603050405020304" pitchFamily="18" charset="0"/>
                <a:ea typeface="宋体" panose="02010600030101010101" pitchFamily="2" charset="-122"/>
              </a:rPr>
              <a:t>状态机：次态</a:t>
            </a:r>
            <a:r>
              <a:rPr lang="en-US" altLang="zh-CN" kern="100" dirty="0">
                <a:latin typeface="Times New Roman" panose="02020603050405020304" pitchFamily="18" charset="0"/>
                <a:ea typeface="宋体" panose="02010600030101010101" pitchFamily="2" charset="-122"/>
              </a:rPr>
              <a:t>=f(</a:t>
            </a:r>
            <a:r>
              <a:rPr lang="zh-CN" altLang="zh-CN" kern="100" dirty="0">
                <a:latin typeface="Times New Roman" panose="02020603050405020304" pitchFamily="18" charset="0"/>
                <a:ea typeface="宋体" panose="02010600030101010101" pitchFamily="2" charset="-122"/>
              </a:rPr>
              <a:t>现状</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，输出</a:t>
            </a:r>
            <a:r>
              <a:rPr lang="en-US" altLang="zh-CN" kern="100" dirty="0">
                <a:latin typeface="Times New Roman" panose="02020603050405020304" pitchFamily="18" charset="0"/>
                <a:ea typeface="宋体" panose="02010600030101010101" pitchFamily="2" charset="-122"/>
              </a:rPr>
              <a:t>=f(</a:t>
            </a:r>
            <a:r>
              <a:rPr lang="zh-CN" altLang="zh-CN" kern="100" dirty="0">
                <a:latin typeface="Times New Roman" panose="02020603050405020304" pitchFamily="18" charset="0"/>
                <a:ea typeface="宋体" panose="02010600030101010101" pitchFamily="2" charset="-122"/>
              </a:rPr>
              <a:t>现状</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，即输出信号是直接由状态寄存器译码得到</a:t>
            </a:r>
          </a:p>
          <a:p>
            <a:pPr marL="342900" lvl="0" indent="-342900" algn="just">
              <a:spcAft>
                <a:spcPts val="0"/>
              </a:spcAft>
              <a:buFont typeface="+mj-lt"/>
              <a:buAutoNum type="arabicPeriod"/>
              <a:tabLst>
                <a:tab pos="228600" algn="l"/>
              </a:tabLst>
            </a:pPr>
            <a:r>
              <a:rPr lang="en-US" altLang="zh-CN" kern="100" dirty="0">
                <a:latin typeface="Times New Roman" panose="02020603050405020304" pitchFamily="18" charset="0"/>
                <a:ea typeface="宋体" panose="02010600030101010101" pitchFamily="2" charset="-122"/>
              </a:rPr>
              <a:t>Mealy</a:t>
            </a:r>
            <a:r>
              <a:rPr lang="zh-CN" altLang="zh-CN" kern="100" dirty="0">
                <a:latin typeface="Times New Roman" panose="02020603050405020304" pitchFamily="18" charset="0"/>
                <a:ea typeface="宋体" panose="02010600030101010101" pitchFamily="2" charset="-122"/>
              </a:rPr>
              <a:t>状态机：次态</a:t>
            </a:r>
            <a:r>
              <a:rPr lang="en-US" altLang="zh-CN" kern="100" dirty="0">
                <a:latin typeface="Times New Roman" panose="02020603050405020304" pitchFamily="18" charset="0"/>
                <a:ea typeface="宋体" panose="02010600030101010101" pitchFamily="2" charset="-122"/>
              </a:rPr>
              <a:t>=f(</a:t>
            </a:r>
            <a:r>
              <a:rPr lang="zh-CN" altLang="zh-CN" kern="100" dirty="0">
                <a:latin typeface="Times New Roman" panose="02020603050405020304" pitchFamily="18" charset="0"/>
                <a:ea typeface="宋体" panose="02010600030101010101" pitchFamily="2" charset="-122"/>
              </a:rPr>
              <a:t>现状，输入</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，输出</a:t>
            </a:r>
            <a:r>
              <a:rPr lang="en-US" altLang="zh-CN" kern="100" dirty="0">
                <a:latin typeface="Times New Roman" panose="02020603050405020304" pitchFamily="18" charset="0"/>
                <a:ea typeface="宋体" panose="02010600030101010101" pitchFamily="2" charset="-122"/>
              </a:rPr>
              <a:t>=f(</a:t>
            </a:r>
            <a:r>
              <a:rPr lang="zh-CN" altLang="zh-CN" kern="100" dirty="0">
                <a:latin typeface="Times New Roman" panose="02020603050405020304" pitchFamily="18" charset="0"/>
                <a:ea typeface="宋体" panose="02010600030101010101" pitchFamily="2" charset="-122"/>
              </a:rPr>
              <a:t>现状，输入</a:t>
            </a:r>
            <a:r>
              <a:rPr lang="en-US" altLang="zh-CN" kern="100" dirty="0">
                <a:latin typeface="Times New Roman" panose="02020603050405020304" pitchFamily="18" charset="0"/>
                <a:ea typeface="宋体" panose="02010600030101010101" pitchFamily="2" charset="-122"/>
              </a:rPr>
              <a:t>)</a:t>
            </a:r>
            <a:r>
              <a:rPr lang="zh-CN" altLang="zh-CN" kern="100" dirty="0">
                <a:latin typeface="Times New Roman" panose="02020603050405020304" pitchFamily="18" charset="0"/>
                <a:ea typeface="宋体" panose="02010600030101010101" pitchFamily="2" charset="-122"/>
              </a:rPr>
              <a:t>，即以现时的输入信号结合即将变成次态的现状编码成信号输出。</a:t>
            </a:r>
          </a:p>
          <a:p>
            <a:pPr marL="342900" lvl="0" indent="-342900" algn="just">
              <a:spcAft>
                <a:spcPts val="0"/>
              </a:spcAft>
              <a:buFont typeface="+mj-lt"/>
              <a:buAutoNum type="arabicPeriod"/>
              <a:tabLst>
                <a:tab pos="228600" algn="l"/>
              </a:tabLst>
            </a:pPr>
            <a:r>
              <a:rPr lang="zh-CN" altLang="zh-CN" kern="100" dirty="0">
                <a:latin typeface="Times New Roman" panose="02020603050405020304" pitchFamily="18" charset="0"/>
                <a:ea typeface="宋体" panose="02010600030101010101" pitchFamily="2" charset="-122"/>
              </a:rPr>
              <a:t>混合型状态机</a:t>
            </a:r>
          </a:p>
        </p:txBody>
      </p:sp>
    </p:spTree>
    <p:extLst>
      <p:ext uri="{BB962C8B-B14F-4D97-AF65-F5344CB8AC3E}">
        <p14:creationId xmlns:p14="http://schemas.microsoft.com/office/powerpoint/2010/main" val="2306437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8B409FD-04F1-4468-A9AD-729ED2D11CFC}"/>
              </a:ext>
            </a:extLst>
          </p:cNvPr>
          <p:cNvSpPr>
            <a:spLocks noGrp="1"/>
          </p:cNvSpPr>
          <p:nvPr>
            <p:ph type="dt" sz="half" idx="10"/>
          </p:nvPr>
        </p:nvSpPr>
        <p:spPr/>
        <p:txBody>
          <a:bodyPr/>
          <a:lstStyle/>
          <a:p>
            <a:fld id="{53223F48-EEBF-4361-8377-DE86722A6831}" type="datetime1">
              <a:rPr lang="zh-CN" altLang="en-US" smtClean="0"/>
              <a:pPr/>
              <a:t>2018/11/27</a:t>
            </a:fld>
            <a:endParaRPr lang="en-US" altLang="en-US"/>
          </a:p>
        </p:txBody>
      </p:sp>
      <p:sp>
        <p:nvSpPr>
          <p:cNvPr id="3" name="页脚占位符 2">
            <a:extLst>
              <a:ext uri="{FF2B5EF4-FFF2-40B4-BE49-F238E27FC236}">
                <a16:creationId xmlns:a16="http://schemas.microsoft.com/office/drawing/2014/main" id="{F83DBFC5-F897-4735-A3A2-8C531B24FF34}"/>
              </a:ext>
            </a:extLst>
          </p:cNvPr>
          <p:cNvSpPr>
            <a:spLocks noGrp="1"/>
          </p:cNvSpPr>
          <p:nvPr>
            <p:ph type="ftr" sz="quarter" idx="11"/>
          </p:nvPr>
        </p:nvSpPr>
        <p:spPr/>
        <p:txBody>
          <a:bodyPr/>
          <a:lstStyle/>
          <a:p>
            <a:r>
              <a:rPr lang="zh-CN" altLang="en-US"/>
              <a:t>电子教案 </a:t>
            </a:r>
            <a:r>
              <a:rPr lang="en-US" altLang="zh-CN"/>
              <a:t>Page </a:t>
            </a:r>
            <a:fld id="{A0D041F3-6A94-4357-9972-46B3A240DE34}" type="slidenum">
              <a:rPr lang="en-US" altLang="zh-CN" smtClean="0"/>
              <a:pPr/>
              <a:t>81</a:t>
            </a:fld>
            <a:r>
              <a:rPr lang="en-US" altLang="zh-CN"/>
              <a:t> of 97</a:t>
            </a:r>
          </a:p>
        </p:txBody>
      </p:sp>
      <p:sp>
        <p:nvSpPr>
          <p:cNvPr id="4" name="矩形 3">
            <a:extLst>
              <a:ext uri="{FF2B5EF4-FFF2-40B4-BE49-F238E27FC236}">
                <a16:creationId xmlns:a16="http://schemas.microsoft.com/office/drawing/2014/main" id="{124BA4BF-56C7-4C57-BFD2-A422D9F29DC0}"/>
              </a:ext>
            </a:extLst>
          </p:cNvPr>
          <p:cNvSpPr/>
          <p:nvPr/>
        </p:nvSpPr>
        <p:spPr>
          <a:xfrm>
            <a:off x="240149" y="228600"/>
            <a:ext cx="2339102" cy="461665"/>
          </a:xfrm>
          <a:prstGeom prst="rect">
            <a:avLst/>
          </a:prstGeom>
        </p:spPr>
        <p:txBody>
          <a:bodyPr wrap="none">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序列信号发生器</a:t>
            </a:r>
            <a:endParaRPr lang="zh-CN" altLang="en-US" dirty="0"/>
          </a:p>
        </p:txBody>
      </p:sp>
      <p:pic>
        <p:nvPicPr>
          <p:cNvPr id="159746" name="Picture 2">
            <a:extLst>
              <a:ext uri="{FF2B5EF4-FFF2-40B4-BE49-F238E27FC236}">
                <a16:creationId xmlns:a16="http://schemas.microsoft.com/office/drawing/2014/main" id="{126BDDFF-6EC9-4AEC-9931-BEE31E5EDA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71600"/>
            <a:ext cx="784986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018703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0C5E3C3-B153-40D9-ADF0-818F223C33AD}"/>
              </a:ext>
            </a:extLst>
          </p:cNvPr>
          <p:cNvSpPr>
            <a:spLocks noGrp="1"/>
          </p:cNvSpPr>
          <p:nvPr>
            <p:ph type="dt" sz="half" idx="10"/>
          </p:nvPr>
        </p:nvSpPr>
        <p:spPr/>
        <p:txBody>
          <a:bodyPr/>
          <a:lstStyle/>
          <a:p>
            <a:fld id="{53223F48-EEBF-4361-8377-DE86722A6831}" type="datetime1">
              <a:rPr lang="zh-CN" altLang="en-US" smtClean="0"/>
              <a:pPr/>
              <a:t>2018/11/27</a:t>
            </a:fld>
            <a:endParaRPr lang="en-US" altLang="en-US"/>
          </a:p>
        </p:txBody>
      </p:sp>
      <p:sp>
        <p:nvSpPr>
          <p:cNvPr id="3" name="页脚占位符 2">
            <a:extLst>
              <a:ext uri="{FF2B5EF4-FFF2-40B4-BE49-F238E27FC236}">
                <a16:creationId xmlns:a16="http://schemas.microsoft.com/office/drawing/2014/main" id="{5D43C3E8-B57B-4510-ABE9-B56096517D98}"/>
              </a:ext>
            </a:extLst>
          </p:cNvPr>
          <p:cNvSpPr>
            <a:spLocks noGrp="1"/>
          </p:cNvSpPr>
          <p:nvPr>
            <p:ph type="ftr" sz="quarter" idx="11"/>
          </p:nvPr>
        </p:nvSpPr>
        <p:spPr/>
        <p:txBody>
          <a:bodyPr/>
          <a:lstStyle/>
          <a:p>
            <a:r>
              <a:rPr lang="zh-CN" altLang="en-US"/>
              <a:t>电子教案 </a:t>
            </a:r>
            <a:r>
              <a:rPr lang="en-US" altLang="zh-CN"/>
              <a:t>Page </a:t>
            </a:r>
            <a:fld id="{A0D041F3-6A94-4357-9972-46B3A240DE34}" type="slidenum">
              <a:rPr lang="en-US" altLang="zh-CN" smtClean="0"/>
              <a:pPr/>
              <a:t>82</a:t>
            </a:fld>
            <a:r>
              <a:rPr lang="en-US" altLang="zh-CN"/>
              <a:t> of 97</a:t>
            </a:r>
          </a:p>
        </p:txBody>
      </p:sp>
      <p:pic>
        <p:nvPicPr>
          <p:cNvPr id="160770" name="Picture 2">
            <a:extLst>
              <a:ext uri="{FF2B5EF4-FFF2-40B4-BE49-F238E27FC236}">
                <a16:creationId xmlns:a16="http://schemas.microsoft.com/office/drawing/2014/main" id="{2C3F684B-6C6B-4226-9E30-EA7FCF292E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381000"/>
            <a:ext cx="520065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71" name="Picture 3">
            <a:extLst>
              <a:ext uri="{FF2B5EF4-FFF2-40B4-BE49-F238E27FC236}">
                <a16:creationId xmlns:a16="http://schemas.microsoft.com/office/drawing/2014/main" id="{CE17D601-779D-43B2-A24C-731FFE33C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228850"/>
            <a:ext cx="4714875"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72" name="Picture 4">
            <a:extLst>
              <a:ext uri="{FF2B5EF4-FFF2-40B4-BE49-F238E27FC236}">
                <a16:creationId xmlns:a16="http://schemas.microsoft.com/office/drawing/2014/main" id="{877ED02B-B51B-4348-AF14-5BB9B51B04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2162" y="2495551"/>
            <a:ext cx="49053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73" name="Picture 5">
            <a:extLst>
              <a:ext uri="{FF2B5EF4-FFF2-40B4-BE49-F238E27FC236}">
                <a16:creationId xmlns:a16="http://schemas.microsoft.com/office/drawing/2014/main" id="{E88917EB-AFA2-4F71-B44D-B8C432218E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1534" y="407020"/>
            <a:ext cx="3886681" cy="159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74" name="Picture 6">
            <a:extLst>
              <a:ext uri="{FF2B5EF4-FFF2-40B4-BE49-F238E27FC236}">
                <a16:creationId xmlns:a16="http://schemas.microsoft.com/office/drawing/2014/main" id="{DE8DD3B7-923B-42CE-AFE0-B4D39AE2EB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9060" y="4762500"/>
            <a:ext cx="5267325"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81912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B2395BD-6494-4FB1-9BB0-E88C594762F0}"/>
              </a:ext>
            </a:extLst>
          </p:cNvPr>
          <p:cNvSpPr>
            <a:spLocks noGrp="1"/>
          </p:cNvSpPr>
          <p:nvPr>
            <p:ph type="dt" sz="half" idx="10"/>
          </p:nvPr>
        </p:nvSpPr>
        <p:spPr/>
        <p:txBody>
          <a:bodyPr/>
          <a:lstStyle/>
          <a:p>
            <a:fld id="{53223F48-EEBF-4361-8377-DE86722A6831}" type="datetime1">
              <a:rPr lang="zh-CN" altLang="en-US" smtClean="0"/>
              <a:pPr/>
              <a:t>2018/11/27</a:t>
            </a:fld>
            <a:endParaRPr lang="en-US" altLang="en-US"/>
          </a:p>
        </p:txBody>
      </p:sp>
      <p:sp>
        <p:nvSpPr>
          <p:cNvPr id="3" name="页脚占位符 2">
            <a:extLst>
              <a:ext uri="{FF2B5EF4-FFF2-40B4-BE49-F238E27FC236}">
                <a16:creationId xmlns:a16="http://schemas.microsoft.com/office/drawing/2014/main" id="{A29E5B7C-1A0B-4002-8366-EFFF0A7FEC81}"/>
              </a:ext>
            </a:extLst>
          </p:cNvPr>
          <p:cNvSpPr>
            <a:spLocks noGrp="1"/>
          </p:cNvSpPr>
          <p:nvPr>
            <p:ph type="ftr" sz="quarter" idx="11"/>
          </p:nvPr>
        </p:nvSpPr>
        <p:spPr/>
        <p:txBody>
          <a:bodyPr/>
          <a:lstStyle/>
          <a:p>
            <a:r>
              <a:rPr lang="zh-CN" altLang="en-US"/>
              <a:t>电子教案 </a:t>
            </a:r>
            <a:r>
              <a:rPr lang="en-US" altLang="zh-CN"/>
              <a:t>Page </a:t>
            </a:r>
            <a:fld id="{A0D041F3-6A94-4357-9972-46B3A240DE34}" type="slidenum">
              <a:rPr lang="en-US" altLang="zh-CN" smtClean="0"/>
              <a:pPr/>
              <a:t>83</a:t>
            </a:fld>
            <a:r>
              <a:rPr lang="en-US" altLang="zh-CN"/>
              <a:t> of 97</a:t>
            </a:r>
          </a:p>
        </p:txBody>
      </p:sp>
      <p:pic>
        <p:nvPicPr>
          <p:cNvPr id="4" name="图片 3">
            <a:extLst>
              <a:ext uri="{FF2B5EF4-FFF2-40B4-BE49-F238E27FC236}">
                <a16:creationId xmlns:a16="http://schemas.microsoft.com/office/drawing/2014/main" id="{F054BA80-0422-484F-9BBA-AC19772BCDD0}"/>
              </a:ext>
            </a:extLst>
          </p:cNvPr>
          <p:cNvPicPr>
            <a:picLocks noChangeAspect="1"/>
          </p:cNvPicPr>
          <p:nvPr/>
        </p:nvPicPr>
        <p:blipFill>
          <a:blip r:embed="rId2"/>
          <a:stretch>
            <a:fillRect/>
          </a:stretch>
        </p:blipFill>
        <p:spPr>
          <a:xfrm>
            <a:off x="457200" y="228600"/>
            <a:ext cx="4676775" cy="2714625"/>
          </a:xfrm>
          <a:prstGeom prst="rect">
            <a:avLst/>
          </a:prstGeom>
        </p:spPr>
      </p:pic>
      <p:pic>
        <p:nvPicPr>
          <p:cNvPr id="5" name="图片 4">
            <a:extLst>
              <a:ext uri="{FF2B5EF4-FFF2-40B4-BE49-F238E27FC236}">
                <a16:creationId xmlns:a16="http://schemas.microsoft.com/office/drawing/2014/main" id="{94C3B9B7-3892-43AC-863F-D5EF90358C33}"/>
              </a:ext>
            </a:extLst>
          </p:cNvPr>
          <p:cNvPicPr>
            <a:picLocks noChangeAspect="1"/>
          </p:cNvPicPr>
          <p:nvPr/>
        </p:nvPicPr>
        <p:blipFill>
          <a:blip r:embed="rId3"/>
          <a:stretch>
            <a:fillRect/>
          </a:stretch>
        </p:blipFill>
        <p:spPr>
          <a:xfrm>
            <a:off x="457200" y="2943225"/>
            <a:ext cx="4752975" cy="3895725"/>
          </a:xfrm>
          <a:prstGeom prst="rect">
            <a:avLst/>
          </a:prstGeom>
        </p:spPr>
      </p:pic>
    </p:spTree>
    <p:extLst>
      <p:ext uri="{BB962C8B-B14F-4D97-AF65-F5344CB8AC3E}">
        <p14:creationId xmlns:p14="http://schemas.microsoft.com/office/powerpoint/2010/main" val="15910509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E227D28-75E6-4EFA-A525-C287DAB171A6}"/>
              </a:ext>
            </a:extLst>
          </p:cNvPr>
          <p:cNvSpPr>
            <a:spLocks noGrp="1"/>
          </p:cNvSpPr>
          <p:nvPr>
            <p:ph type="dt" sz="half" idx="10"/>
          </p:nvPr>
        </p:nvSpPr>
        <p:spPr/>
        <p:txBody>
          <a:bodyPr/>
          <a:lstStyle/>
          <a:p>
            <a:fld id="{53223F48-EEBF-4361-8377-DE86722A6831}" type="datetime1">
              <a:rPr lang="zh-CN" altLang="en-US" smtClean="0"/>
              <a:pPr/>
              <a:t>2018/11/27</a:t>
            </a:fld>
            <a:endParaRPr lang="en-US" altLang="en-US"/>
          </a:p>
        </p:txBody>
      </p:sp>
      <p:sp>
        <p:nvSpPr>
          <p:cNvPr id="3" name="页脚占位符 2">
            <a:extLst>
              <a:ext uri="{FF2B5EF4-FFF2-40B4-BE49-F238E27FC236}">
                <a16:creationId xmlns:a16="http://schemas.microsoft.com/office/drawing/2014/main" id="{420F1D08-BD65-4A92-951D-560A96E3F05F}"/>
              </a:ext>
            </a:extLst>
          </p:cNvPr>
          <p:cNvSpPr>
            <a:spLocks noGrp="1"/>
          </p:cNvSpPr>
          <p:nvPr>
            <p:ph type="ftr" sz="quarter" idx="11"/>
          </p:nvPr>
        </p:nvSpPr>
        <p:spPr/>
        <p:txBody>
          <a:bodyPr/>
          <a:lstStyle/>
          <a:p>
            <a:r>
              <a:rPr lang="zh-CN" altLang="en-US"/>
              <a:t>电子教案 </a:t>
            </a:r>
            <a:r>
              <a:rPr lang="en-US" altLang="zh-CN"/>
              <a:t>Page </a:t>
            </a:r>
            <a:fld id="{A0D041F3-6A94-4357-9972-46B3A240DE34}" type="slidenum">
              <a:rPr lang="en-US" altLang="zh-CN" smtClean="0"/>
              <a:pPr/>
              <a:t>84</a:t>
            </a:fld>
            <a:r>
              <a:rPr lang="en-US" altLang="zh-CN"/>
              <a:t> of 97</a:t>
            </a:r>
          </a:p>
        </p:txBody>
      </p:sp>
      <p:pic>
        <p:nvPicPr>
          <p:cNvPr id="4" name="图片 3">
            <a:extLst>
              <a:ext uri="{FF2B5EF4-FFF2-40B4-BE49-F238E27FC236}">
                <a16:creationId xmlns:a16="http://schemas.microsoft.com/office/drawing/2014/main" id="{B74205D1-B3FF-481D-B3D3-8E561A099A71}"/>
              </a:ext>
            </a:extLst>
          </p:cNvPr>
          <p:cNvPicPr>
            <a:picLocks noChangeAspect="1"/>
          </p:cNvPicPr>
          <p:nvPr/>
        </p:nvPicPr>
        <p:blipFill>
          <a:blip r:embed="rId2"/>
          <a:stretch>
            <a:fillRect/>
          </a:stretch>
        </p:blipFill>
        <p:spPr>
          <a:xfrm>
            <a:off x="533400" y="228600"/>
            <a:ext cx="5600700" cy="5734050"/>
          </a:xfrm>
          <a:prstGeom prst="rect">
            <a:avLst/>
          </a:prstGeom>
        </p:spPr>
      </p:pic>
    </p:spTree>
    <p:extLst>
      <p:ext uri="{BB962C8B-B14F-4D97-AF65-F5344CB8AC3E}">
        <p14:creationId xmlns:p14="http://schemas.microsoft.com/office/powerpoint/2010/main" val="23870657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B756E02-A26E-4EAD-B542-91A85ECFAC33}"/>
              </a:ext>
            </a:extLst>
          </p:cNvPr>
          <p:cNvSpPr>
            <a:spLocks noGrp="1"/>
          </p:cNvSpPr>
          <p:nvPr>
            <p:ph type="dt" sz="half" idx="10"/>
          </p:nvPr>
        </p:nvSpPr>
        <p:spPr/>
        <p:txBody>
          <a:bodyPr/>
          <a:lstStyle/>
          <a:p>
            <a:fld id="{53223F48-EEBF-4361-8377-DE86722A6831}" type="datetime1">
              <a:rPr lang="zh-CN" altLang="en-US" smtClean="0"/>
              <a:pPr/>
              <a:t>2018/11/27</a:t>
            </a:fld>
            <a:endParaRPr lang="en-US" altLang="en-US"/>
          </a:p>
        </p:txBody>
      </p:sp>
      <p:sp>
        <p:nvSpPr>
          <p:cNvPr id="3" name="页脚占位符 2">
            <a:extLst>
              <a:ext uri="{FF2B5EF4-FFF2-40B4-BE49-F238E27FC236}">
                <a16:creationId xmlns:a16="http://schemas.microsoft.com/office/drawing/2014/main" id="{BABD5833-99C2-4A3C-9FF4-88F3F6E1CAA0}"/>
              </a:ext>
            </a:extLst>
          </p:cNvPr>
          <p:cNvSpPr>
            <a:spLocks noGrp="1"/>
          </p:cNvSpPr>
          <p:nvPr>
            <p:ph type="ftr" sz="quarter" idx="11"/>
          </p:nvPr>
        </p:nvSpPr>
        <p:spPr/>
        <p:txBody>
          <a:bodyPr/>
          <a:lstStyle/>
          <a:p>
            <a:r>
              <a:rPr lang="zh-CN" altLang="en-US"/>
              <a:t>电子教案 </a:t>
            </a:r>
            <a:r>
              <a:rPr lang="en-US" altLang="zh-CN"/>
              <a:t>Page </a:t>
            </a:r>
            <a:fld id="{A0D041F3-6A94-4357-9972-46B3A240DE34}" type="slidenum">
              <a:rPr lang="en-US" altLang="zh-CN" smtClean="0"/>
              <a:pPr/>
              <a:t>85</a:t>
            </a:fld>
            <a:r>
              <a:rPr lang="en-US" altLang="zh-CN"/>
              <a:t> of 97</a:t>
            </a:r>
          </a:p>
        </p:txBody>
      </p:sp>
      <p:pic>
        <p:nvPicPr>
          <p:cNvPr id="4" name="图片 3">
            <a:extLst>
              <a:ext uri="{FF2B5EF4-FFF2-40B4-BE49-F238E27FC236}">
                <a16:creationId xmlns:a16="http://schemas.microsoft.com/office/drawing/2014/main" id="{35AD30CB-5956-434C-8AAB-3C4839824521}"/>
              </a:ext>
            </a:extLst>
          </p:cNvPr>
          <p:cNvPicPr>
            <a:picLocks noChangeAspect="1"/>
          </p:cNvPicPr>
          <p:nvPr/>
        </p:nvPicPr>
        <p:blipFill>
          <a:blip r:embed="rId2"/>
          <a:stretch>
            <a:fillRect/>
          </a:stretch>
        </p:blipFill>
        <p:spPr>
          <a:xfrm>
            <a:off x="457200" y="244398"/>
            <a:ext cx="8401050" cy="6134100"/>
          </a:xfrm>
          <a:prstGeom prst="rect">
            <a:avLst/>
          </a:prstGeom>
        </p:spPr>
      </p:pic>
    </p:spTree>
    <p:extLst>
      <p:ext uri="{BB962C8B-B14F-4D97-AF65-F5344CB8AC3E}">
        <p14:creationId xmlns:p14="http://schemas.microsoft.com/office/powerpoint/2010/main" val="1182526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9CC5C3D-BB2B-469B-B558-70D10FBE572F}"/>
              </a:ext>
            </a:extLst>
          </p:cNvPr>
          <p:cNvSpPr>
            <a:spLocks noGrp="1"/>
          </p:cNvSpPr>
          <p:nvPr>
            <p:ph type="dt" sz="half" idx="10"/>
          </p:nvPr>
        </p:nvSpPr>
        <p:spPr/>
        <p:txBody>
          <a:bodyPr/>
          <a:lstStyle/>
          <a:p>
            <a:fld id="{53223F48-EEBF-4361-8377-DE86722A6831}" type="datetime1">
              <a:rPr lang="zh-CN" altLang="en-US" smtClean="0"/>
              <a:pPr/>
              <a:t>2018/11/27</a:t>
            </a:fld>
            <a:endParaRPr lang="en-US" altLang="en-US"/>
          </a:p>
        </p:txBody>
      </p:sp>
      <p:sp>
        <p:nvSpPr>
          <p:cNvPr id="3" name="页脚占位符 2">
            <a:extLst>
              <a:ext uri="{FF2B5EF4-FFF2-40B4-BE49-F238E27FC236}">
                <a16:creationId xmlns:a16="http://schemas.microsoft.com/office/drawing/2014/main" id="{E21C1BC7-90A9-4E9A-BFD5-F43E2314361E}"/>
              </a:ext>
            </a:extLst>
          </p:cNvPr>
          <p:cNvSpPr>
            <a:spLocks noGrp="1"/>
          </p:cNvSpPr>
          <p:nvPr>
            <p:ph type="ftr" sz="quarter" idx="11"/>
          </p:nvPr>
        </p:nvSpPr>
        <p:spPr/>
        <p:txBody>
          <a:bodyPr/>
          <a:lstStyle/>
          <a:p>
            <a:r>
              <a:rPr lang="zh-CN" altLang="en-US"/>
              <a:t>电子教案 </a:t>
            </a:r>
            <a:r>
              <a:rPr lang="en-US" altLang="zh-CN"/>
              <a:t>Page </a:t>
            </a:r>
            <a:fld id="{A0D041F3-6A94-4357-9972-46B3A240DE34}" type="slidenum">
              <a:rPr lang="en-US" altLang="zh-CN" smtClean="0"/>
              <a:pPr/>
              <a:t>86</a:t>
            </a:fld>
            <a:r>
              <a:rPr lang="en-US" altLang="zh-CN"/>
              <a:t> of 97</a:t>
            </a:r>
          </a:p>
        </p:txBody>
      </p:sp>
      <p:pic>
        <p:nvPicPr>
          <p:cNvPr id="4" name="图片 3">
            <a:extLst>
              <a:ext uri="{FF2B5EF4-FFF2-40B4-BE49-F238E27FC236}">
                <a16:creationId xmlns:a16="http://schemas.microsoft.com/office/drawing/2014/main" id="{5CEDF5E4-4F41-4D27-9060-1E9A29A8DE16}"/>
              </a:ext>
            </a:extLst>
          </p:cNvPr>
          <p:cNvPicPr>
            <a:picLocks noChangeAspect="1"/>
          </p:cNvPicPr>
          <p:nvPr/>
        </p:nvPicPr>
        <p:blipFill>
          <a:blip r:embed="rId2"/>
          <a:stretch>
            <a:fillRect/>
          </a:stretch>
        </p:blipFill>
        <p:spPr>
          <a:xfrm>
            <a:off x="442912" y="228600"/>
            <a:ext cx="8258175" cy="5943600"/>
          </a:xfrm>
          <a:prstGeom prst="rect">
            <a:avLst/>
          </a:prstGeom>
        </p:spPr>
      </p:pic>
    </p:spTree>
    <p:extLst>
      <p:ext uri="{BB962C8B-B14F-4D97-AF65-F5344CB8AC3E}">
        <p14:creationId xmlns:p14="http://schemas.microsoft.com/office/powerpoint/2010/main" val="14781649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E939ECE-D8AD-4773-8D1D-E998C9548A8D}"/>
              </a:ext>
            </a:extLst>
          </p:cNvPr>
          <p:cNvSpPr>
            <a:spLocks noGrp="1"/>
          </p:cNvSpPr>
          <p:nvPr>
            <p:ph type="dt" sz="half" idx="10"/>
          </p:nvPr>
        </p:nvSpPr>
        <p:spPr/>
        <p:txBody>
          <a:bodyPr/>
          <a:lstStyle/>
          <a:p>
            <a:fld id="{53223F48-EEBF-4361-8377-DE86722A6831}" type="datetime1">
              <a:rPr lang="zh-CN" altLang="en-US" smtClean="0"/>
              <a:pPr/>
              <a:t>2018/11/27</a:t>
            </a:fld>
            <a:endParaRPr lang="en-US" altLang="en-US"/>
          </a:p>
        </p:txBody>
      </p:sp>
      <p:sp>
        <p:nvSpPr>
          <p:cNvPr id="3" name="页脚占位符 2">
            <a:extLst>
              <a:ext uri="{FF2B5EF4-FFF2-40B4-BE49-F238E27FC236}">
                <a16:creationId xmlns:a16="http://schemas.microsoft.com/office/drawing/2014/main" id="{CD735528-72BE-45FA-A37A-7A499CF2D35D}"/>
              </a:ext>
            </a:extLst>
          </p:cNvPr>
          <p:cNvSpPr>
            <a:spLocks noGrp="1"/>
          </p:cNvSpPr>
          <p:nvPr>
            <p:ph type="ftr" sz="quarter" idx="11"/>
          </p:nvPr>
        </p:nvSpPr>
        <p:spPr/>
        <p:txBody>
          <a:bodyPr/>
          <a:lstStyle/>
          <a:p>
            <a:r>
              <a:rPr lang="zh-CN" altLang="en-US"/>
              <a:t>电子教案 </a:t>
            </a:r>
            <a:r>
              <a:rPr lang="en-US" altLang="zh-CN"/>
              <a:t>Page </a:t>
            </a:r>
            <a:fld id="{A0D041F3-6A94-4357-9972-46B3A240DE34}" type="slidenum">
              <a:rPr lang="en-US" altLang="zh-CN" smtClean="0"/>
              <a:pPr/>
              <a:t>87</a:t>
            </a:fld>
            <a:r>
              <a:rPr lang="en-US" altLang="zh-CN"/>
              <a:t> of 97</a:t>
            </a:r>
          </a:p>
        </p:txBody>
      </p:sp>
      <p:pic>
        <p:nvPicPr>
          <p:cNvPr id="4" name="图片 3">
            <a:extLst>
              <a:ext uri="{FF2B5EF4-FFF2-40B4-BE49-F238E27FC236}">
                <a16:creationId xmlns:a16="http://schemas.microsoft.com/office/drawing/2014/main" id="{D94A1D8C-2922-4621-ABF5-8CBFFB934743}"/>
              </a:ext>
            </a:extLst>
          </p:cNvPr>
          <p:cNvPicPr>
            <a:picLocks noChangeAspect="1"/>
          </p:cNvPicPr>
          <p:nvPr/>
        </p:nvPicPr>
        <p:blipFill>
          <a:blip r:embed="rId2"/>
          <a:stretch>
            <a:fillRect/>
          </a:stretch>
        </p:blipFill>
        <p:spPr>
          <a:xfrm>
            <a:off x="76200" y="304800"/>
            <a:ext cx="4867378" cy="5486400"/>
          </a:xfrm>
          <a:prstGeom prst="rect">
            <a:avLst/>
          </a:prstGeom>
        </p:spPr>
      </p:pic>
      <p:pic>
        <p:nvPicPr>
          <p:cNvPr id="5" name="图片 4">
            <a:extLst>
              <a:ext uri="{FF2B5EF4-FFF2-40B4-BE49-F238E27FC236}">
                <a16:creationId xmlns:a16="http://schemas.microsoft.com/office/drawing/2014/main" id="{D7D6CA38-A8AD-4745-8E53-F6A10E16E574}"/>
              </a:ext>
            </a:extLst>
          </p:cNvPr>
          <p:cNvPicPr>
            <a:picLocks noChangeAspect="1"/>
          </p:cNvPicPr>
          <p:nvPr/>
        </p:nvPicPr>
        <p:blipFill>
          <a:blip r:embed="rId3"/>
          <a:stretch>
            <a:fillRect/>
          </a:stretch>
        </p:blipFill>
        <p:spPr>
          <a:xfrm>
            <a:off x="4607497" y="152401"/>
            <a:ext cx="4460303" cy="1219200"/>
          </a:xfrm>
          <a:prstGeom prst="rect">
            <a:avLst/>
          </a:prstGeom>
        </p:spPr>
      </p:pic>
      <p:pic>
        <p:nvPicPr>
          <p:cNvPr id="6" name="图片 5">
            <a:extLst>
              <a:ext uri="{FF2B5EF4-FFF2-40B4-BE49-F238E27FC236}">
                <a16:creationId xmlns:a16="http://schemas.microsoft.com/office/drawing/2014/main" id="{59D34665-EEC5-4CB8-A76B-841D5F36F764}"/>
              </a:ext>
            </a:extLst>
          </p:cNvPr>
          <p:cNvPicPr>
            <a:picLocks noChangeAspect="1"/>
          </p:cNvPicPr>
          <p:nvPr/>
        </p:nvPicPr>
        <p:blipFill>
          <a:blip r:embed="rId4"/>
          <a:stretch>
            <a:fillRect/>
          </a:stretch>
        </p:blipFill>
        <p:spPr>
          <a:xfrm>
            <a:off x="4876800" y="1371601"/>
            <a:ext cx="3505200" cy="5313790"/>
          </a:xfrm>
          <a:prstGeom prst="rect">
            <a:avLst/>
          </a:prstGeom>
        </p:spPr>
      </p:pic>
    </p:spTree>
    <p:extLst>
      <p:ext uri="{BB962C8B-B14F-4D97-AF65-F5344CB8AC3E}">
        <p14:creationId xmlns:p14="http://schemas.microsoft.com/office/powerpoint/2010/main" val="27358861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D29D572-A12A-496C-AE06-1090877A83EC}"/>
              </a:ext>
            </a:extLst>
          </p:cNvPr>
          <p:cNvSpPr>
            <a:spLocks noGrp="1"/>
          </p:cNvSpPr>
          <p:nvPr>
            <p:ph type="dt" sz="half" idx="10"/>
          </p:nvPr>
        </p:nvSpPr>
        <p:spPr/>
        <p:txBody>
          <a:bodyPr/>
          <a:lstStyle/>
          <a:p>
            <a:fld id="{53223F48-EEBF-4361-8377-DE86722A6831}" type="datetime1">
              <a:rPr lang="zh-CN" altLang="en-US" smtClean="0"/>
              <a:pPr/>
              <a:t>2018/11/27</a:t>
            </a:fld>
            <a:endParaRPr lang="en-US" altLang="en-US"/>
          </a:p>
        </p:txBody>
      </p:sp>
      <p:sp>
        <p:nvSpPr>
          <p:cNvPr id="3" name="页脚占位符 2">
            <a:extLst>
              <a:ext uri="{FF2B5EF4-FFF2-40B4-BE49-F238E27FC236}">
                <a16:creationId xmlns:a16="http://schemas.microsoft.com/office/drawing/2014/main" id="{161A5089-B773-4D8C-B112-AFE5EC93E4DF}"/>
              </a:ext>
            </a:extLst>
          </p:cNvPr>
          <p:cNvSpPr>
            <a:spLocks noGrp="1"/>
          </p:cNvSpPr>
          <p:nvPr>
            <p:ph type="ftr" sz="quarter" idx="11"/>
          </p:nvPr>
        </p:nvSpPr>
        <p:spPr/>
        <p:txBody>
          <a:bodyPr/>
          <a:lstStyle/>
          <a:p>
            <a:r>
              <a:rPr lang="zh-CN" altLang="en-US"/>
              <a:t>电子教案 </a:t>
            </a:r>
            <a:r>
              <a:rPr lang="en-US" altLang="zh-CN"/>
              <a:t>Page </a:t>
            </a:r>
            <a:fld id="{A0D041F3-6A94-4357-9972-46B3A240DE34}" type="slidenum">
              <a:rPr lang="en-US" altLang="zh-CN" smtClean="0"/>
              <a:pPr/>
              <a:t>88</a:t>
            </a:fld>
            <a:r>
              <a:rPr lang="en-US" altLang="zh-CN"/>
              <a:t> of 97</a:t>
            </a:r>
          </a:p>
        </p:txBody>
      </p:sp>
      <p:pic>
        <p:nvPicPr>
          <p:cNvPr id="4" name="图片 3">
            <a:extLst>
              <a:ext uri="{FF2B5EF4-FFF2-40B4-BE49-F238E27FC236}">
                <a16:creationId xmlns:a16="http://schemas.microsoft.com/office/drawing/2014/main" id="{D1F72E1A-9D99-470E-8C88-C827CB0B78BF}"/>
              </a:ext>
            </a:extLst>
          </p:cNvPr>
          <p:cNvPicPr>
            <a:picLocks noChangeAspect="1"/>
          </p:cNvPicPr>
          <p:nvPr/>
        </p:nvPicPr>
        <p:blipFill>
          <a:blip r:embed="rId2"/>
          <a:stretch>
            <a:fillRect/>
          </a:stretch>
        </p:blipFill>
        <p:spPr>
          <a:xfrm>
            <a:off x="685800" y="838200"/>
            <a:ext cx="8039878" cy="3352800"/>
          </a:xfrm>
          <a:prstGeom prst="rect">
            <a:avLst/>
          </a:prstGeom>
        </p:spPr>
      </p:pic>
    </p:spTree>
    <p:extLst>
      <p:ext uri="{BB962C8B-B14F-4D97-AF65-F5344CB8AC3E}">
        <p14:creationId xmlns:p14="http://schemas.microsoft.com/office/powerpoint/2010/main" val="22087269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9AF759A-DEBA-406C-B46F-B462F405C0A2}"/>
              </a:ext>
            </a:extLst>
          </p:cNvPr>
          <p:cNvSpPr>
            <a:spLocks noGrp="1"/>
          </p:cNvSpPr>
          <p:nvPr>
            <p:ph type="dt" sz="half" idx="10"/>
          </p:nvPr>
        </p:nvSpPr>
        <p:spPr/>
        <p:txBody>
          <a:bodyPr/>
          <a:lstStyle/>
          <a:p>
            <a:fld id="{53223F48-EEBF-4361-8377-DE86722A6831}" type="datetime1">
              <a:rPr lang="zh-CN" altLang="en-US" smtClean="0"/>
              <a:pPr/>
              <a:t>2018/11/27</a:t>
            </a:fld>
            <a:endParaRPr lang="en-US" altLang="en-US"/>
          </a:p>
        </p:txBody>
      </p:sp>
      <p:sp>
        <p:nvSpPr>
          <p:cNvPr id="3" name="页脚占位符 2">
            <a:extLst>
              <a:ext uri="{FF2B5EF4-FFF2-40B4-BE49-F238E27FC236}">
                <a16:creationId xmlns:a16="http://schemas.microsoft.com/office/drawing/2014/main" id="{6B45C0D9-6A01-4A61-801D-844612CE9CEF}"/>
              </a:ext>
            </a:extLst>
          </p:cNvPr>
          <p:cNvSpPr>
            <a:spLocks noGrp="1"/>
          </p:cNvSpPr>
          <p:nvPr>
            <p:ph type="ftr" sz="quarter" idx="11"/>
          </p:nvPr>
        </p:nvSpPr>
        <p:spPr/>
        <p:txBody>
          <a:bodyPr/>
          <a:lstStyle/>
          <a:p>
            <a:r>
              <a:rPr lang="zh-CN" altLang="en-US"/>
              <a:t>电子教案 </a:t>
            </a:r>
            <a:r>
              <a:rPr lang="en-US" altLang="zh-CN"/>
              <a:t>Page </a:t>
            </a:r>
            <a:fld id="{A0D041F3-6A94-4357-9972-46B3A240DE34}" type="slidenum">
              <a:rPr lang="en-US" altLang="zh-CN" smtClean="0"/>
              <a:pPr/>
              <a:t>89</a:t>
            </a:fld>
            <a:r>
              <a:rPr lang="en-US" altLang="zh-CN"/>
              <a:t> of 97</a:t>
            </a:r>
          </a:p>
        </p:txBody>
      </p:sp>
      <p:pic>
        <p:nvPicPr>
          <p:cNvPr id="4" name="图片 3">
            <a:extLst>
              <a:ext uri="{FF2B5EF4-FFF2-40B4-BE49-F238E27FC236}">
                <a16:creationId xmlns:a16="http://schemas.microsoft.com/office/drawing/2014/main" id="{E251C3FE-BB89-4E67-8BDC-87688FFCCC89}"/>
              </a:ext>
            </a:extLst>
          </p:cNvPr>
          <p:cNvPicPr>
            <a:picLocks noChangeAspect="1"/>
          </p:cNvPicPr>
          <p:nvPr/>
        </p:nvPicPr>
        <p:blipFill>
          <a:blip r:embed="rId2"/>
          <a:stretch>
            <a:fillRect/>
          </a:stretch>
        </p:blipFill>
        <p:spPr>
          <a:xfrm>
            <a:off x="914400" y="533400"/>
            <a:ext cx="7315200" cy="5280374"/>
          </a:xfrm>
          <a:prstGeom prst="rect">
            <a:avLst/>
          </a:prstGeom>
        </p:spPr>
      </p:pic>
    </p:spTree>
    <p:extLst>
      <p:ext uri="{BB962C8B-B14F-4D97-AF65-F5344CB8AC3E}">
        <p14:creationId xmlns:p14="http://schemas.microsoft.com/office/powerpoint/2010/main" val="1424073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日期占位符 3">
            <a:extLst>
              <a:ext uri="{FF2B5EF4-FFF2-40B4-BE49-F238E27FC236}">
                <a16:creationId xmlns:a16="http://schemas.microsoft.com/office/drawing/2014/main" id="{6F614C9E-FBAE-464B-A0B8-9C4B46703B96}"/>
              </a:ext>
            </a:extLst>
          </p:cNvPr>
          <p:cNvSpPr>
            <a:spLocks noGrp="1"/>
          </p:cNvSpPr>
          <p:nvPr>
            <p:ph type="dt" sz="half" idx="10"/>
          </p:nvPr>
        </p:nvSpPr>
        <p:spPr/>
        <p:txBody>
          <a:bodyPr/>
          <a:lstStyle/>
          <a:p>
            <a:fld id="{E55E14D9-5573-48F7-80A9-928CBE401F01}" type="datetime1">
              <a:rPr lang="zh-CN" altLang="en-US"/>
              <a:pPr/>
              <a:t>2018/11/27</a:t>
            </a:fld>
            <a:endParaRPr lang="en-US" altLang="en-US"/>
          </a:p>
        </p:txBody>
      </p:sp>
      <p:sp>
        <p:nvSpPr>
          <p:cNvPr id="12" name="页脚占位符 4">
            <a:extLst>
              <a:ext uri="{FF2B5EF4-FFF2-40B4-BE49-F238E27FC236}">
                <a16:creationId xmlns:a16="http://schemas.microsoft.com/office/drawing/2014/main" id="{BD57FBE4-D320-4BCD-BAF9-79C7F5FEC2D5}"/>
              </a:ext>
            </a:extLst>
          </p:cNvPr>
          <p:cNvSpPr>
            <a:spLocks noGrp="1"/>
          </p:cNvSpPr>
          <p:nvPr>
            <p:ph type="ftr" sz="quarter" idx="11"/>
          </p:nvPr>
        </p:nvSpPr>
        <p:spPr/>
        <p:txBody>
          <a:bodyPr/>
          <a:lstStyle/>
          <a:p>
            <a:r>
              <a:rPr lang="zh-CN" altLang="en-US"/>
              <a:t>电子教案 </a:t>
            </a:r>
            <a:r>
              <a:rPr lang="en-US" altLang="zh-CN"/>
              <a:t>Page </a:t>
            </a:r>
            <a:fld id="{02067ED1-A9D6-4141-9A14-93452EFCA8D9}" type="slidenum">
              <a:rPr lang="en-US" altLang="zh-CN"/>
              <a:pPr/>
              <a:t>9</a:t>
            </a:fld>
            <a:r>
              <a:rPr lang="en-US" altLang="zh-CN"/>
              <a:t> of 97</a:t>
            </a:r>
          </a:p>
        </p:txBody>
      </p:sp>
      <p:sp>
        <p:nvSpPr>
          <p:cNvPr id="64514" name="Rectangle 2">
            <a:extLst>
              <a:ext uri="{FF2B5EF4-FFF2-40B4-BE49-F238E27FC236}">
                <a16:creationId xmlns:a16="http://schemas.microsoft.com/office/drawing/2014/main" id="{5AF96099-AD0E-440D-908F-9369274223A7}"/>
              </a:ext>
            </a:extLst>
          </p:cNvPr>
          <p:cNvSpPr>
            <a:spLocks noChangeArrowheads="1"/>
          </p:cNvSpPr>
          <p:nvPr/>
        </p:nvSpPr>
        <p:spPr bwMode="auto">
          <a:xfrm>
            <a:off x="0" y="0"/>
            <a:ext cx="9144000" cy="68580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15" name="Text Box 3">
            <a:extLst>
              <a:ext uri="{FF2B5EF4-FFF2-40B4-BE49-F238E27FC236}">
                <a16:creationId xmlns:a16="http://schemas.microsoft.com/office/drawing/2014/main" id="{5C93126A-BFAA-4E7C-B90D-5967A07D9C3B}"/>
              </a:ext>
            </a:extLst>
          </p:cNvPr>
          <p:cNvSpPr txBox="1">
            <a:spLocks noChangeArrowheads="1"/>
          </p:cNvSpPr>
          <p:nvPr/>
        </p:nvSpPr>
        <p:spPr bwMode="auto">
          <a:xfrm>
            <a:off x="1066800" y="0"/>
            <a:ext cx="6781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3200" b="1">
                <a:solidFill>
                  <a:schemeClr val="tx2"/>
                </a:solidFill>
                <a:latin typeface="Times New Roman" panose="02020603050405020304" pitchFamily="18" charset="0"/>
                <a:ea typeface="宋体" panose="02010600030101010101" pitchFamily="2" charset="-122"/>
              </a:rPr>
              <a:t>第二部分  </a:t>
            </a:r>
            <a:r>
              <a:rPr lang="en-US" altLang="zh-CN" sz="3200" b="1">
                <a:solidFill>
                  <a:schemeClr val="tx2"/>
                </a:solidFill>
                <a:latin typeface="Times New Roman" panose="02020603050405020304" pitchFamily="18" charset="0"/>
                <a:ea typeface="宋体" panose="02010600030101010101" pitchFamily="2" charset="-122"/>
              </a:rPr>
              <a:t>VHDL</a:t>
            </a:r>
            <a:r>
              <a:rPr lang="zh-CN" altLang="en-US" sz="3200" b="1">
                <a:solidFill>
                  <a:schemeClr val="tx2"/>
                </a:solidFill>
                <a:latin typeface="Times New Roman" panose="02020603050405020304" pitchFamily="18" charset="0"/>
                <a:ea typeface="宋体" panose="02010600030101010101" pitchFamily="2" charset="-122"/>
              </a:rPr>
              <a:t>语言的学习基础</a:t>
            </a:r>
            <a:r>
              <a:rPr lang="zh-CN" altLang="en-US" sz="1600" b="1">
                <a:latin typeface="Times New Roman" panose="02020603050405020304" pitchFamily="18" charset="0"/>
                <a:ea typeface="仿宋_GB2312" pitchFamily="49" charset="-122"/>
              </a:rPr>
              <a:t> </a:t>
            </a:r>
            <a:r>
              <a:rPr lang="zh-CN" altLang="en-US" sz="3200" b="1">
                <a:solidFill>
                  <a:schemeClr val="tx2"/>
                </a:solidFill>
                <a:latin typeface="Times New Roman" panose="02020603050405020304" pitchFamily="18" charset="0"/>
                <a:ea typeface="宋体" panose="02010600030101010101" pitchFamily="2" charset="-122"/>
              </a:rPr>
              <a:t>(3)</a:t>
            </a:r>
            <a:endParaRPr lang="en-US" altLang="en-US" sz="3200" b="1">
              <a:solidFill>
                <a:schemeClr val="tx2"/>
              </a:solidFill>
              <a:latin typeface="Times New Roman" panose="02020603050405020304" pitchFamily="18" charset="0"/>
              <a:ea typeface="宋体" panose="02010600030101010101" pitchFamily="2" charset="-122"/>
            </a:endParaRPr>
          </a:p>
        </p:txBody>
      </p:sp>
      <p:sp>
        <p:nvSpPr>
          <p:cNvPr id="64516" name="Rectangle 4">
            <a:extLst>
              <a:ext uri="{FF2B5EF4-FFF2-40B4-BE49-F238E27FC236}">
                <a16:creationId xmlns:a16="http://schemas.microsoft.com/office/drawing/2014/main" id="{D9BC1F9D-0970-4FB7-A82C-4C9D7F2099BC}"/>
              </a:ext>
            </a:extLst>
          </p:cNvPr>
          <p:cNvSpPr>
            <a:spLocks noChangeArrowheads="1"/>
          </p:cNvSpPr>
          <p:nvPr/>
        </p:nvSpPr>
        <p:spPr bwMode="auto">
          <a:xfrm>
            <a:off x="1371600" y="533400"/>
            <a:ext cx="7620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17" name="Rectangle 5">
            <a:extLst>
              <a:ext uri="{FF2B5EF4-FFF2-40B4-BE49-F238E27FC236}">
                <a16:creationId xmlns:a16="http://schemas.microsoft.com/office/drawing/2014/main" id="{40C77772-0BC7-4E14-AAF9-3305AA26AD6D}"/>
              </a:ext>
            </a:extLst>
          </p:cNvPr>
          <p:cNvSpPr>
            <a:spLocks noChangeArrowheads="1"/>
          </p:cNvSpPr>
          <p:nvPr/>
        </p:nvSpPr>
        <p:spPr bwMode="auto">
          <a:xfrm>
            <a:off x="3021013" y="3430588"/>
            <a:ext cx="4432300" cy="235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4518" name="Rectangle 6">
            <a:extLst>
              <a:ext uri="{FF2B5EF4-FFF2-40B4-BE49-F238E27FC236}">
                <a16:creationId xmlns:a16="http://schemas.microsoft.com/office/drawing/2014/main" id="{196B5E5B-7B3B-4457-AE1C-1B522CA34ADB}"/>
              </a:ext>
            </a:extLst>
          </p:cNvPr>
          <p:cNvSpPr>
            <a:spLocks noChangeArrowheads="1"/>
          </p:cNvSpPr>
          <p:nvPr/>
        </p:nvSpPr>
        <p:spPr bwMode="auto">
          <a:xfrm>
            <a:off x="152400" y="609600"/>
            <a:ext cx="8839200" cy="152400"/>
          </a:xfrm>
          <a:prstGeom prst="rect">
            <a:avLst/>
          </a:prstGeom>
          <a:solidFill>
            <a:schemeClr val="bg2">
              <a:alpha val="50000"/>
            </a:schemeClr>
          </a:solidFill>
          <a:ln w="9525">
            <a:solidFill>
              <a:srgbClr val="9933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519" name="Text Box 7">
            <a:extLst>
              <a:ext uri="{FF2B5EF4-FFF2-40B4-BE49-F238E27FC236}">
                <a16:creationId xmlns:a16="http://schemas.microsoft.com/office/drawing/2014/main" id="{EC1A7375-AB06-4D17-9CB2-9F315EF5E22A}"/>
              </a:ext>
            </a:extLst>
          </p:cNvPr>
          <p:cNvSpPr txBox="1">
            <a:spLocks noChangeArrowheads="1"/>
          </p:cNvSpPr>
          <p:nvPr/>
        </p:nvSpPr>
        <p:spPr bwMode="auto">
          <a:xfrm>
            <a:off x="762000" y="9144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zh-CN" altLang="en-US" b="1">
                <a:latin typeface="宋体" panose="02010600030101010101" pitchFamily="2" charset="-122"/>
                <a:ea typeface="宋体" panose="02010600030101010101" pitchFamily="2" charset="-122"/>
              </a:rPr>
              <a:t>书写规定与基本句法单元</a:t>
            </a:r>
          </a:p>
        </p:txBody>
      </p:sp>
      <p:sp>
        <p:nvSpPr>
          <p:cNvPr id="64520" name="Rectangle 8">
            <a:extLst>
              <a:ext uri="{FF2B5EF4-FFF2-40B4-BE49-F238E27FC236}">
                <a16:creationId xmlns:a16="http://schemas.microsoft.com/office/drawing/2014/main" id="{CF4C0CD9-FA63-4DA0-86AA-863D52DD59DD}"/>
              </a:ext>
            </a:extLst>
          </p:cNvPr>
          <p:cNvSpPr>
            <a:spLocks noChangeArrowheads="1"/>
          </p:cNvSpPr>
          <p:nvPr/>
        </p:nvSpPr>
        <p:spPr bwMode="auto">
          <a:xfrm>
            <a:off x="1871663" y="19764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4521" name="Rectangle 9">
            <a:extLst>
              <a:ext uri="{FF2B5EF4-FFF2-40B4-BE49-F238E27FC236}">
                <a16:creationId xmlns:a16="http://schemas.microsoft.com/office/drawing/2014/main" id="{378D2F31-2CDD-41DD-9EFC-DB8DC696F092}"/>
              </a:ext>
            </a:extLst>
          </p:cNvPr>
          <p:cNvSpPr>
            <a:spLocks noChangeArrowheads="1"/>
          </p:cNvSpPr>
          <p:nvPr/>
        </p:nvSpPr>
        <p:spPr bwMode="auto">
          <a:xfrm>
            <a:off x="1447800" y="1524000"/>
            <a:ext cx="44196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600">
                <a:latin typeface="Times New Roman" panose="02020603050405020304" pitchFamily="18" charset="0"/>
                <a:ea typeface="仿宋_GB2312" pitchFamily="49" charset="-122"/>
              </a:rPr>
              <a:t> ▲</a:t>
            </a:r>
            <a:r>
              <a:rPr lang="zh-CN" altLang="en-US" sz="1600" b="1">
                <a:latin typeface="Times New Roman" panose="02020603050405020304" pitchFamily="18" charset="0"/>
                <a:ea typeface="仿宋_GB2312" pitchFamily="49" charset="-122"/>
              </a:rPr>
              <a:t>数及表示法</a:t>
            </a:r>
            <a:endParaRPr lang="en-US" altLang="zh-CN" sz="2000" b="1">
              <a:latin typeface="Times New Roman" panose="02020603050405020304" pitchFamily="18" charset="0"/>
              <a:ea typeface="仿宋_GB2312" pitchFamily="49" charset="-122"/>
            </a:endParaRPr>
          </a:p>
        </p:txBody>
      </p:sp>
      <p:sp>
        <p:nvSpPr>
          <p:cNvPr id="64522" name="Rectangle 10">
            <a:extLst>
              <a:ext uri="{FF2B5EF4-FFF2-40B4-BE49-F238E27FC236}">
                <a16:creationId xmlns:a16="http://schemas.microsoft.com/office/drawing/2014/main" id="{F52EBEC0-B685-4144-A0D1-5C60013DD309}"/>
              </a:ext>
            </a:extLst>
          </p:cNvPr>
          <p:cNvSpPr>
            <a:spLocks noChangeArrowheads="1"/>
          </p:cNvSpPr>
          <p:nvPr/>
        </p:nvSpPr>
        <p:spPr bwMode="auto">
          <a:xfrm>
            <a:off x="1752600" y="1981200"/>
            <a:ext cx="7239000" cy="426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04800">
              <a:defRPr sz="2400">
                <a:solidFill>
                  <a:schemeClr val="tx1"/>
                </a:solidFill>
                <a:latin typeface="Times" panose="02020603050405020304" pitchFamily="18" charset="0"/>
              </a:defRPr>
            </a:lvl1pPr>
            <a:lvl2pPr>
              <a:defRPr sz="2400">
                <a:solidFill>
                  <a:schemeClr val="tx1"/>
                </a:solidFill>
                <a:latin typeface="Times" panose="02020603050405020304" pitchFamily="18" charset="0"/>
              </a:defRPr>
            </a:lvl2pPr>
            <a:lvl3pPr>
              <a:defRPr sz="2400">
                <a:solidFill>
                  <a:schemeClr val="tx1"/>
                </a:solidFill>
                <a:latin typeface="Times" panose="02020603050405020304" pitchFamily="18" charset="0"/>
              </a:defRPr>
            </a:lvl3pPr>
            <a:lvl4pPr>
              <a:defRPr sz="2400">
                <a:solidFill>
                  <a:schemeClr val="tx1"/>
                </a:solidFill>
                <a:latin typeface="Times" panose="02020603050405020304" pitchFamily="18" charset="0"/>
              </a:defRPr>
            </a:lvl4pPr>
            <a:lvl5pPr>
              <a:defRPr sz="2400">
                <a:solidFill>
                  <a:schemeClr val="tx1"/>
                </a:solidFill>
                <a:latin typeface="Times" panose="02020603050405020304" pitchFamily="18" charset="0"/>
              </a:defRPr>
            </a:lvl5pPr>
            <a:lvl6pPr eaLnBrk="0" fontAlgn="base" hangingPunct="0">
              <a:spcBef>
                <a:spcPct val="0"/>
              </a:spcBef>
              <a:spcAft>
                <a:spcPct val="0"/>
              </a:spcAft>
              <a:defRPr sz="2400">
                <a:solidFill>
                  <a:schemeClr val="tx1"/>
                </a:solidFill>
                <a:latin typeface="Times" panose="02020603050405020304" pitchFamily="18" charset="0"/>
              </a:defRPr>
            </a:lvl6pPr>
            <a:lvl7pPr eaLnBrk="0" fontAlgn="base" hangingPunct="0">
              <a:spcBef>
                <a:spcPct val="0"/>
              </a:spcBef>
              <a:spcAft>
                <a:spcPct val="0"/>
              </a:spcAft>
              <a:defRPr sz="2400">
                <a:solidFill>
                  <a:schemeClr val="tx1"/>
                </a:solidFill>
                <a:latin typeface="Times" panose="02020603050405020304" pitchFamily="18" charset="0"/>
              </a:defRPr>
            </a:lvl7pPr>
            <a:lvl8pPr eaLnBrk="0" fontAlgn="base" hangingPunct="0">
              <a:spcBef>
                <a:spcPct val="0"/>
              </a:spcBef>
              <a:spcAft>
                <a:spcPct val="0"/>
              </a:spcAft>
              <a:defRPr sz="2400">
                <a:solidFill>
                  <a:schemeClr val="tx1"/>
                </a:solidFill>
                <a:latin typeface="Times" panose="02020603050405020304" pitchFamily="18" charset="0"/>
              </a:defRPr>
            </a:lvl8pPr>
            <a:lvl9pPr eaLnBrk="0" fontAlgn="base" hangingPunct="0">
              <a:spcBef>
                <a:spcPct val="0"/>
              </a:spcBef>
              <a:spcAft>
                <a:spcPct val="0"/>
              </a:spcAft>
              <a:defRPr sz="2400">
                <a:solidFill>
                  <a:schemeClr val="tx1"/>
                </a:solidFill>
                <a:latin typeface="Times" panose="02020603050405020304" pitchFamily="18" charset="0"/>
              </a:defRPr>
            </a:lvl9pPr>
          </a:lstStyle>
          <a:p>
            <a:pPr algn="just">
              <a:spcBef>
                <a:spcPct val="20000"/>
              </a:spcBef>
            </a:pPr>
            <a:r>
              <a:rPr lang="zh-CN" altLang="en-US" sz="1600" b="1">
                <a:latin typeface="Times New Roman" panose="02020603050405020304" pitchFamily="18" charset="0"/>
                <a:ea typeface="黑体" panose="02010609060101010101" pitchFamily="49" charset="-122"/>
              </a:rPr>
              <a:t>数制： </a:t>
            </a:r>
            <a:r>
              <a:rPr lang="zh-CN" altLang="en-US" sz="1600" b="1">
                <a:latin typeface="Times New Roman" panose="02020603050405020304" pitchFamily="18" charset="0"/>
                <a:ea typeface="仿宋_GB2312" pitchFamily="49" charset="-122"/>
              </a:rPr>
              <a:t>二进制、十进制、十六进制                       </a:t>
            </a:r>
            <a:endParaRPr lang="en-US" altLang="zh-CN" sz="1600" b="1">
              <a:latin typeface="Times New Roman" panose="02020603050405020304" pitchFamily="18" charset="0"/>
              <a:ea typeface="仿宋_GB2312" pitchFamily="49" charset="-122"/>
            </a:endParaRPr>
          </a:p>
          <a:p>
            <a:pPr algn="just">
              <a:spcBef>
                <a:spcPct val="15000"/>
              </a:spcBef>
            </a:pPr>
            <a:r>
              <a:rPr lang="zh-CN" altLang="en-US" sz="1600" b="1">
                <a:latin typeface="Times New Roman" panose="02020603050405020304" pitchFamily="18" charset="0"/>
                <a:ea typeface="黑体" panose="02010609060101010101" pitchFamily="49" charset="-122"/>
              </a:rPr>
              <a:t>书写格式：</a:t>
            </a:r>
            <a:r>
              <a:rPr lang="zh-CN" altLang="en-US" sz="1500" b="1">
                <a:latin typeface="Times New Roman" panose="02020603050405020304" pitchFamily="18" charset="0"/>
                <a:ea typeface="仿宋_GB2312" pitchFamily="49" charset="-122"/>
              </a:rPr>
              <a:t>被表示的数 ::= &lt;基&gt;#&lt;用基表示的整数[.用基表示的整数]&gt;#[&lt;指数&gt;]        </a:t>
            </a:r>
          </a:p>
          <a:p>
            <a:pPr algn="just">
              <a:spcBef>
                <a:spcPct val="60000"/>
              </a:spcBef>
            </a:pPr>
            <a:r>
              <a:rPr lang="zh-CN" altLang="en-US" sz="1500" b="1">
                <a:latin typeface="Times New Roman" panose="02020603050405020304" pitchFamily="18" charset="0"/>
                <a:ea typeface="仿宋_GB2312" pitchFamily="49" charset="-122"/>
              </a:rPr>
              <a:t>                      &lt;基&gt;为2~16之间的十进制正整数, #号为定界符，&lt;基&gt;为10时可省略           </a:t>
            </a:r>
          </a:p>
          <a:p>
            <a:pPr algn="just">
              <a:spcBef>
                <a:spcPct val="60000"/>
              </a:spcBef>
            </a:pPr>
            <a:r>
              <a:rPr lang="zh-CN" altLang="en-US" sz="1500" b="1">
                <a:latin typeface="Times New Roman" panose="02020603050405020304" pitchFamily="18" charset="0"/>
                <a:ea typeface="仿宋_GB2312" pitchFamily="49" charset="-122"/>
              </a:rPr>
              <a:t>                      定界符和基。</a:t>
            </a:r>
          </a:p>
          <a:p>
            <a:pPr algn="just">
              <a:spcBef>
                <a:spcPct val="60000"/>
              </a:spcBef>
            </a:pPr>
            <a:r>
              <a:rPr lang="zh-CN" altLang="en-US" sz="1500" b="1">
                <a:latin typeface="Times New Roman" panose="02020603050405020304" pitchFamily="18" charset="0"/>
                <a:ea typeface="仿宋_GB2312" pitchFamily="49" charset="-122"/>
              </a:rPr>
              <a:t>                      &lt;指数&gt; ::= </a:t>
            </a:r>
            <a:r>
              <a:rPr lang="en-US" altLang="zh-CN" sz="1500" b="1">
                <a:latin typeface="Times New Roman" panose="02020603050405020304" pitchFamily="18" charset="0"/>
                <a:ea typeface="仿宋_GB2312" pitchFamily="49" charset="-122"/>
              </a:rPr>
              <a:t>E[+]</a:t>
            </a:r>
            <a:r>
              <a:rPr lang="zh-CN" altLang="en-US" sz="1500" b="1">
                <a:latin typeface="Times New Roman" panose="02020603050405020304" pitchFamily="18" charset="0"/>
                <a:ea typeface="仿宋_GB2312" pitchFamily="49" charset="-122"/>
              </a:rPr>
              <a:t>&lt;十进制正整数&gt; </a:t>
            </a:r>
            <a:r>
              <a:rPr lang="zh-CN" altLang="en-US" sz="1500">
                <a:latin typeface="Times New Roman" panose="02020603050405020304" pitchFamily="18" charset="0"/>
                <a:ea typeface="仿宋_GB2312" pitchFamily="49" charset="-122"/>
              </a:rPr>
              <a:t>| </a:t>
            </a:r>
            <a:r>
              <a:rPr lang="en-US" altLang="zh-CN" sz="1500" b="1">
                <a:latin typeface="Times New Roman" panose="02020603050405020304" pitchFamily="18" charset="0"/>
                <a:ea typeface="仿宋_GB2312" pitchFamily="49" charset="-122"/>
              </a:rPr>
              <a:t>E&lt;</a:t>
            </a:r>
            <a:r>
              <a:rPr lang="en-US" altLang="zh-CN" sz="1500" b="1">
                <a:latin typeface="Times New Roman" panose="02020603050405020304" pitchFamily="18" charset="0"/>
                <a:ea typeface="宋体" panose="02010600030101010101" pitchFamily="2" charset="-122"/>
                <a:cs typeface="Times New Roman" panose="02020603050405020304" pitchFamily="18" charset="0"/>
              </a:rPr>
              <a:t>–</a:t>
            </a:r>
            <a:r>
              <a:rPr lang="en-US" altLang="zh-CN" sz="1500" b="1">
                <a:latin typeface="Times New Roman" panose="02020603050405020304" pitchFamily="18" charset="0"/>
                <a:ea typeface="仿宋_GB2312" pitchFamily="49" charset="-122"/>
              </a:rPr>
              <a:t>&gt; &lt;</a:t>
            </a:r>
            <a:r>
              <a:rPr lang="zh-CN" altLang="en-US" sz="1500" b="1">
                <a:latin typeface="Times New Roman" panose="02020603050405020304" pitchFamily="18" charset="0"/>
                <a:ea typeface="仿宋_GB2312" pitchFamily="49" charset="-122"/>
              </a:rPr>
              <a:t>十进制正整数</a:t>
            </a:r>
            <a:r>
              <a:rPr lang="en-US" altLang="zh-CN" sz="1500" b="1">
                <a:latin typeface="Times New Roman" panose="02020603050405020304" pitchFamily="18" charset="0"/>
                <a:ea typeface="仿宋_GB2312" pitchFamily="49" charset="-122"/>
              </a:rPr>
              <a:t>&gt;</a:t>
            </a:r>
            <a:r>
              <a:rPr lang="zh-CN" altLang="en-US" sz="1500" b="1">
                <a:latin typeface="Times New Roman" panose="02020603050405020304" pitchFamily="18" charset="0"/>
                <a:ea typeface="仿宋_GB2312" pitchFamily="49" charset="-122"/>
              </a:rPr>
              <a:t> ；</a:t>
            </a:r>
          </a:p>
          <a:p>
            <a:pPr algn="just">
              <a:spcBef>
                <a:spcPct val="60000"/>
              </a:spcBef>
            </a:pPr>
            <a:r>
              <a:rPr lang="zh-CN" altLang="en-US" sz="1500" b="1">
                <a:latin typeface="Times New Roman" panose="02020603050405020304" pitchFamily="18" charset="0"/>
                <a:ea typeface="仿宋_GB2312" pitchFamily="49" charset="-122"/>
              </a:rPr>
              <a:t>                      &lt;用基表示的整数&gt; ::= &lt;扩展数字&gt;{[下划线]&lt;扩展数字&gt;}；</a:t>
            </a:r>
          </a:p>
          <a:p>
            <a:pPr algn="just">
              <a:spcBef>
                <a:spcPct val="60000"/>
              </a:spcBef>
            </a:pPr>
            <a:r>
              <a:rPr lang="zh-CN" altLang="en-US" sz="1500" b="1">
                <a:latin typeface="Times New Roman" panose="02020603050405020304" pitchFamily="18" charset="0"/>
                <a:ea typeface="仿宋_GB2312" pitchFamily="49" charset="-122"/>
              </a:rPr>
              <a:t>                      &lt;扩展数字&gt; ::= &lt;数字&gt; | &lt;字符&gt;</a:t>
            </a:r>
          </a:p>
          <a:p>
            <a:pPr algn="just">
              <a:spcBef>
                <a:spcPct val="60000"/>
              </a:spcBef>
            </a:pPr>
            <a:r>
              <a:rPr lang="zh-CN" altLang="en-US" sz="1500" b="1">
                <a:latin typeface="Times New Roman" panose="02020603050405020304" pitchFamily="18" charset="0"/>
                <a:ea typeface="仿宋_GB2312" pitchFamily="49" charset="-122"/>
              </a:rPr>
              <a:t>                                  用字符</a:t>
            </a:r>
            <a:r>
              <a:rPr lang="en-US" altLang="zh-CN" sz="1500" b="1">
                <a:latin typeface="Times New Roman" panose="02020603050405020304" pitchFamily="18" charset="0"/>
                <a:ea typeface="仿宋_GB2312" pitchFamily="49" charset="-122"/>
              </a:rPr>
              <a:t>A~F</a:t>
            </a:r>
            <a:r>
              <a:rPr lang="zh-CN" altLang="en-US" sz="1500" b="1">
                <a:latin typeface="Times New Roman" panose="02020603050405020304" pitchFamily="18" charset="0"/>
                <a:ea typeface="仿宋_GB2312" pitchFamily="49" charset="-122"/>
              </a:rPr>
              <a:t>表示10~15的数字，不分大小写。</a:t>
            </a:r>
          </a:p>
          <a:p>
            <a:pPr algn="just">
              <a:spcBef>
                <a:spcPct val="45000"/>
              </a:spcBef>
            </a:pPr>
            <a:r>
              <a:rPr lang="zh-CN" altLang="en-US" sz="1500" b="1">
                <a:latin typeface="Times New Roman" panose="02020603050405020304" pitchFamily="18" charset="0"/>
                <a:ea typeface="仿宋_GB2312" pitchFamily="49" charset="-122"/>
              </a:rPr>
              <a:t> 举例:</a:t>
            </a:r>
          </a:p>
          <a:p>
            <a:pPr algn="just">
              <a:spcBef>
                <a:spcPct val="60000"/>
              </a:spcBef>
            </a:pPr>
            <a:r>
              <a:rPr lang="zh-CN" altLang="en-US" sz="1500" b="1">
                <a:latin typeface="Times New Roman" panose="02020603050405020304" pitchFamily="18" charset="0"/>
                <a:ea typeface="仿宋_GB2312" pitchFamily="49" charset="-122"/>
              </a:rPr>
              <a:t>2#0001_0111_0010#      8#562#     16#172#     370     3.7</a:t>
            </a:r>
            <a:r>
              <a:rPr lang="en-US" altLang="zh-CN" sz="1500" b="1">
                <a:latin typeface="Times New Roman" panose="02020603050405020304" pitchFamily="18" charset="0"/>
                <a:ea typeface="仿宋_GB2312" pitchFamily="49" charset="-122"/>
              </a:rPr>
              <a:t>E+2        --</a:t>
            </a:r>
            <a:r>
              <a:rPr lang="zh-CN" altLang="en-US" sz="1500" b="1">
                <a:latin typeface="Times New Roman" panose="02020603050405020304" pitchFamily="18" charset="0"/>
                <a:ea typeface="仿宋_GB2312" pitchFamily="49" charset="-122"/>
              </a:rPr>
              <a:t>整数370的表示</a:t>
            </a:r>
          </a:p>
          <a:p>
            <a:pPr algn="just">
              <a:spcBef>
                <a:spcPct val="60000"/>
              </a:spcBef>
            </a:pPr>
            <a:r>
              <a:rPr lang="zh-CN" altLang="en-US" sz="1500" b="1">
                <a:latin typeface="Times New Roman" panose="02020603050405020304" pitchFamily="18" charset="0"/>
                <a:ea typeface="仿宋_GB2312" pitchFamily="49" charset="-122"/>
              </a:rPr>
              <a:t>2#0.100#       8#0.4#       16#0.8#                                                      --实数0.5的表示</a:t>
            </a:r>
          </a:p>
          <a:p>
            <a:pPr algn="just">
              <a:spcBef>
                <a:spcPct val="60000"/>
              </a:spcBef>
            </a:pPr>
            <a:r>
              <a:rPr lang="zh-CN" altLang="en-US" sz="1600" b="1">
                <a:latin typeface="Times New Roman" panose="02020603050405020304" pitchFamily="18" charset="0"/>
                <a:ea typeface="仿宋_GB2312" pitchFamily="49" charset="-122"/>
              </a:rPr>
              <a:t>注意：在相邻数字之间插入下划线只为增加可读性，对数值无影响。</a:t>
            </a:r>
            <a:endParaRPr lang="en-US" altLang="zh-CN" sz="1600" b="1">
              <a:latin typeface="Times New Roman" panose="02020603050405020304" pitchFamily="18" charset="0"/>
              <a:ea typeface="仿宋_GB2312" pitchFamily="49"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91242E7-5F6F-47AC-9A02-2CB697109B4A}"/>
              </a:ext>
            </a:extLst>
          </p:cNvPr>
          <p:cNvSpPr>
            <a:spLocks noGrp="1"/>
          </p:cNvSpPr>
          <p:nvPr>
            <p:ph type="dt" sz="half" idx="10"/>
          </p:nvPr>
        </p:nvSpPr>
        <p:spPr/>
        <p:txBody>
          <a:bodyPr/>
          <a:lstStyle/>
          <a:p>
            <a:fld id="{53223F48-EEBF-4361-8377-DE86722A6831}" type="datetime1">
              <a:rPr lang="zh-CN" altLang="en-US" smtClean="0"/>
              <a:pPr/>
              <a:t>2018/11/27</a:t>
            </a:fld>
            <a:endParaRPr lang="en-US" altLang="en-US"/>
          </a:p>
        </p:txBody>
      </p:sp>
      <p:sp>
        <p:nvSpPr>
          <p:cNvPr id="3" name="页脚占位符 2">
            <a:extLst>
              <a:ext uri="{FF2B5EF4-FFF2-40B4-BE49-F238E27FC236}">
                <a16:creationId xmlns:a16="http://schemas.microsoft.com/office/drawing/2014/main" id="{CA5E9AF8-3265-470B-B531-B38089A920BF}"/>
              </a:ext>
            </a:extLst>
          </p:cNvPr>
          <p:cNvSpPr>
            <a:spLocks noGrp="1"/>
          </p:cNvSpPr>
          <p:nvPr>
            <p:ph type="ftr" sz="quarter" idx="11"/>
          </p:nvPr>
        </p:nvSpPr>
        <p:spPr/>
        <p:txBody>
          <a:bodyPr/>
          <a:lstStyle/>
          <a:p>
            <a:r>
              <a:rPr lang="zh-CN" altLang="en-US"/>
              <a:t>电子教案 </a:t>
            </a:r>
            <a:r>
              <a:rPr lang="en-US" altLang="zh-CN"/>
              <a:t>Page </a:t>
            </a:r>
            <a:fld id="{A0D041F3-6A94-4357-9972-46B3A240DE34}" type="slidenum">
              <a:rPr lang="en-US" altLang="zh-CN" smtClean="0"/>
              <a:pPr/>
              <a:t>90</a:t>
            </a:fld>
            <a:r>
              <a:rPr lang="en-US" altLang="zh-CN"/>
              <a:t> of 97</a:t>
            </a:r>
          </a:p>
        </p:txBody>
      </p:sp>
      <p:sp>
        <p:nvSpPr>
          <p:cNvPr id="4" name="文本框 3">
            <a:extLst>
              <a:ext uri="{FF2B5EF4-FFF2-40B4-BE49-F238E27FC236}">
                <a16:creationId xmlns:a16="http://schemas.microsoft.com/office/drawing/2014/main" id="{3F7E5695-78AB-4909-A806-6D71FD762720}"/>
              </a:ext>
            </a:extLst>
          </p:cNvPr>
          <p:cNvSpPr txBox="1"/>
          <p:nvPr/>
        </p:nvSpPr>
        <p:spPr>
          <a:xfrm>
            <a:off x="304800" y="152400"/>
            <a:ext cx="3048000" cy="461665"/>
          </a:xfrm>
          <a:prstGeom prst="rect">
            <a:avLst/>
          </a:prstGeom>
          <a:noFill/>
        </p:spPr>
        <p:txBody>
          <a:bodyPr wrap="square" rtlCol="0">
            <a:spAutoFit/>
          </a:bodyPr>
          <a:lstStyle/>
          <a:p>
            <a:r>
              <a:rPr lang="zh-CN" altLang="en-US" dirty="0"/>
              <a:t>步进电机</a:t>
            </a:r>
          </a:p>
        </p:txBody>
      </p:sp>
      <p:pic>
        <p:nvPicPr>
          <p:cNvPr id="6" name="图片 5">
            <a:extLst>
              <a:ext uri="{FF2B5EF4-FFF2-40B4-BE49-F238E27FC236}">
                <a16:creationId xmlns:a16="http://schemas.microsoft.com/office/drawing/2014/main" id="{762339BE-0DD4-4868-82E3-0D77B0B485A3}"/>
              </a:ext>
            </a:extLst>
          </p:cNvPr>
          <p:cNvPicPr>
            <a:picLocks noChangeAspect="1"/>
          </p:cNvPicPr>
          <p:nvPr/>
        </p:nvPicPr>
        <p:blipFill>
          <a:blip r:embed="rId2"/>
          <a:stretch>
            <a:fillRect/>
          </a:stretch>
        </p:blipFill>
        <p:spPr>
          <a:xfrm>
            <a:off x="152400" y="828675"/>
            <a:ext cx="4648200" cy="5800725"/>
          </a:xfrm>
          <a:prstGeom prst="rect">
            <a:avLst/>
          </a:prstGeom>
        </p:spPr>
      </p:pic>
    </p:spTree>
    <p:extLst>
      <p:ext uri="{BB962C8B-B14F-4D97-AF65-F5344CB8AC3E}">
        <p14:creationId xmlns:p14="http://schemas.microsoft.com/office/powerpoint/2010/main" val="25434795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B257B1F-A833-4437-844F-FC25C95C768D}"/>
              </a:ext>
            </a:extLst>
          </p:cNvPr>
          <p:cNvSpPr>
            <a:spLocks noGrp="1"/>
          </p:cNvSpPr>
          <p:nvPr>
            <p:ph type="dt" sz="half" idx="10"/>
          </p:nvPr>
        </p:nvSpPr>
        <p:spPr/>
        <p:txBody>
          <a:bodyPr/>
          <a:lstStyle/>
          <a:p>
            <a:fld id="{53223F48-EEBF-4361-8377-DE86722A6831}" type="datetime1">
              <a:rPr lang="zh-CN" altLang="en-US" smtClean="0"/>
              <a:pPr/>
              <a:t>2018/11/27</a:t>
            </a:fld>
            <a:endParaRPr lang="en-US" altLang="en-US"/>
          </a:p>
        </p:txBody>
      </p:sp>
      <p:sp>
        <p:nvSpPr>
          <p:cNvPr id="3" name="页脚占位符 2">
            <a:extLst>
              <a:ext uri="{FF2B5EF4-FFF2-40B4-BE49-F238E27FC236}">
                <a16:creationId xmlns:a16="http://schemas.microsoft.com/office/drawing/2014/main" id="{A13AEB7C-8454-440D-9CF9-2C41B50893C5}"/>
              </a:ext>
            </a:extLst>
          </p:cNvPr>
          <p:cNvSpPr>
            <a:spLocks noGrp="1"/>
          </p:cNvSpPr>
          <p:nvPr>
            <p:ph type="ftr" sz="quarter" idx="11"/>
          </p:nvPr>
        </p:nvSpPr>
        <p:spPr/>
        <p:txBody>
          <a:bodyPr/>
          <a:lstStyle/>
          <a:p>
            <a:r>
              <a:rPr lang="zh-CN" altLang="en-US"/>
              <a:t>电子教案 </a:t>
            </a:r>
            <a:r>
              <a:rPr lang="en-US" altLang="zh-CN"/>
              <a:t>Page </a:t>
            </a:r>
            <a:fld id="{A0D041F3-6A94-4357-9972-46B3A240DE34}" type="slidenum">
              <a:rPr lang="en-US" altLang="zh-CN" smtClean="0"/>
              <a:pPr/>
              <a:t>91</a:t>
            </a:fld>
            <a:r>
              <a:rPr lang="en-US" altLang="zh-CN"/>
              <a:t> of 97</a:t>
            </a:r>
          </a:p>
        </p:txBody>
      </p:sp>
      <p:pic>
        <p:nvPicPr>
          <p:cNvPr id="4" name="图片 3">
            <a:extLst>
              <a:ext uri="{FF2B5EF4-FFF2-40B4-BE49-F238E27FC236}">
                <a16:creationId xmlns:a16="http://schemas.microsoft.com/office/drawing/2014/main" id="{393D3FD0-B1D0-4A9D-AFD2-78B28F66E8C1}"/>
              </a:ext>
            </a:extLst>
          </p:cNvPr>
          <p:cNvPicPr>
            <a:picLocks noChangeAspect="1"/>
          </p:cNvPicPr>
          <p:nvPr/>
        </p:nvPicPr>
        <p:blipFill>
          <a:blip r:embed="rId2"/>
          <a:stretch>
            <a:fillRect/>
          </a:stretch>
        </p:blipFill>
        <p:spPr>
          <a:xfrm>
            <a:off x="685800" y="84716"/>
            <a:ext cx="5867400" cy="6316084"/>
          </a:xfrm>
          <a:prstGeom prst="rect">
            <a:avLst/>
          </a:prstGeom>
        </p:spPr>
      </p:pic>
    </p:spTree>
    <p:extLst>
      <p:ext uri="{BB962C8B-B14F-4D97-AF65-F5344CB8AC3E}">
        <p14:creationId xmlns:p14="http://schemas.microsoft.com/office/powerpoint/2010/main" val="37208948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8F4926D-4526-4E58-87A4-AEB13B1E18B0}"/>
              </a:ext>
            </a:extLst>
          </p:cNvPr>
          <p:cNvSpPr>
            <a:spLocks noGrp="1"/>
          </p:cNvSpPr>
          <p:nvPr>
            <p:ph type="dt" sz="half" idx="10"/>
          </p:nvPr>
        </p:nvSpPr>
        <p:spPr/>
        <p:txBody>
          <a:bodyPr/>
          <a:lstStyle/>
          <a:p>
            <a:fld id="{53223F48-EEBF-4361-8377-DE86722A6831}" type="datetime1">
              <a:rPr lang="zh-CN" altLang="en-US" smtClean="0"/>
              <a:pPr/>
              <a:t>2018/11/27</a:t>
            </a:fld>
            <a:endParaRPr lang="en-US" altLang="en-US"/>
          </a:p>
        </p:txBody>
      </p:sp>
      <p:sp>
        <p:nvSpPr>
          <p:cNvPr id="3" name="页脚占位符 2">
            <a:extLst>
              <a:ext uri="{FF2B5EF4-FFF2-40B4-BE49-F238E27FC236}">
                <a16:creationId xmlns:a16="http://schemas.microsoft.com/office/drawing/2014/main" id="{09284AA4-A4F0-4A0B-8B6E-4F904A92CF8E}"/>
              </a:ext>
            </a:extLst>
          </p:cNvPr>
          <p:cNvSpPr>
            <a:spLocks noGrp="1"/>
          </p:cNvSpPr>
          <p:nvPr>
            <p:ph type="ftr" sz="quarter" idx="11"/>
          </p:nvPr>
        </p:nvSpPr>
        <p:spPr/>
        <p:txBody>
          <a:bodyPr/>
          <a:lstStyle/>
          <a:p>
            <a:r>
              <a:rPr lang="zh-CN" altLang="en-US"/>
              <a:t>电子教案 </a:t>
            </a:r>
            <a:r>
              <a:rPr lang="en-US" altLang="zh-CN"/>
              <a:t>Page </a:t>
            </a:r>
            <a:fld id="{A0D041F3-6A94-4357-9972-46B3A240DE34}" type="slidenum">
              <a:rPr lang="en-US" altLang="zh-CN" smtClean="0"/>
              <a:pPr/>
              <a:t>92</a:t>
            </a:fld>
            <a:r>
              <a:rPr lang="en-US" altLang="zh-CN"/>
              <a:t> of 97</a:t>
            </a:r>
          </a:p>
        </p:txBody>
      </p:sp>
      <p:pic>
        <p:nvPicPr>
          <p:cNvPr id="4" name="图片 3">
            <a:extLst>
              <a:ext uri="{FF2B5EF4-FFF2-40B4-BE49-F238E27FC236}">
                <a16:creationId xmlns:a16="http://schemas.microsoft.com/office/drawing/2014/main" id="{302D5877-9236-4DF3-A9F0-EE28DB384EE9}"/>
              </a:ext>
            </a:extLst>
          </p:cNvPr>
          <p:cNvPicPr>
            <a:picLocks noChangeAspect="1"/>
          </p:cNvPicPr>
          <p:nvPr/>
        </p:nvPicPr>
        <p:blipFill>
          <a:blip r:embed="rId2"/>
          <a:stretch>
            <a:fillRect/>
          </a:stretch>
        </p:blipFill>
        <p:spPr>
          <a:xfrm>
            <a:off x="838200" y="228600"/>
            <a:ext cx="7086600" cy="5993582"/>
          </a:xfrm>
          <a:prstGeom prst="rect">
            <a:avLst/>
          </a:prstGeom>
        </p:spPr>
      </p:pic>
    </p:spTree>
    <p:extLst>
      <p:ext uri="{BB962C8B-B14F-4D97-AF65-F5344CB8AC3E}">
        <p14:creationId xmlns:p14="http://schemas.microsoft.com/office/powerpoint/2010/main" val="33957449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AD932E9-2D5A-4989-BFC7-F41C88D876BB}"/>
              </a:ext>
            </a:extLst>
          </p:cNvPr>
          <p:cNvSpPr>
            <a:spLocks noGrp="1"/>
          </p:cNvSpPr>
          <p:nvPr>
            <p:ph type="dt" sz="half" idx="10"/>
          </p:nvPr>
        </p:nvSpPr>
        <p:spPr/>
        <p:txBody>
          <a:bodyPr/>
          <a:lstStyle/>
          <a:p>
            <a:fld id="{53223F48-EEBF-4361-8377-DE86722A6831}" type="datetime1">
              <a:rPr lang="zh-CN" altLang="en-US" smtClean="0"/>
              <a:pPr/>
              <a:t>2018/11/27</a:t>
            </a:fld>
            <a:endParaRPr lang="en-US" altLang="en-US"/>
          </a:p>
        </p:txBody>
      </p:sp>
      <p:sp>
        <p:nvSpPr>
          <p:cNvPr id="3" name="页脚占位符 2">
            <a:extLst>
              <a:ext uri="{FF2B5EF4-FFF2-40B4-BE49-F238E27FC236}">
                <a16:creationId xmlns:a16="http://schemas.microsoft.com/office/drawing/2014/main" id="{81084C08-EA64-4ACE-B55B-99191CEC08A8}"/>
              </a:ext>
            </a:extLst>
          </p:cNvPr>
          <p:cNvSpPr>
            <a:spLocks noGrp="1"/>
          </p:cNvSpPr>
          <p:nvPr>
            <p:ph type="ftr" sz="quarter" idx="11"/>
          </p:nvPr>
        </p:nvSpPr>
        <p:spPr/>
        <p:txBody>
          <a:bodyPr/>
          <a:lstStyle/>
          <a:p>
            <a:r>
              <a:rPr lang="zh-CN" altLang="en-US"/>
              <a:t>电子教案 </a:t>
            </a:r>
            <a:r>
              <a:rPr lang="en-US" altLang="zh-CN"/>
              <a:t>Page </a:t>
            </a:r>
            <a:fld id="{A0D041F3-6A94-4357-9972-46B3A240DE34}" type="slidenum">
              <a:rPr lang="en-US" altLang="zh-CN" smtClean="0"/>
              <a:pPr/>
              <a:t>93</a:t>
            </a:fld>
            <a:r>
              <a:rPr lang="en-US" altLang="zh-CN"/>
              <a:t> of 97</a:t>
            </a:r>
          </a:p>
        </p:txBody>
      </p:sp>
      <p:pic>
        <p:nvPicPr>
          <p:cNvPr id="4" name="图片 3">
            <a:extLst>
              <a:ext uri="{FF2B5EF4-FFF2-40B4-BE49-F238E27FC236}">
                <a16:creationId xmlns:a16="http://schemas.microsoft.com/office/drawing/2014/main" id="{0B9DA257-9C0F-4DE4-ADF6-36D39398E322}"/>
              </a:ext>
            </a:extLst>
          </p:cNvPr>
          <p:cNvPicPr>
            <a:picLocks noChangeAspect="1"/>
          </p:cNvPicPr>
          <p:nvPr/>
        </p:nvPicPr>
        <p:blipFill>
          <a:blip r:embed="rId2"/>
          <a:stretch>
            <a:fillRect/>
          </a:stretch>
        </p:blipFill>
        <p:spPr>
          <a:xfrm>
            <a:off x="609600" y="685800"/>
            <a:ext cx="7591397" cy="4343400"/>
          </a:xfrm>
          <a:prstGeom prst="rect">
            <a:avLst/>
          </a:prstGeom>
        </p:spPr>
      </p:pic>
    </p:spTree>
    <p:extLst>
      <p:ext uri="{BB962C8B-B14F-4D97-AF65-F5344CB8AC3E}">
        <p14:creationId xmlns:p14="http://schemas.microsoft.com/office/powerpoint/2010/main" val="1525700348"/>
      </p:ext>
    </p:extLst>
  </p:cSld>
  <p:clrMapOvr>
    <a:masterClrMapping/>
  </p:clrMapOvr>
</p:sld>
</file>

<file path=ppt/theme/theme1.xml><?xml version="1.0" encoding="utf-8"?>
<a:theme xmlns:a="http://schemas.openxmlformats.org/drawingml/2006/main" name="wsh.bw.8/99">
  <a:themeElements>
    <a:clrScheme name="wsh.bw.8/99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wsh.bw.8/99">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wsh.bw.8/99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wsh.bw.8/99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wsh.bw.8/99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wsh.bw.8/99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wsh.bw.8/99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wsh.bw.8/99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wsh.bw.8/99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wsh:Applications:Microsoft Office 98:Templates:Presentation Designs:wsh.bw.8/99</Template>
  <TotalTime>4176</TotalTime>
  <Words>13890</Words>
  <Application>Microsoft Office PowerPoint</Application>
  <PresentationFormat>全屏显示(4:3)</PresentationFormat>
  <Paragraphs>1349</Paragraphs>
  <Slides>93</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93</vt:i4>
      </vt:variant>
    </vt:vector>
  </HeadingPairs>
  <TitlesOfParts>
    <vt:vector size="108" baseType="lpstr">
      <vt:lpstr>Times</vt:lpstr>
      <vt:lpstr>仿宋_GB2312</vt:lpstr>
      <vt:lpstr>Times New Roman</vt:lpstr>
      <vt:lpstr>楷体_GB2312</vt:lpstr>
      <vt:lpstr>宋体</vt:lpstr>
      <vt:lpstr>Arial</vt:lpstr>
      <vt:lpstr>黑体</vt:lpstr>
      <vt:lpstr>Symbol</vt:lpstr>
      <vt:lpstr>Wingdings</vt:lpstr>
      <vt:lpstr>Wingdings 2</vt:lpstr>
      <vt:lpstr>华文细黑</vt:lpstr>
      <vt:lpstr>wsh.bw.8/99</vt:lpstr>
      <vt:lpstr>位图图像</vt:lpstr>
      <vt:lpstr>Microsoft Photo Editor 3.0 照片</vt:lpstr>
      <vt:lpstr>画笔图片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University of California, San Diego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Underwater Acoustic Communications</dc:title>
  <dc:creator>Marine Physical Laboratory</dc:creator>
  <cp:lastModifiedBy>dc lin</cp:lastModifiedBy>
  <cp:revision>706</cp:revision>
  <cp:lastPrinted>2001-06-14T06:58:42Z</cp:lastPrinted>
  <dcterms:created xsi:type="dcterms:W3CDTF">2000-05-02T05:56:53Z</dcterms:created>
  <dcterms:modified xsi:type="dcterms:W3CDTF">2018-11-26T21:19:14Z</dcterms:modified>
</cp:coreProperties>
</file>